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charts/chart12.xml" ContentType="application/vnd.openxmlformats-officedocument.drawingml.chart+xml"/>
  <Override PartName="/ppt/drawings/drawing6.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7.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4.xml" ContentType="application/vnd.openxmlformats-officedocument.drawingml.chart+xml"/>
  <Override PartName="/ppt/drawings/drawing8.xml" ContentType="application/vnd.openxmlformats-officedocument.drawingml.chartshapes+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9.xml" ContentType="application/vnd.openxmlformats-officedocument.drawingml.chartshapes+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98"/>
  </p:notesMasterIdLst>
  <p:handoutMasterIdLst>
    <p:handoutMasterId r:id="rId99"/>
  </p:handoutMasterIdLst>
  <p:sldIdLst>
    <p:sldId id="672" r:id="rId2"/>
    <p:sldId id="673" r:id="rId3"/>
    <p:sldId id="584" r:id="rId4"/>
    <p:sldId id="585" r:id="rId5"/>
    <p:sldId id="588" r:id="rId6"/>
    <p:sldId id="602" r:id="rId7"/>
    <p:sldId id="674" r:id="rId8"/>
    <p:sldId id="589" r:id="rId9"/>
    <p:sldId id="675" r:id="rId10"/>
    <p:sldId id="590" r:id="rId11"/>
    <p:sldId id="592" r:id="rId12"/>
    <p:sldId id="679" r:id="rId13"/>
    <p:sldId id="607" r:id="rId14"/>
    <p:sldId id="605" r:id="rId15"/>
    <p:sldId id="606" r:id="rId16"/>
    <p:sldId id="677" r:id="rId17"/>
    <p:sldId id="591" r:id="rId18"/>
    <p:sldId id="678" r:id="rId19"/>
    <p:sldId id="587" r:id="rId20"/>
    <p:sldId id="593" r:id="rId21"/>
    <p:sldId id="608" r:id="rId22"/>
    <p:sldId id="594" r:id="rId23"/>
    <p:sldId id="596" r:id="rId24"/>
    <p:sldId id="597" r:id="rId25"/>
    <p:sldId id="598" r:id="rId26"/>
    <p:sldId id="599" r:id="rId27"/>
    <p:sldId id="609" r:id="rId28"/>
    <p:sldId id="694" r:id="rId29"/>
    <p:sldId id="696" r:id="rId30"/>
    <p:sldId id="734" r:id="rId31"/>
    <p:sldId id="735" r:id="rId32"/>
    <p:sldId id="631" r:id="rId33"/>
    <p:sldId id="600" r:id="rId34"/>
    <p:sldId id="595" r:id="rId35"/>
    <p:sldId id="601" r:id="rId36"/>
    <p:sldId id="615" r:id="rId37"/>
    <p:sldId id="658" r:id="rId38"/>
    <p:sldId id="616" r:id="rId39"/>
    <p:sldId id="657" r:id="rId40"/>
    <p:sldId id="698" r:id="rId41"/>
    <p:sldId id="717" r:id="rId42"/>
    <p:sldId id="659" r:id="rId43"/>
    <p:sldId id="660" r:id="rId44"/>
    <p:sldId id="619" r:id="rId45"/>
    <p:sldId id="661" r:id="rId46"/>
    <p:sldId id="650" r:id="rId47"/>
    <p:sldId id="652" r:id="rId48"/>
    <p:sldId id="699" r:id="rId49"/>
    <p:sldId id="711" r:id="rId50"/>
    <p:sldId id="726" r:id="rId51"/>
    <p:sldId id="727" r:id="rId52"/>
    <p:sldId id="728" r:id="rId53"/>
    <p:sldId id="643" r:id="rId54"/>
    <p:sldId id="700" r:id="rId55"/>
    <p:sldId id="662" r:id="rId56"/>
    <p:sldId id="720" r:id="rId57"/>
    <p:sldId id="721" r:id="rId58"/>
    <p:sldId id="722" r:id="rId59"/>
    <p:sldId id="723" r:id="rId60"/>
    <p:sldId id="731" r:id="rId61"/>
    <p:sldId id="732" r:id="rId62"/>
    <p:sldId id="733" r:id="rId63"/>
    <p:sldId id="724" r:id="rId64"/>
    <p:sldId id="629" r:id="rId65"/>
    <p:sldId id="718" r:id="rId66"/>
    <p:sldId id="644" r:id="rId67"/>
    <p:sldId id="649" r:id="rId68"/>
    <p:sldId id="654" r:id="rId69"/>
    <p:sldId id="703" r:id="rId70"/>
    <p:sldId id="687" r:id="rId71"/>
    <p:sldId id="625" r:id="rId72"/>
    <p:sldId id="663" r:id="rId73"/>
    <p:sldId id="664" r:id="rId74"/>
    <p:sldId id="665" r:id="rId75"/>
    <p:sldId id="666" r:id="rId76"/>
    <p:sldId id="621" r:id="rId77"/>
    <p:sldId id="704" r:id="rId78"/>
    <p:sldId id="618" r:id="rId79"/>
    <p:sldId id="620" r:id="rId80"/>
    <p:sldId id="668" r:id="rId81"/>
    <p:sldId id="702" r:id="rId82"/>
    <p:sldId id="667" r:id="rId83"/>
    <p:sldId id="709" r:id="rId84"/>
    <p:sldId id="729" r:id="rId85"/>
    <p:sldId id="715" r:id="rId86"/>
    <p:sldId id="716" r:id="rId87"/>
    <p:sldId id="736" r:id="rId88"/>
    <p:sldId id="737" r:id="rId89"/>
    <p:sldId id="689" r:id="rId90"/>
    <p:sldId id="690" r:id="rId91"/>
    <p:sldId id="640" r:id="rId92"/>
    <p:sldId id="638" r:id="rId93"/>
    <p:sldId id="691" r:id="rId94"/>
    <p:sldId id="692" r:id="rId95"/>
    <p:sldId id="713" r:id="rId96"/>
    <p:sldId id="656" r:id="rId97"/>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BC8F6C8-4A9F-4677-BB81-A5CA6B7D8712}">
          <p14:sldIdLst>
            <p14:sldId id="672"/>
            <p14:sldId id="673"/>
            <p14:sldId id="584"/>
            <p14:sldId id="585"/>
            <p14:sldId id="588"/>
            <p14:sldId id="602"/>
            <p14:sldId id="674"/>
            <p14:sldId id="589"/>
            <p14:sldId id="675"/>
            <p14:sldId id="590"/>
            <p14:sldId id="592"/>
            <p14:sldId id="679"/>
            <p14:sldId id="607"/>
            <p14:sldId id="605"/>
            <p14:sldId id="606"/>
            <p14:sldId id="677"/>
            <p14:sldId id="591"/>
            <p14:sldId id="678"/>
            <p14:sldId id="587"/>
            <p14:sldId id="593"/>
            <p14:sldId id="608"/>
            <p14:sldId id="594"/>
            <p14:sldId id="596"/>
            <p14:sldId id="597"/>
            <p14:sldId id="598"/>
            <p14:sldId id="599"/>
            <p14:sldId id="609"/>
            <p14:sldId id="694"/>
            <p14:sldId id="696"/>
            <p14:sldId id="734"/>
            <p14:sldId id="735"/>
            <p14:sldId id="631"/>
            <p14:sldId id="600"/>
            <p14:sldId id="595"/>
            <p14:sldId id="601"/>
            <p14:sldId id="615"/>
            <p14:sldId id="658"/>
            <p14:sldId id="616"/>
            <p14:sldId id="657"/>
            <p14:sldId id="698"/>
            <p14:sldId id="717"/>
            <p14:sldId id="659"/>
            <p14:sldId id="660"/>
            <p14:sldId id="619"/>
            <p14:sldId id="661"/>
            <p14:sldId id="650"/>
            <p14:sldId id="652"/>
            <p14:sldId id="699"/>
            <p14:sldId id="711"/>
            <p14:sldId id="726"/>
            <p14:sldId id="727"/>
            <p14:sldId id="728"/>
            <p14:sldId id="643"/>
            <p14:sldId id="700"/>
            <p14:sldId id="662"/>
            <p14:sldId id="720"/>
            <p14:sldId id="721"/>
            <p14:sldId id="722"/>
            <p14:sldId id="723"/>
            <p14:sldId id="731"/>
            <p14:sldId id="732"/>
            <p14:sldId id="733"/>
            <p14:sldId id="724"/>
            <p14:sldId id="629"/>
            <p14:sldId id="718"/>
            <p14:sldId id="644"/>
            <p14:sldId id="649"/>
            <p14:sldId id="654"/>
            <p14:sldId id="703"/>
            <p14:sldId id="687"/>
            <p14:sldId id="625"/>
            <p14:sldId id="663"/>
            <p14:sldId id="664"/>
            <p14:sldId id="665"/>
            <p14:sldId id="666"/>
            <p14:sldId id="621"/>
            <p14:sldId id="704"/>
            <p14:sldId id="618"/>
            <p14:sldId id="620"/>
            <p14:sldId id="668"/>
            <p14:sldId id="702"/>
            <p14:sldId id="667"/>
            <p14:sldId id="709"/>
            <p14:sldId id="729"/>
            <p14:sldId id="715"/>
            <p14:sldId id="716"/>
            <p14:sldId id="736"/>
            <p14:sldId id="737"/>
            <p14:sldId id="689"/>
            <p14:sldId id="690"/>
            <p14:sldId id="640"/>
            <p14:sldId id="638"/>
            <p14:sldId id="691"/>
            <p14:sldId id="692"/>
            <p14:sldId id="713"/>
            <p14:sldId id="65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DAE9"/>
    <a:srgbClr val="DBE8F1"/>
    <a:srgbClr val="E7EFF5"/>
    <a:srgbClr val="D2E6D0"/>
    <a:srgbClr val="A4F2A6"/>
    <a:srgbClr val="0081C8"/>
    <a:srgbClr val="33575F"/>
    <a:srgbClr val="2C4B52"/>
    <a:srgbClr val="9EC2DB"/>
    <a:srgbClr val="BFAE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43" autoAdjust="0"/>
    <p:restoredTop sz="99652" autoAdjust="0"/>
  </p:normalViewPr>
  <p:slideViewPr>
    <p:cSldViewPr snapToGrid="0">
      <p:cViewPr varScale="1">
        <p:scale>
          <a:sx n="116" d="100"/>
          <a:sy n="116" d="100"/>
        </p:scale>
        <p:origin x="1836"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0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2.xml"/><Relationship Id="rId1" Type="http://schemas.microsoft.com/office/2011/relationships/chartStyle" Target="style2.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Microsoft_Excel1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7.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3" Type="http://schemas.openxmlformats.org/officeDocument/2006/relationships/package" Target="../embeddings/_____Microsoft_Excel15.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9.xml"/></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8.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ideWall>
    <c:backWall>
      <c:thickness val="0"/>
    </c:backWall>
    <c:plotArea>
      <c:layout>
        <c:manualLayout>
          <c:layoutTarget val="inner"/>
          <c:xMode val="edge"/>
          <c:yMode val="edge"/>
          <c:x val="0.20264002087458369"/>
          <c:y val="9.4140724889301641E-2"/>
          <c:w val="0.89014807102510263"/>
          <c:h val="0.67163325369969007"/>
        </c:manualLayout>
      </c:layout>
      <c:bar3DChart>
        <c:barDir val="col"/>
        <c:grouping val="stacked"/>
        <c:varyColors val="0"/>
        <c:ser>
          <c:idx val="0"/>
          <c:order val="0"/>
          <c:tx>
            <c:strRef>
              <c:f>Лист1!$B$1</c:f>
              <c:strCache>
                <c:ptCount val="1"/>
                <c:pt idx="0">
                  <c:v>Налоговые и неналоговые доходы</c:v>
                </c:pt>
              </c:strCache>
            </c:strRef>
          </c:tx>
          <c:spPr>
            <a:solidFill>
              <a:srgbClr val="39FF29"/>
            </a:solidFill>
            <a:scene3d>
              <a:camera prst="orthographicFront"/>
              <a:lightRig rig="threePt" dir="t"/>
            </a:scene3d>
            <a:sp3d>
              <a:bevelT/>
            </a:sp3d>
          </c:spPr>
          <c:invertIfNegative val="0"/>
          <c:dPt>
            <c:idx val="1"/>
            <c:invertIfNegative val="0"/>
            <c:bubble3D val="0"/>
            <c:spPr>
              <a:solidFill>
                <a:srgbClr val="00B0F0"/>
              </a:solidFill>
              <a:scene3d>
                <a:camera prst="orthographicFront"/>
                <a:lightRig rig="threePt" dir="t"/>
              </a:scene3d>
              <a:sp3d>
                <a:bevelT/>
              </a:sp3d>
            </c:spPr>
          </c:dPt>
          <c:dLbls>
            <c:dLbl>
              <c:idx val="0"/>
              <c:layout>
                <c:manualLayout>
                  <c:x val="2.1273745851613938E-3"/>
                  <c:y val="-9.8693186046319333E-3"/>
                </c:manualLayout>
              </c:layout>
              <c:tx>
                <c:rich>
                  <a:bodyPr/>
                  <a:lstStyle/>
                  <a:p>
                    <a:pPr>
                      <a:defRPr sz="1800" b="1"/>
                    </a:pPr>
                    <a:r>
                      <a:rPr lang="en-US" dirty="0" smtClean="0">
                        <a:solidFill>
                          <a:schemeClr val="tx1"/>
                        </a:solidFill>
                      </a:rPr>
                      <a:t>429 439 057,6</a:t>
                    </a:r>
                    <a:endParaRPr lang="en-US" dirty="0">
                      <a:solidFill>
                        <a:schemeClr val="tx1"/>
                      </a:solidFill>
                    </a:endParaRP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6755580562616128E-3"/>
                  <c:y val="-8.0213628063726179E-17"/>
                </c:manualLayout>
              </c:layout>
              <c:tx>
                <c:rich>
                  <a:bodyPr/>
                  <a:lstStyle/>
                  <a:p>
                    <a:pPr>
                      <a:defRPr sz="1800" b="1"/>
                    </a:pPr>
                    <a:r>
                      <a:rPr lang="en-US" dirty="0" smtClean="0">
                        <a:solidFill>
                          <a:schemeClr val="tx1"/>
                        </a:solidFill>
                      </a:rPr>
                      <a:t>527</a:t>
                    </a:r>
                    <a:r>
                      <a:rPr lang="en-US" baseline="0" dirty="0" smtClean="0">
                        <a:solidFill>
                          <a:schemeClr val="tx1"/>
                        </a:solidFill>
                      </a:rPr>
                      <a:t> 512 563,3</a:t>
                    </a:r>
                    <a:endParaRPr lang="en-US" dirty="0">
                      <a:solidFill>
                        <a:schemeClr val="tx1"/>
                      </a:solidFill>
                    </a:endParaRP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28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Доходы</c:v>
                </c:pt>
                <c:pt idx="1">
                  <c:v>Расходы</c:v>
                </c:pt>
              </c:strCache>
            </c:strRef>
          </c:cat>
          <c:val>
            <c:numRef>
              <c:f>Лист1!$B$2:$B$3</c:f>
              <c:numCache>
                <c:formatCode>#\ ##0.0</c:formatCode>
                <c:ptCount val="2"/>
                <c:pt idx="0">
                  <c:v>429439057.60000002</c:v>
                </c:pt>
                <c:pt idx="1">
                  <c:v>527512563.30000001</c:v>
                </c:pt>
              </c:numCache>
            </c:numRef>
          </c:val>
        </c:ser>
        <c:ser>
          <c:idx val="1"/>
          <c:order val="1"/>
          <c:tx>
            <c:strRef>
              <c:f>Лист1!$C$1</c:f>
              <c:strCache>
                <c:ptCount val="1"/>
                <c:pt idx="0">
                  <c:v>Безвозмездные поступления</c:v>
                </c:pt>
              </c:strCache>
            </c:strRef>
          </c:tx>
          <c:spPr>
            <a:solidFill>
              <a:schemeClr val="accent6"/>
            </a:solidFill>
            <a:scene3d>
              <a:camera prst="orthographicFront"/>
              <a:lightRig rig="threePt" dir="t"/>
            </a:scene3d>
            <a:sp3d>
              <a:bevelT/>
            </a:sp3d>
          </c:spPr>
          <c:invertIfNegative val="0"/>
          <c:dLbls>
            <c:dLbl>
              <c:idx val="0"/>
              <c:layout>
                <c:manualLayout>
                  <c:x val="0"/>
                  <c:y val="0"/>
                </c:manualLayout>
              </c:layout>
              <c:tx>
                <c:rich>
                  <a:bodyPr/>
                  <a:lstStyle/>
                  <a:p>
                    <a:r>
                      <a:rPr lang="en-US" dirty="0" smtClean="0">
                        <a:solidFill>
                          <a:schemeClr val="tx1"/>
                        </a:solidFill>
                      </a:rPr>
                      <a:t>87 871 827,2</a:t>
                    </a:r>
                    <a:endParaRPr lang="en-US"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5321960111428042E-3"/>
                  <c:y val="-4.375339347185589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Доходы</c:v>
                </c:pt>
                <c:pt idx="1">
                  <c:v>Расходы</c:v>
                </c:pt>
              </c:strCache>
            </c:strRef>
          </c:cat>
          <c:val>
            <c:numRef>
              <c:f>Лист1!$C$2:$C$3</c:f>
              <c:numCache>
                <c:formatCode>General</c:formatCode>
                <c:ptCount val="2"/>
                <c:pt idx="0" formatCode="#\ ##0.0">
                  <c:v>87871827.200000003</c:v>
                </c:pt>
              </c:numCache>
            </c:numRef>
          </c:val>
        </c:ser>
        <c:dLbls>
          <c:showLegendKey val="0"/>
          <c:showVal val="0"/>
          <c:showCatName val="0"/>
          <c:showSerName val="0"/>
          <c:showPercent val="0"/>
          <c:showBubbleSize val="0"/>
        </c:dLbls>
        <c:gapWidth val="100"/>
        <c:gapDepth val="100"/>
        <c:shape val="box"/>
        <c:axId val="220196312"/>
        <c:axId val="113041328"/>
        <c:axId val="0"/>
      </c:bar3DChart>
      <c:catAx>
        <c:axId val="220196312"/>
        <c:scaling>
          <c:orientation val="minMax"/>
        </c:scaling>
        <c:delete val="0"/>
        <c:axPos val="b"/>
        <c:numFmt formatCode="General" sourceLinked="1"/>
        <c:majorTickMark val="out"/>
        <c:minorTickMark val="none"/>
        <c:tickLblPos val="nextTo"/>
        <c:txPr>
          <a:bodyPr/>
          <a:lstStyle/>
          <a:p>
            <a:pPr>
              <a:defRPr sz="2000" b="1"/>
            </a:pPr>
            <a:endParaRPr lang="ru-RU"/>
          </a:p>
        </c:txPr>
        <c:crossAx val="113041328"/>
        <c:crosses val="autoZero"/>
        <c:auto val="1"/>
        <c:lblAlgn val="ctr"/>
        <c:lblOffset val="100"/>
        <c:noMultiLvlLbl val="0"/>
      </c:catAx>
      <c:valAx>
        <c:axId val="113041328"/>
        <c:scaling>
          <c:orientation val="minMax"/>
          <c:min val="0"/>
        </c:scaling>
        <c:delete val="0"/>
        <c:axPos val="l"/>
        <c:majorGridlines/>
        <c:numFmt formatCode="#,##0" sourceLinked="0"/>
        <c:majorTickMark val="out"/>
        <c:minorTickMark val="none"/>
        <c:tickLblPos val="nextTo"/>
        <c:txPr>
          <a:bodyPr/>
          <a:lstStyle/>
          <a:p>
            <a:pPr>
              <a:defRPr sz="2000" b="1"/>
            </a:pPr>
            <a:endParaRPr lang="ru-RU"/>
          </a:p>
        </c:txPr>
        <c:crossAx val="220196312"/>
        <c:crosses val="autoZero"/>
        <c:crossBetween val="between"/>
      </c:valAx>
    </c:plotArea>
    <c:legend>
      <c:legendPos val="b"/>
      <c:legendEntry>
        <c:idx val="0"/>
        <c:txPr>
          <a:bodyPr/>
          <a:lstStyle/>
          <a:p>
            <a:pPr>
              <a:defRPr sz="1600" b="1"/>
            </a:pPr>
            <a:endParaRPr lang="ru-RU"/>
          </a:p>
        </c:txPr>
      </c:legendEntry>
      <c:legendEntry>
        <c:idx val="1"/>
        <c:txPr>
          <a:bodyPr/>
          <a:lstStyle/>
          <a:p>
            <a:pPr>
              <a:defRPr sz="1600" b="1"/>
            </a:pPr>
            <a:endParaRPr lang="ru-RU"/>
          </a:p>
        </c:txPr>
      </c:legendEntry>
      <c:layout>
        <c:manualLayout>
          <c:xMode val="edge"/>
          <c:yMode val="edge"/>
          <c:x val="6.2178999554880196E-2"/>
          <c:y val="0.89298044337090854"/>
          <c:w val="0.9"/>
          <c:h val="6.6003716626840778E-2"/>
        </c:manualLayout>
      </c:layout>
      <c:overlay val="0"/>
      <c:txPr>
        <a:bodyPr/>
        <a:lstStyle/>
        <a:p>
          <a:pPr>
            <a:defRPr sz="1600" b="1"/>
          </a:pPr>
          <a:endParaRPr lang="ru-RU"/>
        </a:p>
      </c:txPr>
    </c:legend>
    <c:plotVisOnly val="1"/>
    <c:dispBlanksAs val="gap"/>
    <c:showDLblsOverMax val="0"/>
  </c:chart>
  <c:txPr>
    <a:bodyPr/>
    <a:lstStyle/>
    <a:p>
      <a:pPr algn="r">
        <a:defRPr sz="1800"/>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tx1"/>
                </a:solidFill>
              </a:defRPr>
            </a:pPr>
            <a:r>
              <a:rPr lang="ru-RU" dirty="0" smtClean="0">
                <a:solidFill>
                  <a:schemeClr val="tx1"/>
                </a:solidFill>
              </a:rPr>
              <a:t>Факт 2022 г.</a:t>
            </a:r>
            <a:endParaRPr lang="ru-RU" dirty="0">
              <a:solidFill>
                <a:schemeClr val="tx1"/>
              </a:solidFill>
            </a:endParaRPr>
          </a:p>
        </c:rich>
      </c:tx>
      <c:layout>
        <c:manualLayout>
          <c:xMode val="edge"/>
          <c:yMode val="edge"/>
          <c:x val="0.44894695358354691"/>
          <c:y val="5.7015092752384144E-2"/>
        </c:manualLayout>
      </c:layout>
      <c:overlay val="0"/>
    </c:title>
    <c:autoTitleDeleted val="0"/>
    <c:view3D>
      <c:rotX val="0"/>
      <c:rotY val="0"/>
      <c:rAngAx val="1"/>
    </c:view3D>
    <c:floor>
      <c:thickness val="0"/>
    </c:floor>
    <c:sideWall>
      <c:thickness val="0"/>
    </c:sideWall>
    <c:backWall>
      <c:thickness val="0"/>
    </c:backWall>
    <c:plotArea>
      <c:layout>
        <c:manualLayout>
          <c:layoutTarget val="inner"/>
          <c:xMode val="edge"/>
          <c:yMode val="edge"/>
          <c:x val="0"/>
          <c:y val="1.0161774554249006E-2"/>
          <c:w val="0.98286349372112203"/>
          <c:h val="0.72537896890320752"/>
        </c:manualLayout>
      </c:layout>
      <c:bar3DChart>
        <c:barDir val="col"/>
        <c:grouping val="stacked"/>
        <c:varyColors val="0"/>
        <c:ser>
          <c:idx val="0"/>
          <c:order val="0"/>
          <c:tx>
            <c:strRef>
              <c:f>Лист1!$B$1</c:f>
              <c:strCache>
                <c:ptCount val="1"/>
                <c:pt idx="0">
                  <c:v>Доходы</c:v>
                </c:pt>
              </c:strCache>
            </c:strRef>
          </c:tx>
          <c:spPr>
            <a:solidFill>
              <a:srgbClr val="60E146"/>
            </a:solidFill>
            <a:scene3d>
              <a:camera prst="orthographicFront"/>
              <a:lightRig rig="threePt" dir="t"/>
            </a:scene3d>
            <a:sp3d>
              <a:bevelT/>
            </a:sp3d>
          </c:spPr>
          <c:invertIfNegative val="0"/>
          <c:dPt>
            <c:idx val="1"/>
            <c:invertIfNegative val="0"/>
            <c:bubble3D val="0"/>
            <c:spPr>
              <a:solidFill>
                <a:schemeClr val="accent6"/>
              </a:solidFill>
              <a:scene3d>
                <a:camera prst="orthographicFront"/>
                <a:lightRig rig="threePt" dir="t"/>
              </a:scene3d>
              <a:sp3d>
                <a:bevelT/>
              </a:sp3d>
            </c:spPr>
          </c:dPt>
          <c:dLbls>
            <c:dLbl>
              <c:idx val="0"/>
              <c:layout>
                <c:manualLayout>
                  <c:x val="7.4913691675524115E-3"/>
                  <c:y val="-6.9179395997246595E-2"/>
                </c:manualLayout>
              </c:layout>
              <c:tx>
                <c:rich>
                  <a:bodyPr/>
                  <a:lstStyle/>
                  <a:p>
                    <a:r>
                      <a:rPr lang="en-US" dirty="0" smtClean="0">
                        <a:solidFill>
                          <a:schemeClr val="tx1"/>
                        </a:solidFill>
                      </a:rPr>
                      <a:t>463 181 407,9</a:t>
                    </a:r>
                    <a:endParaRPr lang="en-US"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15:layout>
                    <c:manualLayout>
                      <c:w val="0.38623779379069467"/>
                      <c:h val="8.3168142358867964E-2"/>
                    </c:manualLayout>
                  </c15:layout>
                </c:ext>
              </c:extLst>
            </c:dLbl>
            <c:dLbl>
              <c:idx val="1"/>
              <c:layout>
                <c:manualLayout>
                  <c:x val="1.5593714835796118E-2"/>
                  <c:y val="-8.167091591714537E-2"/>
                </c:manualLayout>
              </c:layout>
              <c:tx>
                <c:rich>
                  <a:bodyPr/>
                  <a:lstStyle/>
                  <a:p>
                    <a:pPr>
                      <a:defRPr sz="1000">
                        <a:solidFill>
                          <a:schemeClr val="dk1"/>
                        </a:solidFill>
                        <a:latin typeface="+mn-lt"/>
                        <a:ea typeface="+mn-ea"/>
                        <a:cs typeface="+mn-cs"/>
                      </a:defRPr>
                    </a:pPr>
                    <a:r>
                      <a:rPr lang="en-US" dirty="0" smtClean="0">
                        <a:solidFill>
                          <a:schemeClr val="tx1"/>
                        </a:solidFill>
                      </a:rPr>
                      <a:t>7 229 788,2</a:t>
                    </a:r>
                    <a:endParaRPr lang="en-US" dirty="0">
                      <a:solidFill>
                        <a:schemeClr val="tx1"/>
                      </a:solidFill>
                    </a:endParaRPr>
                  </a:p>
                </c:rich>
              </c:tx>
              <c:numFmt formatCode="#,##0.0" sourceLinked="0"/>
              <c:spPr>
                <a:solidFill>
                  <a:schemeClr val="lt1"/>
                </a:solidFill>
                <a:ln w="25400" cap="flat" cmpd="sng" algn="ctr">
                  <a:solidFill>
                    <a:schemeClr val="accent6"/>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3"/>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Расходы бюджета</c:v>
                </c:pt>
                <c:pt idx="1">
                  <c:v>Расходы на содержание ОГВ</c:v>
                </c:pt>
              </c:strCache>
            </c:strRef>
          </c:cat>
          <c:val>
            <c:numRef>
              <c:f>Лист1!$B$2:$B$3</c:f>
              <c:numCache>
                <c:formatCode>#\ ##0.0</c:formatCode>
                <c:ptCount val="2"/>
                <c:pt idx="0">
                  <c:v>463181407.89999998</c:v>
                </c:pt>
                <c:pt idx="1">
                  <c:v>7229788.2000000002</c:v>
                </c:pt>
              </c:numCache>
            </c:numRef>
          </c:val>
        </c:ser>
        <c:dLbls>
          <c:showLegendKey val="0"/>
          <c:showVal val="0"/>
          <c:showCatName val="0"/>
          <c:showSerName val="0"/>
          <c:showPercent val="0"/>
          <c:showBubbleSize val="0"/>
        </c:dLbls>
        <c:gapWidth val="74"/>
        <c:gapDepth val="100"/>
        <c:shape val="box"/>
        <c:axId val="222521056"/>
        <c:axId val="222515176"/>
        <c:axId val="0"/>
      </c:bar3DChart>
      <c:catAx>
        <c:axId val="222521056"/>
        <c:scaling>
          <c:orientation val="minMax"/>
        </c:scaling>
        <c:delete val="0"/>
        <c:axPos val="b"/>
        <c:numFmt formatCode="General" sourceLinked="1"/>
        <c:majorTickMark val="out"/>
        <c:minorTickMark val="none"/>
        <c:tickLblPos val="nextTo"/>
        <c:txPr>
          <a:bodyPr/>
          <a:lstStyle/>
          <a:p>
            <a:pPr>
              <a:defRPr sz="1400" b="0">
                <a:solidFill>
                  <a:schemeClr val="tx1"/>
                </a:solidFill>
              </a:defRPr>
            </a:pPr>
            <a:endParaRPr lang="ru-RU"/>
          </a:p>
        </c:txPr>
        <c:crossAx val="222515176"/>
        <c:crosses val="autoZero"/>
        <c:auto val="1"/>
        <c:lblAlgn val="ctr"/>
        <c:lblOffset val="100"/>
        <c:noMultiLvlLbl val="0"/>
      </c:catAx>
      <c:valAx>
        <c:axId val="222515176"/>
        <c:scaling>
          <c:orientation val="minMax"/>
          <c:min val="0"/>
        </c:scaling>
        <c:delete val="1"/>
        <c:axPos val="l"/>
        <c:majorGridlines/>
        <c:numFmt formatCode="#,##0" sourceLinked="0"/>
        <c:majorTickMark val="out"/>
        <c:minorTickMark val="none"/>
        <c:tickLblPos val="nextTo"/>
        <c:crossAx val="222521056"/>
        <c:crosses val="autoZero"/>
        <c:crossBetween val="between"/>
      </c:valAx>
    </c:plotArea>
    <c:plotVisOnly val="1"/>
    <c:dispBlanksAs val="gap"/>
    <c:showDLblsOverMax val="0"/>
  </c:chart>
  <c:txPr>
    <a:bodyPr/>
    <a:lstStyle/>
    <a:p>
      <a:pPr algn="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452325556640302"/>
          <c:y val="0.12334323740413196"/>
          <c:w val="0.34987442328689217"/>
          <c:h val="0.82450930699790836"/>
        </c:manualLayout>
      </c:layout>
      <c:pieChart>
        <c:varyColors val="1"/>
        <c:ser>
          <c:idx val="0"/>
          <c:order val="0"/>
          <c:tx>
            <c:strRef>
              <c:f>Лист1!$B$1</c:f>
              <c:strCache>
                <c:ptCount val="1"/>
                <c:pt idx="0">
                  <c:v>тысюрублей</c:v>
                </c:pt>
              </c:strCache>
            </c:strRef>
          </c:tx>
          <c:spPr>
            <a:scene3d>
              <a:camera prst="orthographicFront"/>
              <a:lightRig rig="threePt" dir="t"/>
            </a:scene3d>
            <a:sp3d>
              <a:bevelT/>
            </a:sp3d>
          </c:spPr>
          <c:dPt>
            <c:idx val="0"/>
            <c:bubble3D val="0"/>
            <c:spPr>
              <a:solidFill>
                <a:srgbClr val="60E146"/>
              </a:solidFill>
              <a:ln>
                <a:noFill/>
              </a:ln>
              <a:effectLst/>
              <a:scene3d>
                <a:camera prst="orthographicFront"/>
                <a:lightRig rig="threePt" dir="t"/>
              </a:scene3d>
              <a:sp3d>
                <a:bevelT/>
              </a:sp3d>
            </c:spPr>
          </c:dPt>
          <c:dPt>
            <c:idx val="1"/>
            <c:bubble3D val="0"/>
            <c:spPr>
              <a:solidFill>
                <a:schemeClr val="accent6"/>
              </a:solidFill>
              <a:ln>
                <a:noFill/>
              </a:ln>
              <a:effectLst/>
              <a:scene3d>
                <a:camera prst="orthographicFront"/>
                <a:lightRig rig="threePt" dir="t"/>
              </a:scene3d>
              <a:sp3d>
                <a:bevelT/>
              </a:sp3d>
            </c:spPr>
          </c:dPt>
          <c:dPt>
            <c:idx val="2"/>
            <c:bubble3D val="0"/>
            <c:spPr>
              <a:solidFill>
                <a:srgbClr val="FF0000"/>
              </a:solidFill>
              <a:ln>
                <a:noFill/>
              </a:ln>
              <a:effectLst/>
              <a:scene3d>
                <a:camera prst="orthographicFront"/>
                <a:lightRig rig="threePt" dir="t"/>
              </a:scene3d>
              <a:sp3d>
                <a:bevelT/>
              </a:sp3d>
            </c:spPr>
          </c:dPt>
          <c:dPt>
            <c:idx val="3"/>
            <c:bubble3D val="0"/>
            <c:spPr>
              <a:solidFill>
                <a:srgbClr val="ACA2C7"/>
              </a:solidFill>
              <a:ln>
                <a:noFill/>
              </a:ln>
              <a:effectLst/>
              <a:scene3d>
                <a:camera prst="orthographicFront"/>
                <a:lightRig rig="threePt" dir="t"/>
              </a:scene3d>
              <a:sp3d>
                <a:bevelT/>
              </a:sp3d>
            </c:spPr>
          </c:dPt>
          <c:dPt>
            <c:idx val="4"/>
            <c:bubble3D val="0"/>
            <c:spPr>
              <a:solidFill>
                <a:srgbClr val="2DB9FF"/>
              </a:solidFill>
              <a:ln>
                <a:noFill/>
              </a:ln>
              <a:effectLst/>
              <a:scene3d>
                <a:camera prst="orthographicFront"/>
                <a:lightRig rig="threePt" dir="t"/>
              </a:scene3d>
              <a:sp3d>
                <a:bevelT/>
              </a:sp3d>
            </c:spPr>
          </c:dPt>
          <c:dPt>
            <c:idx val="5"/>
            <c:bubble3D val="0"/>
            <c:spPr>
              <a:solidFill>
                <a:srgbClr val="FFCC00"/>
              </a:solidFill>
              <a:ln>
                <a:noFill/>
              </a:ln>
              <a:effectLst/>
              <a:scene3d>
                <a:camera prst="orthographicFront"/>
                <a:lightRig rig="threePt" dir="t"/>
              </a:scene3d>
              <a:sp3d>
                <a:bevelT/>
              </a:sp3d>
            </c:spPr>
          </c:dPt>
          <c:dLbls>
            <c:dLbl>
              <c:idx val="0"/>
              <c:layout>
                <c:manualLayout>
                  <c:x val="-2.7037466203167246E-2"/>
                  <c:y val="0.2082030535656727"/>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dirty="0" smtClean="0"/>
                      <a:t>56 035 721,7</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eparator>
</c:separator>
              <c:extLst>
                <c:ext xmlns:c15="http://schemas.microsoft.com/office/drawing/2012/chart" uri="{CE6537A1-D6FC-4f65-9D91-7224C49458BB}">
                  <c15:layout>
                    <c:manualLayout>
                      <c:w val="0.24333719582850522"/>
                      <c:h val="0.20935298245935929"/>
                    </c:manualLayout>
                  </c15:layout>
                </c:ext>
              </c:extLst>
            </c:dLbl>
            <c:dLbl>
              <c:idx val="1"/>
              <c:layout>
                <c:manualLayout>
                  <c:x val="-8.2137206777310429E-2"/>
                  <c:y val="-0.15456436366506818"/>
                </c:manualLayout>
              </c:layout>
              <c:tx>
                <c:rich>
                  <a:bodyPr/>
                  <a:lstStyle/>
                  <a:p>
                    <a:r>
                      <a:rPr lang="en-US" dirty="0" smtClean="0"/>
                      <a:t>43 175 991,6</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extLst>
            </c:dLbl>
            <c:dLbl>
              <c:idx val="2"/>
              <c:layout>
                <c:manualLayout>
                  <c:x val="0.10207266965325731"/>
                  <c:y val="-2.3392339115505176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dirty="0" smtClean="0"/>
                      <a:t>1 831 667,9</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eparator>
</c:separator>
              <c:extLst>
                <c:ext xmlns:c15="http://schemas.microsoft.com/office/drawing/2012/chart" uri="{CE6537A1-D6FC-4f65-9D91-7224C49458BB}">
                  <c15:layout>
                    <c:manualLayout>
                      <c:w val="0.17110853611432986"/>
                      <c:h val="0.10910241482972521"/>
                    </c:manualLayout>
                  </c15:layout>
                </c:ext>
              </c:extLst>
            </c:dLbl>
            <c:dLbl>
              <c:idx val="3"/>
              <c:layout>
                <c:manualLayout>
                  <c:x val="-6.8788180156507145E-2"/>
                  <c:y val="-3.5087719298245615E-3"/>
                </c:manualLayout>
              </c:layout>
              <c:tx>
                <c:rich>
                  <a:bodyPr/>
                  <a:lstStyle/>
                  <a:p>
                    <a:r>
                      <a:rPr lang="en-US" dirty="0" smtClean="0"/>
                      <a:t>8 141 089,2</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extLst>
            </c:dLbl>
            <c:dLbl>
              <c:idx val="4"/>
              <c:layout>
                <c:manualLayout>
                  <c:x val="5.9740574143179959E-2"/>
                  <c:y val="-7.7196929331202022E-2"/>
                </c:manualLayout>
              </c:layout>
              <c:tx>
                <c:rich>
                  <a:bodyPr/>
                  <a:lstStyle/>
                  <a:p>
                    <a:r>
                      <a:rPr lang="en-US" dirty="0" smtClean="0"/>
                      <a:t>92</a:t>
                    </a:r>
                    <a:r>
                      <a:rPr lang="en-US" baseline="0" dirty="0" smtClean="0"/>
                      <a:t> 978 752,8</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extLst>
            </c:dLbl>
            <c:dLbl>
              <c:idx val="5"/>
              <c:layout>
                <c:manualLayout>
                  <c:x val="-6.9956296019196909E-2"/>
                  <c:y val="2.1453107835204811E-2"/>
                </c:manualLayout>
              </c:layout>
              <c:tx>
                <c:rich>
                  <a:bodyPr/>
                  <a:lstStyle/>
                  <a:p>
                    <a:r>
                      <a:rPr lang="en-US" b="1" dirty="0" smtClean="0"/>
                      <a:t>15 160 278,5</a:t>
                    </a:r>
                    <a:endParaRPr lang="en-US" b="1" dirty="0"/>
                  </a:p>
                </c:rich>
              </c:tx>
              <c:showLegendKey val="0"/>
              <c:showVal val="1"/>
              <c:showCatName val="0"/>
              <c:showSerName val="0"/>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Лист1!$A$2:$A$7</c:f>
              <c:strCache>
                <c:ptCount val="6"/>
                <c:pt idx="0">
                  <c:v>Социальная политика</c:v>
                </c:pt>
                <c:pt idx="1">
                  <c:v>Здравоохранение</c:v>
                </c:pt>
                <c:pt idx="2">
                  <c:v>Средства массовой информации</c:v>
                </c:pt>
                <c:pt idx="3">
                  <c:v>Физическая культура и спорт</c:v>
                </c:pt>
                <c:pt idx="4">
                  <c:v>Образование</c:v>
                </c:pt>
                <c:pt idx="5">
                  <c:v>Культура, кинематография</c:v>
                </c:pt>
              </c:strCache>
            </c:strRef>
          </c:cat>
          <c:val>
            <c:numRef>
              <c:f>Лист1!$B$2:$B$7</c:f>
              <c:numCache>
                <c:formatCode>#\ ##0.0</c:formatCode>
                <c:ptCount val="6"/>
                <c:pt idx="0">
                  <c:v>56035721.700000003</c:v>
                </c:pt>
                <c:pt idx="1">
                  <c:v>43175991.600000001</c:v>
                </c:pt>
                <c:pt idx="2">
                  <c:v>1831667.9</c:v>
                </c:pt>
                <c:pt idx="3">
                  <c:v>8141089.2000000002</c:v>
                </c:pt>
                <c:pt idx="4">
                  <c:v>92978752.799999997</c:v>
                </c:pt>
                <c:pt idx="5">
                  <c:v>15160278.5</c:v>
                </c:pt>
              </c:numCache>
            </c:numRef>
          </c:val>
        </c:ser>
        <c:ser>
          <c:idx val="1"/>
          <c:order val="1"/>
          <c:tx>
            <c:strRef>
              <c:f>Лист1!$C$1</c:f>
              <c:strCache>
                <c:ptCount val="1"/>
                <c:pt idx="0">
                  <c:v>Столбец1</c:v>
                </c:pt>
              </c:strCache>
            </c:strRef>
          </c:tx>
          <c:dPt>
            <c:idx val="0"/>
            <c:bubble3D val="0"/>
            <c:spPr>
              <a:solidFill>
                <a:schemeClr val="accent1"/>
              </a:solidFill>
              <a:ln>
                <a:noFill/>
              </a:ln>
              <a:effectLst/>
            </c:spPr>
          </c:dPt>
          <c:dPt>
            <c:idx val="1"/>
            <c:bubble3D val="0"/>
            <c:spPr>
              <a:solidFill>
                <a:schemeClr val="accent3"/>
              </a:solidFill>
              <a:ln>
                <a:noFill/>
              </a:ln>
              <a:effectLst/>
            </c:spPr>
          </c:dPt>
          <c:dPt>
            <c:idx val="2"/>
            <c:bubble3D val="0"/>
            <c:spPr>
              <a:solidFill>
                <a:schemeClr val="accent5"/>
              </a:solidFill>
              <a:ln>
                <a:noFill/>
              </a:ln>
              <a:effectLst/>
            </c:spPr>
          </c:dPt>
          <c:dPt>
            <c:idx val="3"/>
            <c:bubble3D val="0"/>
            <c:spPr>
              <a:solidFill>
                <a:schemeClr val="accent1">
                  <a:lumMod val="60000"/>
                </a:schemeClr>
              </a:solidFill>
              <a:ln>
                <a:noFill/>
              </a:ln>
              <a:effectLst/>
            </c:spPr>
          </c:dPt>
          <c:dPt>
            <c:idx val="4"/>
            <c:bubble3D val="0"/>
            <c:spPr>
              <a:solidFill>
                <a:schemeClr val="accent3">
                  <a:lumMod val="60000"/>
                </a:schemeClr>
              </a:solidFill>
              <a:ln>
                <a:noFill/>
              </a:ln>
              <a:effectLst/>
            </c:spPr>
          </c:dPt>
          <c:dPt>
            <c:idx val="5"/>
            <c:bubble3D val="0"/>
            <c:spPr>
              <a:solidFill>
                <a:schemeClr val="accent5">
                  <a:lumMod val="60000"/>
                </a:schemeClr>
              </a:solidFill>
              <a:ln>
                <a:noFill/>
              </a:ln>
              <a:effectLst/>
            </c:spPr>
          </c:dPt>
          <c:cat>
            <c:strRef>
              <c:f>Лист1!$A$2:$A$7</c:f>
              <c:strCache>
                <c:ptCount val="6"/>
                <c:pt idx="0">
                  <c:v>Социальная политика</c:v>
                </c:pt>
                <c:pt idx="1">
                  <c:v>Здравоохранение</c:v>
                </c:pt>
                <c:pt idx="2">
                  <c:v>Средства массовой информации</c:v>
                </c:pt>
                <c:pt idx="3">
                  <c:v>Физическая культура и спорт</c:v>
                </c:pt>
                <c:pt idx="4">
                  <c:v>Образование</c:v>
                </c:pt>
                <c:pt idx="5">
                  <c:v>Культура, кинематография</c:v>
                </c:pt>
              </c:strCache>
            </c:strRef>
          </c:cat>
          <c:val>
            <c:numRef>
              <c:f>Лист1!$C$2:$C$7</c:f>
              <c:numCache>
                <c:formatCode>#\ ##0.0</c:formatCode>
                <c:ptCount val="6"/>
                <c:pt idx="0">
                  <c:v>217323501.70000002</c:v>
                </c:pt>
                <c:pt idx="1">
                  <c:v>0</c:v>
                </c:pt>
                <c:pt idx="2">
                  <c:v>0</c:v>
                </c:pt>
                <c:pt idx="3">
                  <c:v>0</c:v>
                </c:pt>
                <c:pt idx="4">
                  <c:v>0</c:v>
                </c:pt>
                <c:pt idx="5">
                  <c:v>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2.0084974893781384E-2"/>
          <c:y val="0.1612059534512495"/>
          <c:w val="0.32247370005748122"/>
          <c:h val="0.741197876581216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lgn="r">
        <a:defRPr sz="1800"/>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1"/>
    </c:view3D>
    <c:floor>
      <c:thickness val="0"/>
    </c:floor>
    <c:sideWall>
      <c:thickness val="0"/>
    </c:sideWall>
    <c:backWall>
      <c:thickness val="0"/>
    </c:backWall>
    <c:plotArea>
      <c:layout>
        <c:manualLayout>
          <c:layoutTarget val="inner"/>
          <c:xMode val="edge"/>
          <c:yMode val="edge"/>
          <c:x val="0"/>
          <c:y val="1.0161777718000784E-2"/>
          <c:w val="0.98286349372112203"/>
          <c:h val="0.7253788834031043"/>
        </c:manualLayout>
      </c:layout>
      <c:bar3DChart>
        <c:barDir val="col"/>
        <c:grouping val="stacked"/>
        <c:varyColors val="0"/>
        <c:ser>
          <c:idx val="0"/>
          <c:order val="0"/>
          <c:tx>
            <c:strRef>
              <c:f>Лист1!$B$1</c:f>
              <c:strCache>
                <c:ptCount val="1"/>
                <c:pt idx="0">
                  <c:v>Столбец1</c:v>
                </c:pt>
              </c:strCache>
            </c:strRef>
          </c:tx>
          <c:spPr>
            <a:solidFill>
              <a:srgbClr val="60E146"/>
            </a:solidFill>
            <a:scene3d>
              <a:camera prst="orthographicFront"/>
              <a:lightRig rig="threePt" dir="t"/>
            </a:scene3d>
            <a:sp3d>
              <a:bevelT/>
            </a:sp3d>
          </c:spPr>
          <c:invertIfNegative val="0"/>
          <c:dPt>
            <c:idx val="1"/>
            <c:invertIfNegative val="0"/>
            <c:bubble3D val="0"/>
            <c:spPr>
              <a:solidFill>
                <a:schemeClr val="accent6"/>
              </a:solidFill>
              <a:scene3d>
                <a:camera prst="orthographicFront"/>
                <a:lightRig rig="threePt" dir="t"/>
              </a:scene3d>
              <a:sp3d>
                <a:bevelT/>
              </a:sp3d>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3"/>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Расходы бюджета</c:v>
                </c:pt>
                <c:pt idx="1">
                  <c:v>Расходы социальной сферы</c:v>
                </c:pt>
              </c:strCache>
            </c:strRef>
          </c:cat>
          <c:val>
            <c:numRef>
              <c:f>Лист1!$B$2:$B$3</c:f>
              <c:numCache>
                <c:formatCode>#\ ##0.0</c:formatCode>
                <c:ptCount val="2"/>
                <c:pt idx="0">
                  <c:v>463181407.89999998</c:v>
                </c:pt>
                <c:pt idx="1">
                  <c:v>217323501.69999999</c:v>
                </c:pt>
              </c:numCache>
            </c:numRef>
          </c:val>
        </c:ser>
        <c:dLbls>
          <c:showLegendKey val="0"/>
          <c:showVal val="0"/>
          <c:showCatName val="0"/>
          <c:showSerName val="0"/>
          <c:showPercent val="0"/>
          <c:showBubbleSize val="0"/>
        </c:dLbls>
        <c:gapWidth val="60"/>
        <c:gapDepth val="100"/>
        <c:shape val="box"/>
        <c:axId val="225327752"/>
        <c:axId val="225325008"/>
        <c:axId val="0"/>
      </c:bar3DChart>
      <c:catAx>
        <c:axId val="225327752"/>
        <c:scaling>
          <c:orientation val="minMax"/>
        </c:scaling>
        <c:delete val="0"/>
        <c:axPos val="b"/>
        <c:numFmt formatCode="General" sourceLinked="1"/>
        <c:majorTickMark val="out"/>
        <c:minorTickMark val="none"/>
        <c:tickLblPos val="nextTo"/>
        <c:txPr>
          <a:bodyPr/>
          <a:lstStyle/>
          <a:p>
            <a:pPr>
              <a:defRPr sz="1400" b="0">
                <a:solidFill>
                  <a:schemeClr val="tx1"/>
                </a:solidFill>
              </a:defRPr>
            </a:pPr>
            <a:endParaRPr lang="ru-RU"/>
          </a:p>
        </c:txPr>
        <c:crossAx val="225325008"/>
        <c:crosses val="autoZero"/>
        <c:auto val="1"/>
        <c:lblAlgn val="ctr"/>
        <c:lblOffset val="100"/>
        <c:noMultiLvlLbl val="0"/>
      </c:catAx>
      <c:valAx>
        <c:axId val="225325008"/>
        <c:scaling>
          <c:orientation val="minMax"/>
          <c:max val="250000000"/>
          <c:min val="0"/>
        </c:scaling>
        <c:delete val="1"/>
        <c:axPos val="l"/>
        <c:majorGridlines/>
        <c:numFmt formatCode="#,##0" sourceLinked="0"/>
        <c:majorTickMark val="out"/>
        <c:minorTickMark val="none"/>
        <c:tickLblPos val="nextTo"/>
        <c:crossAx val="225327752"/>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452325556640302"/>
          <c:y val="0.12334323740413196"/>
          <c:w val="0.34987442328689217"/>
          <c:h val="0.82450930699790836"/>
        </c:manualLayout>
      </c:layout>
      <c:pieChart>
        <c:varyColors val="1"/>
        <c:ser>
          <c:idx val="0"/>
          <c:order val="0"/>
          <c:tx>
            <c:strRef>
              <c:f>Лист1!$B$1</c:f>
              <c:strCache>
                <c:ptCount val="1"/>
                <c:pt idx="0">
                  <c:v>тысюрублей</c:v>
                </c:pt>
              </c:strCache>
            </c:strRef>
          </c:tx>
          <c:spPr>
            <a:scene3d>
              <a:camera prst="orthographicFront"/>
              <a:lightRig rig="threePt" dir="t"/>
            </a:scene3d>
            <a:sp3d>
              <a:bevelT/>
            </a:sp3d>
          </c:spPr>
          <c:dPt>
            <c:idx val="0"/>
            <c:bubble3D val="0"/>
            <c:explosion val="8"/>
            <c:spPr>
              <a:solidFill>
                <a:srgbClr val="60E146"/>
              </a:solidFill>
              <a:ln>
                <a:noFill/>
              </a:ln>
              <a:effectLst/>
              <a:scene3d>
                <a:camera prst="orthographicFront"/>
                <a:lightRig rig="threePt" dir="t"/>
              </a:scene3d>
              <a:sp3d>
                <a:bevelT/>
              </a:sp3d>
            </c:spPr>
          </c:dPt>
          <c:dPt>
            <c:idx val="1"/>
            <c:bubble3D val="0"/>
            <c:spPr>
              <a:solidFill>
                <a:srgbClr val="FF0000"/>
              </a:solidFill>
              <a:ln>
                <a:noFill/>
              </a:ln>
              <a:effectLst/>
              <a:scene3d>
                <a:camera prst="orthographicFront"/>
                <a:lightRig rig="threePt" dir="t"/>
              </a:scene3d>
              <a:sp3d>
                <a:bevelT/>
              </a:sp3d>
            </c:spPr>
          </c:dPt>
          <c:dPt>
            <c:idx val="2"/>
            <c:bubble3D val="0"/>
            <c:explosion val="10"/>
            <c:spPr>
              <a:solidFill>
                <a:schemeClr val="accent5"/>
              </a:solidFill>
              <a:ln>
                <a:noFill/>
              </a:ln>
              <a:effectLst/>
              <a:scene3d>
                <a:camera prst="orthographicFront"/>
                <a:lightRig rig="threePt" dir="t"/>
              </a:scene3d>
              <a:sp3d>
                <a:bevelT/>
              </a:sp3d>
            </c:spPr>
          </c:dPt>
          <c:dLbls>
            <c:dLbl>
              <c:idx val="0"/>
              <c:layout>
                <c:manualLayout>
                  <c:x val="-0.1429123213595983"/>
                  <c:y val="-0.12015040732450186"/>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sz="1800" b="1" i="0" u="none" strike="noStrike" baseline="0" dirty="0" smtClean="0">
                        <a:effectLst/>
                      </a:rPr>
                      <a:t>430 607 623,1</a:t>
                    </a:r>
                    <a:r>
                      <a:rPr lang="en-US" dirty="0"/>
                      <a:t>
</a:t>
                    </a:r>
                    <a:r>
                      <a:rPr lang="en-US" dirty="0" smtClean="0"/>
                      <a:t>93,0%</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extLst>
                <c:ext xmlns:c15="http://schemas.microsoft.com/office/drawing/2012/chart" uri="{CE6537A1-D6FC-4f65-9D91-7224C49458BB}">
                  <c15:layout>
                    <c:manualLayout>
                      <c:w val="0.24333719582850522"/>
                      <c:h val="0.20935298245935929"/>
                    </c:manualLayout>
                  </c15:layout>
                </c:ext>
              </c:extLst>
            </c:dLbl>
            <c:dLbl>
              <c:idx val="1"/>
              <c:layout>
                <c:manualLayout>
                  <c:x val="-3.7332262783490416E-2"/>
                  <c:y val="0.10942889710469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r>
                      <a:rPr lang="en-US" sz="1800" b="1" i="0" u="none" strike="noStrike" baseline="0" dirty="0" smtClean="0">
                        <a:effectLst/>
                      </a:rPr>
                      <a:t>1 589 253,9</a:t>
                    </a:r>
                  </a:p>
                  <a:p>
                    <a:pPr>
                      <a:defRPr b="1"/>
                    </a:pPr>
                    <a:r>
                      <a:rPr lang="en-US" sz="1800" b="1" i="0" u="none" strike="noStrike" baseline="0" dirty="0" smtClean="0">
                        <a:effectLst/>
                      </a:rPr>
                      <a:t>0</a:t>
                    </a:r>
                    <a:r>
                      <a:rPr lang="en-US" sz="1800" b="1" i="0" u="none" strike="noStrike" baseline="0" dirty="0" smtClean="0"/>
                      <a:t>,3</a:t>
                    </a:r>
                    <a:r>
                      <a:rPr lang="en-US" dirty="0" smtClean="0"/>
                      <a:t>%</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extLst>
                <c:ext xmlns:c15="http://schemas.microsoft.com/office/drawing/2012/chart" uri="{CE6537A1-D6FC-4f65-9D91-7224C49458BB}">
                  <c15:layout/>
                </c:ext>
              </c:extLst>
            </c:dLbl>
            <c:dLbl>
              <c:idx val="2"/>
              <c:layout>
                <c:manualLayout>
                  <c:x val="0.10196987253765932"/>
                  <c:y val="4.6421748284466623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sz="1800" b="1" i="0" u="none" strike="noStrike" baseline="0" dirty="0" smtClean="0">
                        <a:effectLst/>
                      </a:rPr>
                      <a:t>30 984 530,9</a:t>
                    </a:r>
                    <a:r>
                      <a:rPr lang="en-US" dirty="0"/>
                      <a:t>
</a:t>
                    </a:r>
                    <a:r>
                      <a:rPr lang="en-US" dirty="0" smtClean="0"/>
                      <a:t>6,7%</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extLst>
                <c:ext xmlns:c15="http://schemas.microsoft.com/office/drawing/2012/chart" uri="{CE6537A1-D6FC-4f65-9D91-7224C49458BB}">
                  <c15:layout>
                    <c:manualLayout>
                      <c:w val="0.22672846658941678"/>
                      <c:h val="0.20935298245935929"/>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Лист1!$A$2:$A$4</c:f>
              <c:strCache>
                <c:ptCount val="3"/>
                <c:pt idx="0">
                  <c:v>Государственные программы Республики Татарстан</c:v>
                </c:pt>
                <c:pt idx="1">
                  <c:v>Расходы органов государственной власти не отнесенные к государственным программам</c:v>
                </c:pt>
                <c:pt idx="2">
                  <c:v>Непрограммные направления расходов</c:v>
                </c:pt>
              </c:strCache>
            </c:strRef>
          </c:cat>
          <c:val>
            <c:numRef>
              <c:f>Лист1!$B$2:$B$4</c:f>
              <c:numCache>
                <c:formatCode>#\ ##0.0</c:formatCode>
                <c:ptCount val="3"/>
                <c:pt idx="0">
                  <c:v>430607623.10000002</c:v>
                </c:pt>
                <c:pt idx="1">
                  <c:v>1589253.9</c:v>
                </c:pt>
                <c:pt idx="2">
                  <c:v>30984530.899999999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2.0084974893781384E-2"/>
          <c:y val="0.14300134628087041"/>
          <c:w val="0.3367107964343391"/>
          <c:h val="0.742032402480642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lgn="r">
        <a:defRPr sz="1800"/>
      </a:pPr>
      <a:endParaRPr lang="ru-RU"/>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3596915862497355"/>
          <c:y val="0.1593264495150627"/>
          <c:w val="0.82941094240217572"/>
          <c:h val="0.69181907006043375"/>
        </c:manualLayout>
      </c:layout>
      <c:lineChart>
        <c:grouping val="stacked"/>
        <c:varyColors val="0"/>
        <c:ser>
          <c:idx val="0"/>
          <c:order val="0"/>
          <c:tx>
            <c:strRef>
              <c:f>Лист1!$B$1</c:f>
              <c:strCache>
                <c:ptCount val="1"/>
                <c:pt idx="0">
                  <c:v>Всего</c:v>
                </c:pt>
              </c:strCache>
            </c:strRef>
          </c:tx>
          <c:dLbls>
            <c:dLbl>
              <c:idx val="0"/>
              <c:layout>
                <c:manualLayout>
                  <c:x val="-5.135895587557239E-2"/>
                  <c:y val="-5.4150613792715782E-2"/>
                </c:manualLayout>
              </c:layout>
              <c:tx>
                <c:rich>
                  <a:bodyPr/>
                  <a:lstStyle/>
                  <a:p>
                    <a:r>
                      <a:rPr lang="en-US" dirty="0" smtClean="0"/>
                      <a:t>74,1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9544841925251798E-2"/>
                  <c:y val="-5.6825660383885292E-2"/>
                </c:manualLayout>
              </c:layout>
              <c:spPr>
                <a:noFill/>
                <a:ln w="25400" cap="flat" cmpd="sng" algn="ctr">
                  <a:noFill/>
                  <a:prstDash val="solid"/>
                </a:ln>
                <a:effectLst/>
              </c:spPr>
              <c:txPr>
                <a:bodyPr/>
                <a:lstStyle/>
                <a:p>
                  <a:pPr>
                    <a:defRPr lang="ru-RU" sz="2400" b="1">
                      <a:solidFill>
                        <a:schemeClr val="tx2"/>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9052850387602098E-2"/>
                  <c:y val="-5.97130156918194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821903856274252E-2"/>
                  <c:y val="-5.97837131973000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7449331821332115E-2"/>
                  <c:y val="-6.54168126018844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8166795915295978E-2"/>
                  <c:y val="-4.042189330946487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7231340987280596E-2"/>
                  <c:y val="-6.52045038851197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5047727732410396E-2"/>
                  <c:y val="-7.6591342474282967E-2"/>
                </c:manualLayout>
              </c:layout>
              <c:tx>
                <c:rich>
                  <a:bodyPr/>
                  <a:lstStyle/>
                  <a:p>
                    <a:r>
                      <a:rPr lang="en-US" baseline="0" dirty="0" smtClean="0">
                        <a:solidFill>
                          <a:schemeClr val="tx2"/>
                        </a:solidFill>
                      </a:rPr>
                      <a:t>152,1</a:t>
                    </a:r>
                    <a:endParaRPr lang="en-US" baseline="0" dirty="0">
                      <a:solidFill>
                        <a:schemeClr val="tx2"/>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1498721732653875E-2"/>
                  <c:y val="-5.68090129590473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2650056625141562E-2"/>
                  <c:y val="-4.4086017026228053E-2"/>
                </c:manualLayout>
              </c:layout>
              <c:showLegendKey val="0"/>
              <c:showVal val="1"/>
              <c:showCatName val="0"/>
              <c:showSerName val="0"/>
              <c:showPercent val="0"/>
              <c:showBubbleSize val="0"/>
              <c:extLst>
                <c:ext xmlns:c15="http://schemas.microsoft.com/office/drawing/2012/chart" uri="{CE6537A1-D6FC-4f65-9D91-7224C49458BB}"/>
              </c:extLst>
            </c:dLbl>
            <c:spPr>
              <a:noFill/>
              <a:ln w="25400" cap="flat" cmpd="sng" algn="ctr">
                <a:noFill/>
                <a:prstDash val="solid"/>
              </a:ln>
              <a:effectLst/>
            </c:spPr>
            <c:txPr>
              <a:bodyPr/>
              <a:lstStyle/>
              <a:p>
                <a:pPr>
                  <a:defRPr sz="2400" b="1">
                    <a:solidFill>
                      <a:schemeClr val="tx2"/>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Лист1!$A$2:$A$10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Лист1!$B$2:$B$10</c:f>
              <c:numCache>
                <c:formatCode>0.0</c:formatCode>
                <c:ptCount val="9"/>
                <c:pt idx="0">
                  <c:v>74.099999999999994</c:v>
                </c:pt>
                <c:pt idx="1">
                  <c:v>93.7</c:v>
                </c:pt>
                <c:pt idx="2">
                  <c:v>97.1</c:v>
                </c:pt>
                <c:pt idx="3">
                  <c:v>105.3</c:v>
                </c:pt>
                <c:pt idx="4">
                  <c:v>124.7</c:v>
                </c:pt>
                <c:pt idx="5">
                  <c:v>133.1</c:v>
                </c:pt>
                <c:pt idx="6">
                  <c:v>137.80000000000001</c:v>
                </c:pt>
                <c:pt idx="7">
                  <c:v>152.1</c:v>
                </c:pt>
                <c:pt idx="8">
                  <c:v>171.6</c:v>
                </c:pt>
              </c:numCache>
            </c:numRef>
          </c:val>
          <c:smooth val="0"/>
        </c:ser>
        <c:dLbls>
          <c:showLegendKey val="0"/>
          <c:showVal val="1"/>
          <c:showCatName val="0"/>
          <c:showSerName val="0"/>
          <c:showPercent val="0"/>
          <c:showBubbleSize val="0"/>
        </c:dLbls>
        <c:marker val="1"/>
        <c:smooth val="0"/>
        <c:axId val="276980408"/>
        <c:axId val="276976096"/>
      </c:lineChart>
      <c:catAx>
        <c:axId val="276980408"/>
        <c:scaling>
          <c:orientation val="minMax"/>
        </c:scaling>
        <c:delete val="0"/>
        <c:axPos val="b"/>
        <c:majorGridlines/>
        <c:numFmt formatCode="General" sourceLinked="1"/>
        <c:majorTickMark val="none"/>
        <c:minorTickMark val="none"/>
        <c:tickLblPos val="nextTo"/>
        <c:txPr>
          <a:bodyPr/>
          <a:lstStyle/>
          <a:p>
            <a:pPr>
              <a:defRPr sz="2000" b="1"/>
            </a:pPr>
            <a:endParaRPr lang="ru-RU"/>
          </a:p>
        </c:txPr>
        <c:crossAx val="276976096"/>
        <c:crosses val="autoZero"/>
        <c:auto val="1"/>
        <c:lblAlgn val="ctr"/>
        <c:lblOffset val="100"/>
        <c:noMultiLvlLbl val="0"/>
      </c:catAx>
      <c:valAx>
        <c:axId val="276976096"/>
        <c:scaling>
          <c:orientation val="minMax"/>
        </c:scaling>
        <c:delete val="0"/>
        <c:axPos val="l"/>
        <c:numFmt formatCode="0.0" sourceLinked="1"/>
        <c:majorTickMark val="out"/>
        <c:minorTickMark val="none"/>
        <c:tickLblPos val="nextTo"/>
        <c:txPr>
          <a:bodyPr/>
          <a:lstStyle/>
          <a:p>
            <a:pPr>
              <a:defRPr sz="2000" b="1"/>
            </a:pPr>
            <a:endParaRPr lang="ru-RU"/>
          </a:p>
        </c:txPr>
        <c:crossAx val="276980408"/>
        <c:crosses val="autoZero"/>
        <c:crossBetween val="between"/>
      </c:valAx>
    </c:plotArea>
    <c:plotVisOnly val="1"/>
    <c:dispBlanksAs val="zero"/>
    <c:showDLblsOverMax val="0"/>
  </c:chart>
  <c:txPr>
    <a:bodyPr/>
    <a:lstStyle/>
    <a:p>
      <a:pPr>
        <a:defRPr sz="1800"/>
      </a:pPr>
      <a:endParaRPr lang="ru-R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5135993284733"/>
          <c:y val="0.17677259275167487"/>
          <c:w val="0.34987442328689217"/>
          <c:h val="0.82450930699790836"/>
        </c:manualLayout>
      </c:layout>
      <c:pieChart>
        <c:varyColors val="1"/>
        <c:ser>
          <c:idx val="0"/>
          <c:order val="0"/>
          <c:tx>
            <c:strRef>
              <c:f>Лист1!$B$1</c:f>
              <c:strCache>
                <c:ptCount val="1"/>
                <c:pt idx="0">
                  <c:v>тысюрублей</c:v>
                </c:pt>
              </c:strCache>
            </c:strRef>
          </c:tx>
          <c:spPr>
            <a:scene3d>
              <a:camera prst="orthographicFront"/>
              <a:lightRig rig="threePt" dir="t"/>
            </a:scene3d>
            <a:sp3d>
              <a:bevelT/>
            </a:sp3d>
          </c:spPr>
          <c:dPt>
            <c:idx val="0"/>
            <c:bubble3D val="0"/>
            <c:explosion val="8"/>
            <c:spPr>
              <a:solidFill>
                <a:srgbClr val="FF0000"/>
              </a:solidFill>
              <a:ln>
                <a:noFill/>
              </a:ln>
              <a:effectLst/>
              <a:scene3d>
                <a:camera prst="orthographicFront"/>
                <a:lightRig rig="threePt" dir="t"/>
              </a:scene3d>
              <a:sp3d>
                <a:bevelT/>
              </a:sp3d>
            </c:spPr>
          </c:dPt>
          <c:dPt>
            <c:idx val="1"/>
            <c:bubble3D val="0"/>
            <c:explosion val="5"/>
            <c:spPr>
              <a:solidFill>
                <a:srgbClr val="60E146"/>
              </a:solidFill>
              <a:ln>
                <a:noFill/>
              </a:ln>
              <a:effectLst/>
              <a:scene3d>
                <a:camera prst="orthographicFront"/>
                <a:lightRig rig="threePt" dir="t"/>
              </a:scene3d>
              <a:sp3d>
                <a:bevelT/>
              </a:sp3d>
            </c:spPr>
          </c:dPt>
          <c:dPt>
            <c:idx val="2"/>
            <c:bubble3D val="0"/>
            <c:spPr>
              <a:solidFill>
                <a:schemeClr val="accent5"/>
              </a:solidFill>
              <a:ln>
                <a:noFill/>
              </a:ln>
              <a:effectLst/>
              <a:scene3d>
                <a:camera prst="orthographicFront"/>
                <a:lightRig rig="threePt" dir="t"/>
              </a:scene3d>
              <a:sp3d>
                <a:bevelT/>
              </a:sp3d>
            </c:spPr>
          </c:dPt>
          <c:dPt>
            <c:idx val="3"/>
            <c:bubble3D val="0"/>
            <c:explosion val="4"/>
            <c:spPr>
              <a:solidFill>
                <a:schemeClr val="accent4">
                  <a:lumMod val="60000"/>
                  <a:lumOff val="40000"/>
                </a:schemeClr>
              </a:solidFill>
              <a:ln>
                <a:noFill/>
              </a:ln>
              <a:effectLst/>
              <a:scene3d>
                <a:camera prst="orthographicFront"/>
                <a:lightRig rig="threePt" dir="t"/>
              </a:scene3d>
              <a:sp3d>
                <a:bevelT/>
              </a:sp3d>
            </c:spPr>
          </c:dPt>
          <c:dLbls>
            <c:dLbl>
              <c:idx val="0"/>
              <c:layout>
                <c:manualLayout>
                  <c:x val="9.8879876400154498E-2"/>
                  <c:y val="-2.5640100309321567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r>
                      <a:rPr lang="en-US" strike="noStrike" dirty="0" smtClean="0">
                        <a:solidFill>
                          <a:schemeClr val="tx1"/>
                        </a:solidFill>
                      </a:rPr>
                      <a:t>710 585,3</a:t>
                    </a:r>
                  </a:p>
                  <a:p>
                    <a:pPr>
                      <a:defRPr sz="1600"/>
                    </a:pPr>
                    <a:r>
                      <a:rPr lang="en-US" strike="noStrike" dirty="0" smtClean="0">
                        <a:solidFill>
                          <a:schemeClr val="tx1"/>
                        </a:solidFill>
                      </a:rPr>
                      <a:t>1,02%</a:t>
                    </a:r>
                    <a:endParaRPr lang="en-US" strike="noStrike"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extLst>
                <c:ext xmlns:c15="http://schemas.microsoft.com/office/drawing/2012/chart" uri="{CE6537A1-D6FC-4f65-9D91-7224C49458BB}">
                  <c15:layout>
                    <c:manualLayout>
                      <c:w val="0.19235225955967555"/>
                      <c:h val="0.132432632276798"/>
                    </c:manualLayout>
                  </c15:layout>
                </c:ext>
              </c:extLst>
            </c:dLbl>
            <c:dLbl>
              <c:idx val="1"/>
              <c:layout>
                <c:manualLayout>
                  <c:x val="-0.18539988990368092"/>
                  <c:y val="0.1743148276245835"/>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r>
                      <a:rPr lang="en-US" strike="noStrike" dirty="0" smtClean="0">
                        <a:solidFill>
                          <a:schemeClr val="tx1"/>
                        </a:solidFill>
                      </a:rPr>
                      <a:t>22 653 402,7</a:t>
                    </a:r>
                  </a:p>
                  <a:p>
                    <a:pPr>
                      <a:defRPr sz="1600"/>
                    </a:pPr>
                    <a:r>
                      <a:rPr lang="en-US" strike="noStrike" dirty="0" smtClean="0">
                        <a:solidFill>
                          <a:schemeClr val="tx1"/>
                        </a:solidFill>
                      </a:rPr>
                      <a:t>32,6%</a:t>
                    </a:r>
                    <a:endParaRPr lang="en-US" strike="noStrike"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extLst>
                <c:ext xmlns:c15="http://schemas.microsoft.com/office/drawing/2012/chart" uri="{CE6537A1-D6FC-4f65-9D91-7224C49458BB}">
                  <c15:layout>
                    <c:manualLayout>
                      <c:w val="0.22672846658941678"/>
                      <c:h val="0.20935298245935929"/>
                    </c:manualLayout>
                  </c15:layout>
                </c:ext>
              </c:extLst>
            </c:dLbl>
            <c:dLbl>
              <c:idx val="2"/>
              <c:layout>
                <c:manualLayout>
                  <c:x val="0.1780253829800823"/>
                  <c:y val="-0.1432479092340449"/>
                </c:manualLayout>
              </c:layout>
              <c:tx>
                <c:rich>
                  <a:bodyPr/>
                  <a:lstStyle/>
                  <a:p>
                    <a:r>
                      <a:rPr lang="en-US" strike="noStrike" dirty="0" smtClean="0">
                        <a:solidFill>
                          <a:schemeClr val="tx1"/>
                        </a:solidFill>
                      </a:rPr>
                      <a:t>33 945 462,7</a:t>
                    </a:r>
                  </a:p>
                  <a:p>
                    <a:r>
                      <a:rPr lang="en-US" strike="noStrike" dirty="0" smtClean="0">
                        <a:solidFill>
                          <a:schemeClr val="tx1"/>
                        </a:solidFill>
                      </a:rPr>
                      <a:t>49,0%</a:t>
                    </a:r>
                    <a:endParaRPr lang="en-US" strike="noStrike" dirty="0">
                      <a:solidFill>
                        <a:schemeClr val="tx1"/>
                      </a:solidFill>
                    </a:endParaRPr>
                  </a:p>
                </c:rich>
              </c:tx>
              <c:showLegendKey val="0"/>
              <c:showVal val="1"/>
              <c:showCatName val="0"/>
              <c:showSerName val="0"/>
              <c:showPercent val="1"/>
              <c:showBubbleSize val="0"/>
              <c:separator>
</c:separator>
              <c:extLst>
                <c:ext xmlns:c15="http://schemas.microsoft.com/office/drawing/2012/chart" uri="{CE6537A1-D6FC-4f65-9D91-7224C49458BB}"/>
              </c:extLst>
            </c:dLbl>
            <c:dLbl>
              <c:idx val="3"/>
              <c:layout>
                <c:manualLayout>
                  <c:x val="-7.5313181449074371E-3"/>
                  <c:y val="-6.3343665923625322E-2"/>
                </c:manualLayout>
              </c:layout>
              <c:tx>
                <c:rich>
                  <a:bodyPr/>
                  <a:lstStyle/>
                  <a:p>
                    <a:r>
                      <a:rPr lang="en-US" strike="noStrike" dirty="0" smtClean="0">
                        <a:solidFill>
                          <a:schemeClr val="tx1"/>
                        </a:solidFill>
                      </a:rPr>
                      <a:t>12 105 773,9</a:t>
                    </a:r>
                  </a:p>
                  <a:p>
                    <a:r>
                      <a:rPr lang="en-US" strike="noStrike" dirty="0" smtClean="0">
                        <a:solidFill>
                          <a:schemeClr val="tx1"/>
                        </a:solidFill>
                      </a:rPr>
                      <a:t>17,4%</a:t>
                    </a:r>
                    <a:endParaRPr lang="en-US" strike="noStrike" dirty="0">
                      <a:solidFill>
                        <a:schemeClr val="tx1"/>
                      </a:solidFill>
                    </a:endParaRPr>
                  </a:p>
                </c:rich>
              </c:tx>
              <c:showLegendKey val="0"/>
              <c:showVal val="1"/>
              <c:showCatName val="0"/>
              <c:showSerName val="0"/>
              <c:showPercent val="1"/>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1"/>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Лист1!$A$2:$A$5</c:f>
              <c:strCache>
                <c:ptCount val="4"/>
                <c:pt idx="0">
                  <c:v>Дотации</c:v>
                </c:pt>
                <c:pt idx="1">
                  <c:v>Субсидии</c:v>
                </c:pt>
                <c:pt idx="2">
                  <c:v>Субвенции</c:v>
                </c:pt>
                <c:pt idx="3">
                  <c:v>Иные межбюджетные трансферты</c:v>
                </c:pt>
              </c:strCache>
            </c:strRef>
          </c:cat>
          <c:val>
            <c:numRef>
              <c:f>Лист1!$B$2:$B$5</c:f>
              <c:numCache>
                <c:formatCode>#\ ##0.0</c:formatCode>
                <c:ptCount val="4"/>
                <c:pt idx="0">
                  <c:v>710585.3</c:v>
                </c:pt>
                <c:pt idx="1">
                  <c:v>22653402.699999999</c:v>
                </c:pt>
                <c:pt idx="2">
                  <c:v>33945462.700000003</c:v>
                </c:pt>
                <c:pt idx="3">
                  <c:v>12105773.9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2.0084974893781384E-2"/>
          <c:y val="0.1612059534512495"/>
          <c:w val="0.28375823821558804"/>
          <c:h val="0.5306531689372203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lgn="r">
        <a:defRPr sz="1800"/>
      </a:pPr>
      <a:endParaRPr lang="ru-RU"/>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14020342688263"/>
          <c:y val="9.093131389959519E-2"/>
          <c:w val="0.89014807102510085"/>
          <c:h val="0.61163766517123852"/>
        </c:manualLayout>
      </c:layout>
      <c:barChart>
        <c:barDir val="col"/>
        <c:grouping val="stacked"/>
        <c:varyColors val="0"/>
        <c:ser>
          <c:idx val="0"/>
          <c:order val="0"/>
          <c:tx>
            <c:strRef>
              <c:f>Лист1!$B$1</c:f>
              <c:strCache>
                <c:ptCount val="1"/>
                <c:pt idx="0">
                  <c:v>Объем гос.долга Республики Татарстан, млрд.руб</c:v>
                </c:pt>
              </c:strCache>
            </c:strRef>
          </c:tx>
          <c:spPr>
            <a:solidFill>
              <a:schemeClr val="accent6"/>
            </a:solidFill>
            <a:scene3d>
              <a:camera prst="orthographicFront"/>
              <a:lightRig rig="threePt" dir="t"/>
            </a:scene3d>
            <a:sp3d>
              <a:bevelT/>
            </a:sp3d>
          </c:spPr>
          <c:invertIfNegative val="0"/>
          <c:dLbls>
            <c:dLbl>
              <c:idx val="0"/>
              <c:layout>
                <c:manualLayout>
                  <c:x val="-1.50899312374409E-3"/>
                  <c:y val="5.1121523711229314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4.5269793712322702E-3"/>
                  <c:y val="4.6009371340106374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1.5089931237441453E-3"/>
                  <c:y val="2.5560761855614702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1.50899312374409E-3"/>
                  <c:y val="3.578506659786058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1.5089931237439794E-3"/>
                  <c:y val="4.3453295154544998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
                  <c:y val="6.9014057010159696E-2"/>
                </c:manualLayout>
              </c:layout>
              <c:tx>
                <c:rich>
                  <a:bodyPr/>
                  <a:lstStyle/>
                  <a:p>
                    <a:r>
                      <a:rPr lang="en-US" strike="noStrike" dirty="0" smtClean="0"/>
                      <a:t>103,5</a:t>
                    </a:r>
                    <a:endParaRPr lang="en-US" strike="noStrike" dirty="0"/>
                  </a:p>
                </c:rich>
              </c:tx>
              <c:dLblPos val="ctr"/>
              <c:showLegendKey val="0"/>
              <c:showVal val="1"/>
              <c:showCatName val="0"/>
              <c:showSerName val="0"/>
              <c:showPercent val="0"/>
              <c:showBubbleSize val="0"/>
              <c:extLst>
                <c:ext xmlns:c15="http://schemas.microsoft.com/office/drawing/2012/chart" uri="{CE6537A1-D6FC-4f65-9D91-7224C49458BB}"/>
              </c:extLst>
            </c:dLbl>
            <c:spPr>
              <a:solidFill>
                <a:schemeClr val="lt1"/>
              </a:solidFill>
              <a:ln w="25400" cap="flat" cmpd="sng" algn="ctr">
                <a:solidFill>
                  <a:schemeClr val="accent6"/>
                </a:solidFill>
                <a:prstDash val="solid"/>
              </a:ln>
              <a:effectLst/>
            </c:spPr>
            <c:txPr>
              <a:bodyPr/>
              <a:lstStyle/>
              <a:p>
                <a:pPr>
                  <a:defRPr sz="2400" b="1">
                    <a:solidFill>
                      <a:schemeClr val="dk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 ##0.0</c:formatCode>
                <c:ptCount val="6"/>
                <c:pt idx="0">
                  <c:v>93.3</c:v>
                </c:pt>
                <c:pt idx="1">
                  <c:v>95</c:v>
                </c:pt>
                <c:pt idx="2">
                  <c:v>93.7</c:v>
                </c:pt>
                <c:pt idx="3">
                  <c:v>98.2</c:v>
                </c:pt>
                <c:pt idx="4">
                  <c:v>96.6</c:v>
                </c:pt>
                <c:pt idx="5">
                  <c:v>103.5</c:v>
                </c:pt>
              </c:numCache>
            </c:numRef>
          </c:val>
        </c:ser>
        <c:dLbls>
          <c:showLegendKey val="0"/>
          <c:showVal val="0"/>
          <c:showCatName val="0"/>
          <c:showSerName val="0"/>
          <c:showPercent val="0"/>
          <c:showBubbleSize val="0"/>
        </c:dLbls>
        <c:gapWidth val="150"/>
        <c:overlap val="100"/>
        <c:axId val="276982368"/>
        <c:axId val="276981976"/>
      </c:barChart>
      <c:lineChart>
        <c:grouping val="standard"/>
        <c:varyColors val="0"/>
        <c:ser>
          <c:idx val="1"/>
          <c:order val="1"/>
          <c:tx>
            <c:strRef>
              <c:f>Лист1!$C$1</c:f>
              <c:strCache>
                <c:ptCount val="1"/>
                <c:pt idx="0">
                  <c:v>Долговая нагрузка на бюджет Республики Татарстан,%</c:v>
                </c:pt>
              </c:strCache>
            </c:strRef>
          </c:tx>
          <c:spPr>
            <a:ln w="63500"/>
          </c:spPr>
          <c:marker>
            <c:symbol val="square"/>
            <c:size val="4"/>
            <c:spPr>
              <a:ln w="63500" cap="rnd"/>
            </c:spPr>
          </c:marker>
          <c:dLbls>
            <c:dLbl>
              <c:idx val="4"/>
              <c:tx>
                <c:rich>
                  <a:bodyPr/>
                  <a:lstStyle/>
                  <a:p>
                    <a:r>
                      <a:rPr lang="en-US" dirty="0" smtClean="0"/>
                      <a:t>47,5</a:t>
                    </a:r>
                    <a:endParaRPr lang="en-US" dirty="0"/>
                  </a:p>
                </c:rich>
              </c:tx>
              <c:dLblPos val="t"/>
              <c:showLegendKey val="0"/>
              <c:showVal val="1"/>
              <c:showCatName val="0"/>
              <c:showSerName val="0"/>
              <c:showPercent val="0"/>
              <c:showBubbleSize val="0"/>
              <c:extLst>
                <c:ext xmlns:c15="http://schemas.microsoft.com/office/drawing/2012/chart" uri="{CE6537A1-D6FC-4f65-9D91-7224C49458BB}"/>
              </c:extLst>
            </c:dLbl>
            <c:dLbl>
              <c:idx val="5"/>
              <c:layout>
                <c:manualLayout>
                  <c:x val="-3.3725996315680525E-2"/>
                  <c:y val="-4.4213677503289188E-2"/>
                </c:manualLayout>
              </c:layout>
              <c:tx>
                <c:rich>
                  <a:bodyPr wrap="square" lIns="38100" tIns="19050" rIns="38100" bIns="19050" anchor="ctr">
                    <a:spAutoFit/>
                  </a:bodyPr>
                  <a:lstStyle/>
                  <a:p>
                    <a:pPr>
                      <a:defRPr sz="2400" b="1" strike="noStrike">
                        <a:solidFill>
                          <a:schemeClr val="accent2"/>
                        </a:solidFill>
                      </a:defRPr>
                    </a:pPr>
                    <a:r>
                      <a:rPr lang="en-US" strike="noStrike" dirty="0" smtClean="0"/>
                      <a:t>28,2</a:t>
                    </a:r>
                    <a:endParaRPr lang="en-US" strike="noStrike" dirty="0"/>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400" b="1">
                    <a:solidFill>
                      <a:schemeClr val="accent2"/>
                    </a:solidFill>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Лист1!$A$2:$A$7</c:f>
              <c:numCache>
                <c:formatCode>General</c:formatCode>
                <c:ptCount val="6"/>
                <c:pt idx="0">
                  <c:v>2017</c:v>
                </c:pt>
                <c:pt idx="1">
                  <c:v>2018</c:v>
                </c:pt>
                <c:pt idx="2">
                  <c:v>2019</c:v>
                </c:pt>
                <c:pt idx="3">
                  <c:v>2020</c:v>
                </c:pt>
                <c:pt idx="4">
                  <c:v>2021</c:v>
                </c:pt>
                <c:pt idx="5">
                  <c:v>2022</c:v>
                </c:pt>
              </c:numCache>
            </c:numRef>
          </c:cat>
          <c:val>
            <c:numRef>
              <c:f>Лист1!$C$2:$C$7</c:f>
              <c:numCache>
                <c:formatCode>0.0</c:formatCode>
                <c:ptCount val="6"/>
                <c:pt idx="0">
                  <c:v>44</c:v>
                </c:pt>
                <c:pt idx="1">
                  <c:v>40</c:v>
                </c:pt>
                <c:pt idx="2">
                  <c:v>37.5</c:v>
                </c:pt>
                <c:pt idx="3">
                  <c:v>47.5</c:v>
                </c:pt>
                <c:pt idx="4">
                  <c:v>34.5</c:v>
                </c:pt>
                <c:pt idx="5">
                  <c:v>28.2</c:v>
                </c:pt>
              </c:numCache>
            </c:numRef>
          </c:val>
          <c:smooth val="0"/>
        </c:ser>
        <c:dLbls>
          <c:showLegendKey val="0"/>
          <c:showVal val="0"/>
          <c:showCatName val="0"/>
          <c:showSerName val="0"/>
          <c:showPercent val="0"/>
          <c:showBubbleSize val="0"/>
        </c:dLbls>
        <c:marker val="1"/>
        <c:smooth val="0"/>
        <c:axId val="276975704"/>
        <c:axId val="276982760"/>
      </c:lineChart>
      <c:catAx>
        <c:axId val="276982368"/>
        <c:scaling>
          <c:orientation val="minMax"/>
        </c:scaling>
        <c:delete val="0"/>
        <c:axPos val="b"/>
        <c:numFmt formatCode="General" sourceLinked="1"/>
        <c:majorTickMark val="out"/>
        <c:minorTickMark val="none"/>
        <c:tickLblPos val="nextTo"/>
        <c:txPr>
          <a:bodyPr/>
          <a:lstStyle/>
          <a:p>
            <a:pPr>
              <a:defRPr sz="1800" b="1"/>
            </a:pPr>
            <a:endParaRPr lang="ru-RU"/>
          </a:p>
        </c:txPr>
        <c:crossAx val="276981976"/>
        <c:crosses val="autoZero"/>
        <c:auto val="1"/>
        <c:lblAlgn val="ctr"/>
        <c:lblOffset val="100"/>
        <c:noMultiLvlLbl val="0"/>
      </c:catAx>
      <c:valAx>
        <c:axId val="276981976"/>
        <c:scaling>
          <c:orientation val="minMax"/>
          <c:max val="100"/>
        </c:scaling>
        <c:delete val="0"/>
        <c:axPos val="l"/>
        <c:majorGridlines/>
        <c:numFmt formatCode="#,##0" sourceLinked="0"/>
        <c:majorTickMark val="out"/>
        <c:minorTickMark val="none"/>
        <c:tickLblPos val="nextTo"/>
        <c:txPr>
          <a:bodyPr/>
          <a:lstStyle/>
          <a:p>
            <a:pPr>
              <a:defRPr sz="2000" b="1">
                <a:solidFill>
                  <a:schemeClr val="accent6"/>
                </a:solidFill>
              </a:defRPr>
            </a:pPr>
            <a:endParaRPr lang="ru-RU"/>
          </a:p>
        </c:txPr>
        <c:crossAx val="276982368"/>
        <c:crosses val="autoZero"/>
        <c:crossBetween val="between"/>
      </c:valAx>
      <c:valAx>
        <c:axId val="276982760"/>
        <c:scaling>
          <c:orientation val="minMax"/>
          <c:max val="100"/>
        </c:scaling>
        <c:delete val="0"/>
        <c:axPos val="r"/>
        <c:numFmt formatCode="0.0" sourceLinked="1"/>
        <c:majorTickMark val="out"/>
        <c:minorTickMark val="none"/>
        <c:tickLblPos val="nextTo"/>
        <c:txPr>
          <a:bodyPr/>
          <a:lstStyle/>
          <a:p>
            <a:pPr>
              <a:defRPr sz="2000" b="1">
                <a:solidFill>
                  <a:schemeClr val="accent2"/>
                </a:solidFill>
              </a:defRPr>
            </a:pPr>
            <a:endParaRPr lang="ru-RU"/>
          </a:p>
        </c:txPr>
        <c:crossAx val="276975704"/>
        <c:crosses val="max"/>
        <c:crossBetween val="between"/>
      </c:valAx>
      <c:catAx>
        <c:axId val="276975704"/>
        <c:scaling>
          <c:orientation val="minMax"/>
        </c:scaling>
        <c:delete val="1"/>
        <c:axPos val="b"/>
        <c:numFmt formatCode="General" sourceLinked="1"/>
        <c:majorTickMark val="out"/>
        <c:minorTickMark val="none"/>
        <c:tickLblPos val="none"/>
        <c:crossAx val="276982760"/>
        <c:crosses val="autoZero"/>
        <c:auto val="1"/>
        <c:lblAlgn val="ctr"/>
        <c:lblOffset val="100"/>
        <c:noMultiLvlLbl val="0"/>
      </c:catAx>
    </c:plotArea>
    <c:legend>
      <c:legendPos val="b"/>
      <c:overlay val="0"/>
    </c:legend>
    <c:plotVisOnly val="1"/>
    <c:dispBlanksAs val="gap"/>
    <c:showDLblsOverMax val="0"/>
  </c:chart>
  <c:txPr>
    <a:bodyPr/>
    <a:lstStyle/>
    <a:p>
      <a:pPr algn="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301326693896053"/>
          <c:y val="4.9257771997279834E-2"/>
        </c:manualLayout>
      </c:layout>
      <c:overlay val="0"/>
      <c:txPr>
        <a:bodyPr/>
        <a:lstStyle/>
        <a:p>
          <a:pPr>
            <a:defRPr sz="1800">
              <a:solidFill>
                <a:schemeClr val="bg1">
                  <a:lumMod val="50000"/>
                </a:schemeClr>
              </a:solidFill>
            </a:defRPr>
          </a:pPr>
          <a:endParaRPr lang="ru-RU"/>
        </a:p>
      </c:txPr>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Доходы</c:v>
                </c:pt>
              </c:strCache>
            </c:strRef>
          </c:tx>
          <c:spPr>
            <a:solidFill>
              <a:srgbClr val="60E146"/>
            </a:solidFill>
            <a:scene3d>
              <a:camera prst="orthographicFront"/>
              <a:lightRig rig="threePt" dir="t"/>
            </a:scene3d>
            <a:sp3d>
              <a:bevelT/>
            </a:sp3d>
          </c:spPr>
          <c:invertIfNegative val="0"/>
          <c:dPt>
            <c:idx val="1"/>
            <c:invertIfNegative val="0"/>
            <c:bubble3D val="0"/>
          </c:dPt>
          <c:dLbls>
            <c:dLbl>
              <c:idx val="0"/>
              <c:layout>
                <c:manualLayout>
                  <c:x val="1.3210273838547509E-4"/>
                  <c:y val="-5.764516821335209E-3"/>
                </c:manualLayout>
              </c:layout>
              <c:tx>
                <c:rich>
                  <a:bodyPr/>
                  <a:lstStyle/>
                  <a:p>
                    <a:pPr>
                      <a:defRPr sz="1000">
                        <a:solidFill>
                          <a:schemeClr val="dk1"/>
                        </a:solidFill>
                        <a:latin typeface="+mn-lt"/>
                        <a:ea typeface="+mn-ea"/>
                        <a:cs typeface="+mn-cs"/>
                      </a:defRPr>
                    </a:pPr>
                    <a:r>
                      <a:rPr lang="en-US" dirty="0" smtClean="0"/>
                      <a:t>450 752 903,3</a:t>
                    </a:r>
                    <a:endParaRPr lang="en-US" dirty="0"/>
                  </a:p>
                </c:rich>
              </c:tx>
              <c:numFmt formatCode="#,##0.0" sourceLinked="0"/>
              <c:spPr>
                <a:solidFill>
                  <a:schemeClr val="lt1"/>
                </a:solidFill>
                <a:ln w="25400" cap="flat" cmpd="sng" algn="ctr">
                  <a:solidFill>
                    <a:schemeClr val="accent3"/>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1256410256410255"/>
                      <c:h val="8.3168251993254852E-2"/>
                    </c:manualLayout>
                  </c15:layout>
                </c:ext>
              </c:extLst>
            </c:dLbl>
            <c:dLbl>
              <c:idx val="1"/>
              <c:layout>
                <c:manualLayout>
                  <c:x val="-4.3908516767836156E-3"/>
                  <c:y val="-1.1889093734566545E-2"/>
                </c:manualLayout>
              </c:layout>
              <c:tx>
                <c:rich>
                  <a:bodyPr/>
                  <a:lstStyle/>
                  <a:p>
                    <a:pPr>
                      <a:defRPr sz="1000">
                        <a:solidFill>
                          <a:schemeClr val="dk1"/>
                        </a:solidFill>
                        <a:latin typeface="+mn-lt"/>
                        <a:ea typeface="+mn-ea"/>
                        <a:cs typeface="+mn-cs"/>
                      </a:defRPr>
                    </a:pPr>
                    <a:r>
                      <a:rPr lang="en-US" dirty="0" smtClean="0"/>
                      <a:t>452 715 259,1</a:t>
                    </a:r>
                    <a:endParaRPr lang="en-US" dirty="0"/>
                  </a:p>
                </c:rich>
              </c:tx>
              <c:numFmt formatCode="#,##0.0" sourceLinked="0"/>
              <c:spPr>
                <a:solidFill>
                  <a:schemeClr val="lt1"/>
                </a:solidFill>
                <a:ln w="25400" cap="flat" cmpd="sng" algn="ctr">
                  <a:solidFill>
                    <a:schemeClr val="accent3"/>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4153702926666635"/>
                      <c:h val="8.2096286662133061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3"/>
                </a:solidFill>
                <a:prstDash val="solid"/>
              </a:ln>
              <a:effectLst/>
            </c:spPr>
            <c:txPr>
              <a:bodyPr/>
              <a:lstStyle/>
              <a:p>
                <a:pPr>
                  <a:defRPr sz="8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 ##0.0</c:formatCode>
                <c:ptCount val="2"/>
                <c:pt idx="0">
                  <c:v>450752903.30000001</c:v>
                </c:pt>
                <c:pt idx="1">
                  <c:v>452715259.10000002</c:v>
                </c:pt>
              </c:numCache>
            </c:numRef>
          </c:val>
        </c:ser>
        <c:dLbls>
          <c:showLegendKey val="0"/>
          <c:showVal val="0"/>
          <c:showCatName val="0"/>
          <c:showSerName val="0"/>
          <c:showPercent val="0"/>
          <c:showBubbleSize val="0"/>
        </c:dLbls>
        <c:gapWidth val="100"/>
        <c:gapDepth val="100"/>
        <c:shape val="box"/>
        <c:axId val="219616872"/>
        <c:axId val="112332936"/>
        <c:axId val="0"/>
      </c:bar3DChart>
      <c:catAx>
        <c:axId val="219616872"/>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112332936"/>
        <c:crosses val="autoZero"/>
        <c:auto val="1"/>
        <c:lblAlgn val="ctr"/>
        <c:lblOffset val="100"/>
        <c:noMultiLvlLbl val="0"/>
      </c:catAx>
      <c:valAx>
        <c:axId val="112332936"/>
        <c:scaling>
          <c:orientation val="minMax"/>
          <c:min val="0"/>
        </c:scaling>
        <c:delete val="1"/>
        <c:axPos val="l"/>
        <c:majorGridlines/>
        <c:numFmt formatCode="#,##0" sourceLinked="0"/>
        <c:majorTickMark val="out"/>
        <c:minorTickMark val="none"/>
        <c:tickLblPos val="nextTo"/>
        <c:crossAx val="219616872"/>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3958051818342044"/>
          <c:y val="4.5152957664173182E-2"/>
        </c:manualLayout>
      </c:layout>
      <c:overlay val="0"/>
      <c:txPr>
        <a:bodyPr/>
        <a:lstStyle/>
        <a:p>
          <a:pPr>
            <a:defRPr sz="1800">
              <a:solidFill>
                <a:schemeClr val="bg1">
                  <a:lumMod val="50000"/>
                </a:schemeClr>
              </a:solidFill>
            </a:defRPr>
          </a:pPr>
          <a:endParaRPr lang="ru-RU"/>
        </a:p>
      </c:txPr>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Расходы</c:v>
                </c:pt>
              </c:strCache>
            </c:strRef>
          </c:tx>
          <c:spPr>
            <a:solidFill>
              <a:srgbClr val="00B0F0"/>
            </a:solidFill>
            <a:scene3d>
              <a:camera prst="orthographicFront"/>
              <a:lightRig rig="threePt" dir="t"/>
            </a:scene3d>
            <a:sp3d>
              <a:bevelT/>
            </a:sp3d>
          </c:spPr>
          <c:invertIfNegative val="0"/>
          <c:dPt>
            <c:idx val="1"/>
            <c:invertIfNegative val="0"/>
            <c:bubble3D val="0"/>
          </c:dPt>
          <c:dLbls>
            <c:dLbl>
              <c:idx val="0"/>
              <c:layout>
                <c:manualLayout>
                  <c:x val="1.5584646741633812E-2"/>
                  <c:y val="-1.1921738320995263E-2"/>
                </c:manualLayout>
              </c:layout>
              <c:tx>
                <c:rich>
                  <a:bodyPr/>
                  <a:lstStyle/>
                  <a:p>
                    <a:r>
                      <a:rPr lang="en-US" dirty="0" smtClean="0"/>
                      <a:t>466 842 920,3</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1408399439745333"/>
                      <c:h val="8.6201100995239713E-2"/>
                    </c:manualLayout>
                  </c15:layout>
                </c:ext>
              </c:extLst>
            </c:dLbl>
            <c:dLbl>
              <c:idx val="1"/>
              <c:layout>
                <c:manualLayout>
                  <c:x val="6.1662198659708095E-3"/>
                  <c:y val="-1.8046396086808723E-2"/>
                </c:manualLayout>
              </c:layout>
              <c:tx>
                <c:rich>
                  <a:bodyPr/>
                  <a:lstStyle/>
                  <a:p>
                    <a:r>
                      <a:rPr lang="en-US" dirty="0" smtClean="0"/>
                      <a:t>463 181 407,9</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2181860972992293"/>
                      <c:h val="7.9063249047812353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1"/>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 ##0.0</c:formatCode>
                <c:ptCount val="2"/>
                <c:pt idx="0">
                  <c:v>466842920.30000001</c:v>
                </c:pt>
                <c:pt idx="1">
                  <c:v>463181407.89999998</c:v>
                </c:pt>
              </c:numCache>
            </c:numRef>
          </c:val>
        </c:ser>
        <c:dLbls>
          <c:showLegendKey val="0"/>
          <c:showVal val="0"/>
          <c:showCatName val="0"/>
          <c:showSerName val="0"/>
          <c:showPercent val="0"/>
          <c:showBubbleSize val="0"/>
        </c:dLbls>
        <c:gapWidth val="100"/>
        <c:gapDepth val="100"/>
        <c:shape val="box"/>
        <c:axId val="111579088"/>
        <c:axId val="111578176"/>
        <c:axId val="0"/>
      </c:bar3DChart>
      <c:catAx>
        <c:axId val="111579088"/>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111578176"/>
        <c:crosses val="autoZero"/>
        <c:auto val="1"/>
        <c:lblAlgn val="ctr"/>
        <c:lblOffset val="100"/>
        <c:noMultiLvlLbl val="0"/>
      </c:catAx>
      <c:valAx>
        <c:axId val="111578176"/>
        <c:scaling>
          <c:orientation val="minMax"/>
          <c:min val="0"/>
        </c:scaling>
        <c:delete val="1"/>
        <c:axPos val="l"/>
        <c:majorGridlines/>
        <c:numFmt formatCode="#,##0" sourceLinked="0"/>
        <c:majorTickMark val="out"/>
        <c:minorTickMark val="none"/>
        <c:tickLblPos val="nextTo"/>
        <c:crossAx val="111579088"/>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bg1">
                    <a:lumMod val="50000"/>
                  </a:schemeClr>
                </a:solidFill>
              </a:defRPr>
            </a:pPr>
            <a:r>
              <a:rPr lang="ru-RU" dirty="0" smtClean="0"/>
              <a:t>Дефицит </a:t>
            </a:r>
          </a:p>
        </c:rich>
      </c:tx>
      <c:layout>
        <c:manualLayout>
          <c:xMode val="edge"/>
          <c:yMode val="edge"/>
          <c:x val="0.31718528000044494"/>
          <c:y val="4.5152957664173182E-2"/>
        </c:manualLayout>
      </c:layout>
      <c:overlay val="0"/>
    </c:title>
    <c:autoTitleDeleted val="0"/>
    <c:view3D>
      <c:rotX val="0"/>
      <c:rotY val="0"/>
      <c:rAngAx val="1"/>
    </c:view3D>
    <c:floor>
      <c:thickness val="0"/>
    </c:floor>
    <c:sideWall>
      <c:thickness val="0"/>
    </c:sideWall>
    <c:backWall>
      <c:thickness val="0"/>
    </c:backWall>
    <c:plotArea>
      <c:layout>
        <c:manualLayout>
          <c:layoutTarget val="inner"/>
          <c:xMode val="edge"/>
          <c:yMode val="edge"/>
          <c:x val="0"/>
          <c:y val="1.4115713099981641E-2"/>
          <c:w val="1"/>
          <c:h val="0.86455955018992037"/>
        </c:manualLayout>
      </c:layout>
      <c:bar3DChart>
        <c:barDir val="col"/>
        <c:grouping val="stacked"/>
        <c:varyColors val="0"/>
        <c:ser>
          <c:idx val="0"/>
          <c:order val="0"/>
          <c:tx>
            <c:strRef>
              <c:f>Лист1!$B$1</c:f>
              <c:strCache>
                <c:ptCount val="1"/>
                <c:pt idx="0">
                  <c:v>Профицит</c:v>
                </c:pt>
              </c:strCache>
            </c:strRef>
          </c:tx>
          <c:spPr>
            <a:solidFill>
              <a:schemeClr val="accent6"/>
            </a:solidFill>
            <a:scene3d>
              <a:camera prst="orthographicFront"/>
              <a:lightRig rig="threePt" dir="t"/>
            </a:scene3d>
            <a:sp3d>
              <a:bevelT/>
            </a:sp3d>
          </c:spPr>
          <c:invertIfNegative val="0"/>
          <c:dPt>
            <c:idx val="1"/>
            <c:invertIfNegative val="0"/>
            <c:bubble3D val="0"/>
          </c:dPt>
          <c:dLbls>
            <c:dLbl>
              <c:idx val="0"/>
              <c:layout>
                <c:manualLayout>
                  <c:x val="-1.0117620265371354E-17"/>
                  <c:y val="1.2314442999319958E-2"/>
                </c:manualLayout>
              </c:layout>
              <c:tx>
                <c:rich>
                  <a:bodyPr/>
                  <a:lstStyle/>
                  <a:p>
                    <a:pPr>
                      <a:defRPr sz="1000">
                        <a:solidFill>
                          <a:schemeClr val="dk1"/>
                        </a:solidFill>
                        <a:latin typeface="+mn-lt"/>
                        <a:ea typeface="+mn-ea"/>
                        <a:cs typeface="+mn-cs"/>
                      </a:defRPr>
                    </a:pPr>
                    <a:r>
                      <a:rPr lang="en-US" dirty="0" smtClean="0"/>
                      <a:t>16 090 017,0</a:t>
                    </a:r>
                    <a:endParaRPr lang="en-US" dirty="0"/>
                  </a:p>
                </c:rich>
              </c:tx>
              <c:numFmt formatCode="#,##0.0" sourceLinked="0"/>
              <c:spPr>
                <a:solidFill>
                  <a:schemeClr val="lt1"/>
                </a:solidFill>
                <a:ln w="25400" cap="flat" cmpd="sng" algn="ctr">
                  <a:solidFill>
                    <a:schemeClr val="accent6"/>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3955861693995132"/>
                      <c:h val="6.5677029329706441E-2"/>
                    </c:manualLayout>
                  </c15:layout>
                </c:ext>
              </c:extLst>
            </c:dLbl>
            <c:dLbl>
              <c:idx val="1"/>
              <c:layout>
                <c:manualLayout>
                  <c:x val="-1.3245037717070004E-2"/>
                  <c:y val="3.6943328997959872E-2"/>
                </c:manualLayout>
              </c:layout>
              <c:tx>
                <c:rich>
                  <a:bodyPr/>
                  <a:lstStyle/>
                  <a:p>
                    <a:pPr>
                      <a:defRPr sz="1000">
                        <a:solidFill>
                          <a:schemeClr val="dk1"/>
                        </a:solidFill>
                        <a:latin typeface="+mn-lt"/>
                        <a:ea typeface="+mn-ea"/>
                        <a:cs typeface="+mn-cs"/>
                      </a:defRPr>
                    </a:pPr>
                    <a:r>
                      <a:rPr lang="en-US" dirty="0" smtClean="0"/>
                      <a:t>10 466 148,8</a:t>
                    </a:r>
                    <a:endParaRPr lang="en-US" dirty="0"/>
                  </a:p>
                </c:rich>
              </c:tx>
              <c:numFmt formatCode="#,##0.0" sourceLinked="0"/>
              <c:spPr>
                <a:solidFill>
                  <a:schemeClr val="lt1"/>
                </a:solidFill>
                <a:ln w="25400" cap="flat" cmpd="sng" algn="ctr">
                  <a:solidFill>
                    <a:schemeClr val="accent6"/>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3955861693995132"/>
                      <c:h val="6.5677029329706441E-2"/>
                    </c:manualLayout>
                  </c15:layout>
                </c:ext>
              </c:extLst>
            </c:dLbl>
            <c:numFmt formatCode="#,##0.0" sourceLinked="0"/>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 ##0.0</c:formatCode>
                <c:ptCount val="2"/>
                <c:pt idx="0">
                  <c:v>16090017</c:v>
                </c:pt>
                <c:pt idx="1">
                  <c:v>10466148.800000001</c:v>
                </c:pt>
              </c:numCache>
            </c:numRef>
          </c:val>
        </c:ser>
        <c:dLbls>
          <c:showLegendKey val="0"/>
          <c:showVal val="1"/>
          <c:showCatName val="0"/>
          <c:showSerName val="0"/>
          <c:showPercent val="0"/>
          <c:showBubbleSize val="0"/>
        </c:dLbls>
        <c:gapWidth val="100"/>
        <c:gapDepth val="100"/>
        <c:shape val="box"/>
        <c:axId val="111985712"/>
        <c:axId val="111982184"/>
        <c:axId val="0"/>
      </c:bar3DChart>
      <c:catAx>
        <c:axId val="111985712"/>
        <c:scaling>
          <c:orientation val="minMax"/>
        </c:scaling>
        <c:delete val="1"/>
        <c:axPos val="b"/>
        <c:title>
          <c:tx>
            <c:rich>
              <a:bodyPr/>
              <a:lstStyle/>
              <a:p>
                <a:pPr>
                  <a:defRPr/>
                </a:pPr>
                <a:r>
                  <a:rPr lang="ru-RU" sz="1600" dirty="0" smtClean="0">
                    <a:solidFill>
                      <a:schemeClr val="bg1">
                        <a:lumMod val="50000"/>
                      </a:schemeClr>
                    </a:solidFill>
                  </a:rPr>
                  <a:t>План              Факт</a:t>
                </a:r>
                <a:endParaRPr lang="ru-RU" sz="1600" dirty="0">
                  <a:solidFill>
                    <a:schemeClr val="bg1">
                      <a:lumMod val="50000"/>
                    </a:schemeClr>
                  </a:solidFill>
                </a:endParaRPr>
              </a:p>
            </c:rich>
          </c:tx>
          <c:layout>
            <c:manualLayout>
              <c:xMode val="edge"/>
              <c:yMode val="edge"/>
              <c:x val="0.17679900464063014"/>
              <c:y val="0.89043927331211326"/>
            </c:manualLayout>
          </c:layout>
          <c:overlay val="0"/>
        </c:title>
        <c:numFmt formatCode="General" sourceLinked="1"/>
        <c:majorTickMark val="out"/>
        <c:minorTickMark val="none"/>
        <c:tickLblPos val="nextTo"/>
        <c:crossAx val="111982184"/>
        <c:crosses val="autoZero"/>
        <c:auto val="1"/>
        <c:lblAlgn val="ctr"/>
        <c:lblOffset val="100"/>
        <c:noMultiLvlLbl val="0"/>
      </c:catAx>
      <c:valAx>
        <c:axId val="111982184"/>
        <c:scaling>
          <c:orientation val="minMax"/>
          <c:max val="50000000"/>
        </c:scaling>
        <c:delete val="1"/>
        <c:axPos val="l"/>
        <c:majorGridlines/>
        <c:numFmt formatCode="#,##0" sourceLinked="0"/>
        <c:majorTickMark val="out"/>
        <c:minorTickMark val="none"/>
        <c:tickLblPos val="nextTo"/>
        <c:crossAx val="111985712"/>
        <c:crosses val="autoZero"/>
        <c:crossBetween val="between"/>
      </c:valAx>
    </c:plotArea>
    <c:plotVisOnly val="1"/>
    <c:dispBlanksAs val="gap"/>
    <c:showDLblsOverMax val="0"/>
  </c:chart>
  <c:txPr>
    <a:bodyPr/>
    <a:lstStyle/>
    <a:p>
      <a:pPr algn="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301326693896053"/>
          <c:y val="4.9257771997279834E-2"/>
        </c:manualLayout>
      </c:layout>
      <c:overlay val="0"/>
      <c:txPr>
        <a:bodyPr/>
        <a:lstStyle/>
        <a:p>
          <a:pPr>
            <a:defRPr sz="1800" b="1">
              <a:solidFill>
                <a:schemeClr val="bg1">
                  <a:lumMod val="50000"/>
                </a:schemeClr>
              </a:solidFill>
            </a:defRPr>
          </a:pPr>
          <a:endParaRPr lang="ru-RU"/>
        </a:p>
      </c:txPr>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Доходы</c:v>
                </c:pt>
              </c:strCache>
            </c:strRef>
          </c:tx>
          <c:spPr>
            <a:solidFill>
              <a:srgbClr val="60E146"/>
            </a:solidFill>
            <a:scene3d>
              <a:camera prst="orthographicFront"/>
              <a:lightRig rig="threePt" dir="t"/>
            </a:scene3d>
            <a:sp3d>
              <a:bevelT/>
            </a:sp3d>
          </c:spPr>
          <c:invertIfNegative val="0"/>
          <c:dPt>
            <c:idx val="1"/>
            <c:invertIfNegative val="0"/>
            <c:bubble3D val="0"/>
          </c:dPt>
          <c:dLbls>
            <c:dLbl>
              <c:idx val="0"/>
              <c:layout>
                <c:manualLayout>
                  <c:x val="-4.282926172689952E-3"/>
                  <c:y val="-9.8693664024946028E-3"/>
                </c:manualLayout>
              </c:layout>
              <c:tx>
                <c:rich>
                  <a:bodyPr/>
                  <a:lstStyle/>
                  <a:p>
                    <a:r>
                      <a:rPr lang="en-US" dirty="0" smtClean="0"/>
                      <a:t>355 194 302,5</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1256410256410255"/>
                      <c:h val="8.3168251993254852E-2"/>
                    </c:manualLayout>
                  </c15:layout>
                </c:ext>
              </c:extLst>
            </c:dLbl>
            <c:dLbl>
              <c:idx val="1"/>
              <c:layout>
                <c:manualLayout>
                  <c:x val="6.1662198659708095E-3"/>
                  <c:y val="-1.5993920037246912E-2"/>
                </c:manualLayout>
              </c:layout>
              <c:tx>
                <c:rich>
                  <a:bodyPr/>
                  <a:lstStyle/>
                  <a:p>
                    <a:r>
                      <a:rPr lang="en-US" dirty="0" smtClean="0"/>
                      <a:t>452 715 259,1</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3"/>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Лист1!$A$2:$A$3</c:f>
              <c:numCache>
                <c:formatCode>General</c:formatCode>
                <c:ptCount val="2"/>
                <c:pt idx="0">
                  <c:v>2021</c:v>
                </c:pt>
                <c:pt idx="1">
                  <c:v>2022</c:v>
                </c:pt>
              </c:numCache>
            </c:numRef>
          </c:cat>
          <c:val>
            <c:numRef>
              <c:f>Лист1!$B$2:$B$3</c:f>
              <c:numCache>
                <c:formatCode>#\ ##0.0</c:formatCode>
                <c:ptCount val="2"/>
                <c:pt idx="0">
                  <c:v>355194302.5</c:v>
                </c:pt>
                <c:pt idx="1">
                  <c:v>452715259.10000002</c:v>
                </c:pt>
              </c:numCache>
            </c:numRef>
          </c:val>
        </c:ser>
        <c:dLbls>
          <c:showLegendKey val="0"/>
          <c:showVal val="0"/>
          <c:showCatName val="0"/>
          <c:showSerName val="0"/>
          <c:showPercent val="0"/>
          <c:showBubbleSize val="0"/>
        </c:dLbls>
        <c:gapWidth val="100"/>
        <c:gapDepth val="100"/>
        <c:shape val="box"/>
        <c:axId val="222518704"/>
        <c:axId val="222519096"/>
        <c:axId val="0"/>
      </c:bar3DChart>
      <c:catAx>
        <c:axId val="222518704"/>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222519096"/>
        <c:crosses val="autoZero"/>
        <c:auto val="1"/>
        <c:lblAlgn val="ctr"/>
        <c:lblOffset val="100"/>
        <c:noMultiLvlLbl val="0"/>
      </c:catAx>
      <c:valAx>
        <c:axId val="222519096"/>
        <c:scaling>
          <c:orientation val="minMax"/>
          <c:min val="0"/>
        </c:scaling>
        <c:delete val="1"/>
        <c:axPos val="l"/>
        <c:majorGridlines/>
        <c:numFmt formatCode="#,##0" sourceLinked="0"/>
        <c:majorTickMark val="out"/>
        <c:minorTickMark val="none"/>
        <c:tickLblPos val="nextTo"/>
        <c:crossAx val="222518704"/>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5569527930864377"/>
          <c:y val="4.3123716364644616E-3"/>
        </c:manualLayout>
      </c:layout>
      <c:overlay val="0"/>
      <c:txPr>
        <a:bodyPr/>
        <a:lstStyle/>
        <a:p>
          <a:pPr>
            <a:defRPr sz="1800">
              <a:solidFill>
                <a:schemeClr val="bg1">
                  <a:lumMod val="50000"/>
                </a:schemeClr>
              </a:solidFill>
            </a:defRPr>
          </a:pPr>
          <a:endParaRPr lang="ru-RU"/>
        </a:p>
      </c:txPr>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Расходы</c:v>
                </c:pt>
              </c:strCache>
            </c:strRef>
          </c:tx>
          <c:spPr>
            <a:solidFill>
              <a:srgbClr val="00B0F0"/>
            </a:solidFill>
            <a:scene3d>
              <a:camera prst="orthographicFront"/>
              <a:lightRig rig="threePt" dir="t"/>
            </a:scene3d>
            <a:sp3d>
              <a:bevelT/>
            </a:sp3d>
          </c:spPr>
          <c:invertIfNegative val="0"/>
          <c:dPt>
            <c:idx val="1"/>
            <c:invertIfNegative val="0"/>
            <c:bubble3D val="0"/>
          </c:dPt>
          <c:dLbls>
            <c:dLbl>
              <c:idx val="0"/>
              <c:layout>
                <c:manualLayout>
                  <c:x val="-4.282926172689952E-3"/>
                  <c:y val="-9.8693664024946028E-3"/>
                </c:manualLayout>
              </c:layout>
              <c:tx>
                <c:rich>
                  <a:bodyPr/>
                  <a:lstStyle/>
                  <a:p>
                    <a:r>
                      <a:rPr lang="en-US" dirty="0" smtClean="0"/>
                      <a:t>343 592 641,0</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1256410256410255"/>
                      <c:h val="8.3168251993254852E-2"/>
                    </c:manualLayout>
                  </c15:layout>
                </c:ext>
              </c:extLst>
            </c:dLbl>
            <c:dLbl>
              <c:idx val="1"/>
              <c:layout>
                <c:manualLayout>
                  <c:x val="6.1660691335346622E-3"/>
                  <c:y val="2.4846606914944554E-2"/>
                </c:manualLayout>
              </c:layout>
              <c:tx>
                <c:rich>
                  <a:bodyPr/>
                  <a:lstStyle/>
                  <a:p>
                    <a:r>
                      <a:rPr lang="en-US" dirty="0" smtClean="0"/>
                      <a:t>463 181 407,9</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1"/>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Лист1!$A$2:$A$3</c:f>
              <c:numCache>
                <c:formatCode>General</c:formatCode>
                <c:ptCount val="2"/>
                <c:pt idx="0">
                  <c:v>2021</c:v>
                </c:pt>
                <c:pt idx="1">
                  <c:v>2022</c:v>
                </c:pt>
              </c:numCache>
            </c:numRef>
          </c:cat>
          <c:val>
            <c:numRef>
              <c:f>Лист1!$B$2:$B$3</c:f>
              <c:numCache>
                <c:formatCode>#\ ##0.0</c:formatCode>
                <c:ptCount val="2"/>
                <c:pt idx="0">
                  <c:v>343592641</c:v>
                </c:pt>
                <c:pt idx="1">
                  <c:v>463181407.89999998</c:v>
                </c:pt>
              </c:numCache>
            </c:numRef>
          </c:val>
        </c:ser>
        <c:dLbls>
          <c:showLegendKey val="0"/>
          <c:showVal val="0"/>
          <c:showCatName val="0"/>
          <c:showSerName val="0"/>
          <c:showPercent val="0"/>
          <c:showBubbleSize val="0"/>
        </c:dLbls>
        <c:gapWidth val="100"/>
        <c:gapDepth val="100"/>
        <c:shape val="box"/>
        <c:axId val="222517920"/>
        <c:axId val="222519880"/>
        <c:axId val="0"/>
      </c:bar3DChart>
      <c:catAx>
        <c:axId val="222517920"/>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222519880"/>
        <c:crosses val="autoZero"/>
        <c:auto val="1"/>
        <c:lblAlgn val="ctr"/>
        <c:lblOffset val="100"/>
        <c:noMultiLvlLbl val="0"/>
      </c:catAx>
      <c:valAx>
        <c:axId val="222519880"/>
        <c:scaling>
          <c:orientation val="minMax"/>
          <c:min val="0"/>
        </c:scaling>
        <c:delete val="1"/>
        <c:axPos val="l"/>
        <c:majorGridlines/>
        <c:numFmt formatCode="#,##0" sourceLinked="0"/>
        <c:majorTickMark val="out"/>
        <c:minorTickMark val="none"/>
        <c:tickLblPos val="nextTo"/>
        <c:crossAx val="222517920"/>
        <c:crosses val="autoZero"/>
        <c:crossBetween val="between"/>
      </c:valAx>
    </c:plotArea>
    <c:plotVisOnly val="1"/>
    <c:dispBlanksAs val="gap"/>
    <c:showDLblsOverMax val="0"/>
  </c:chart>
  <c:txPr>
    <a:bodyPr/>
    <a:lstStyle/>
    <a:p>
      <a:pPr algn="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bg1">
                    <a:lumMod val="50000"/>
                  </a:schemeClr>
                </a:solidFill>
              </a:defRPr>
            </a:pPr>
            <a:r>
              <a:rPr lang="ru-RU" sz="1600" dirty="0" smtClean="0"/>
              <a:t>Дефицит (-)</a:t>
            </a:r>
          </a:p>
          <a:p>
            <a:pPr>
              <a:defRPr sz="1800">
                <a:solidFill>
                  <a:schemeClr val="bg1">
                    <a:lumMod val="50000"/>
                  </a:schemeClr>
                </a:solidFill>
              </a:defRPr>
            </a:pPr>
            <a:r>
              <a:rPr lang="ru-RU" sz="1600" dirty="0" smtClean="0"/>
              <a:t>Профицит (+) </a:t>
            </a:r>
            <a:endParaRPr lang="ru-RU" sz="1600" dirty="0"/>
          </a:p>
        </c:rich>
      </c:tx>
      <c:layout>
        <c:manualLayout>
          <c:xMode val="edge"/>
          <c:yMode val="edge"/>
          <c:x val="0.29840586358882715"/>
          <c:y val="4.3123700956124861E-3"/>
        </c:manualLayout>
      </c:layout>
      <c:overlay val="0"/>
    </c:title>
    <c:autoTitleDeleted val="0"/>
    <c:view3D>
      <c:rotX val="0"/>
      <c:rotY val="0"/>
      <c:rAngAx val="1"/>
    </c:view3D>
    <c:floor>
      <c:thickness val="0"/>
    </c:floor>
    <c:sideWall>
      <c:thickness val="0"/>
    </c:sideWall>
    <c:backWall>
      <c:thickness val="0"/>
    </c:backWall>
    <c:plotArea>
      <c:layout>
        <c:manualLayout>
          <c:layoutTarget val="inner"/>
          <c:xMode val="edge"/>
          <c:yMode val="edge"/>
          <c:x val="1.713650627887792E-2"/>
          <c:y val="1.4115713099981641E-2"/>
          <c:w val="0.98286349372112203"/>
          <c:h val="0.86455955018992037"/>
        </c:manualLayout>
      </c:layout>
      <c:bar3DChart>
        <c:barDir val="col"/>
        <c:grouping val="stacked"/>
        <c:varyColors val="0"/>
        <c:ser>
          <c:idx val="0"/>
          <c:order val="0"/>
          <c:tx>
            <c:strRef>
              <c:f>Лист1!$B$1</c:f>
              <c:strCache>
                <c:ptCount val="1"/>
                <c:pt idx="0">
                  <c:v>Профицит</c:v>
                </c:pt>
              </c:strCache>
            </c:strRef>
          </c:tx>
          <c:spPr>
            <a:solidFill>
              <a:schemeClr val="accent6"/>
            </a:solidFill>
            <a:scene3d>
              <a:camera prst="orthographicFront"/>
              <a:lightRig rig="threePt" dir="t"/>
            </a:scene3d>
            <a:sp3d>
              <a:bevelT/>
            </a:sp3d>
          </c:spPr>
          <c:invertIfNegative val="0"/>
          <c:dPt>
            <c:idx val="1"/>
            <c:invertIfNegative val="0"/>
            <c:bubble3D val="0"/>
          </c:dPt>
          <c:dLbls>
            <c:dLbl>
              <c:idx val="0"/>
              <c:layout>
                <c:manualLayout>
                  <c:x val="9.5216407816196141E-3"/>
                  <c:y val="7.9526407505217615E-3"/>
                </c:manualLayout>
              </c:layout>
              <c:tx>
                <c:rich>
                  <a:bodyPr/>
                  <a:lstStyle/>
                  <a:p>
                    <a:r>
                      <a:rPr lang="en-US" dirty="0" smtClean="0"/>
                      <a:t>11 601 661,5</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2197171196195634"/>
                      <c:h val="9.5294482102895886E-2"/>
                    </c:manualLayout>
                  </c15:layout>
                </c:ext>
              </c:extLst>
            </c:dLbl>
            <c:dLbl>
              <c:idx val="1"/>
              <c:layout>
                <c:manualLayout>
                  <c:x val="1.7509512583817636E-3"/>
                  <c:y val="-7.7150655681062552E-2"/>
                </c:manualLayout>
              </c:layout>
              <c:tx>
                <c:rich>
                  <a:bodyPr/>
                  <a:lstStyle/>
                  <a:p>
                    <a:r>
                      <a:rPr lang="en-US" dirty="0" smtClean="0"/>
                      <a:t>-10 466 148,8</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6"/>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Лист1!$A$2:$A$3</c:f>
              <c:numCache>
                <c:formatCode>General</c:formatCode>
                <c:ptCount val="2"/>
                <c:pt idx="0">
                  <c:v>2021</c:v>
                </c:pt>
                <c:pt idx="1">
                  <c:v>2022</c:v>
                </c:pt>
              </c:numCache>
            </c:numRef>
          </c:cat>
          <c:val>
            <c:numRef>
              <c:f>Лист1!$B$2:$B$3</c:f>
              <c:numCache>
                <c:formatCode>#\ ##0.0</c:formatCode>
                <c:ptCount val="2"/>
                <c:pt idx="0">
                  <c:v>11601661.5</c:v>
                </c:pt>
                <c:pt idx="1">
                  <c:v>-10466148.800000001</c:v>
                </c:pt>
              </c:numCache>
            </c:numRef>
          </c:val>
        </c:ser>
        <c:dLbls>
          <c:showLegendKey val="0"/>
          <c:showVal val="0"/>
          <c:showCatName val="0"/>
          <c:showSerName val="0"/>
          <c:showPercent val="0"/>
          <c:showBubbleSize val="0"/>
        </c:dLbls>
        <c:gapWidth val="100"/>
        <c:gapDepth val="100"/>
        <c:shape val="box"/>
        <c:axId val="222516744"/>
        <c:axId val="222517528"/>
        <c:axId val="0"/>
      </c:bar3DChart>
      <c:catAx>
        <c:axId val="222516744"/>
        <c:scaling>
          <c:orientation val="minMax"/>
        </c:scaling>
        <c:delete val="0"/>
        <c:axPos val="b"/>
        <c:numFmt formatCode="General" sourceLinked="1"/>
        <c:majorTickMark val="out"/>
        <c:minorTickMark val="none"/>
        <c:tickLblPos val="nextTo"/>
        <c:txPr>
          <a:bodyPr/>
          <a:lstStyle/>
          <a:p>
            <a:pPr>
              <a:defRPr sz="1600" b="1">
                <a:solidFill>
                  <a:schemeClr val="bg1">
                    <a:lumMod val="50000"/>
                  </a:schemeClr>
                </a:solidFill>
              </a:defRPr>
            </a:pPr>
            <a:endParaRPr lang="ru-RU"/>
          </a:p>
        </c:txPr>
        <c:crossAx val="222517528"/>
        <c:crosses val="autoZero"/>
        <c:auto val="1"/>
        <c:lblAlgn val="ctr"/>
        <c:lblOffset val="100"/>
        <c:noMultiLvlLbl val="0"/>
      </c:catAx>
      <c:valAx>
        <c:axId val="222517528"/>
        <c:scaling>
          <c:orientation val="minMax"/>
          <c:max val="50000000"/>
          <c:min val="0"/>
        </c:scaling>
        <c:delete val="1"/>
        <c:axPos val="l"/>
        <c:majorGridlines/>
        <c:numFmt formatCode="#,##0" sourceLinked="0"/>
        <c:majorTickMark val="out"/>
        <c:minorTickMark val="none"/>
        <c:tickLblPos val="nextTo"/>
        <c:crossAx val="222516744"/>
        <c:crosses val="autoZero"/>
        <c:crossBetween val="between"/>
      </c:valAx>
    </c:plotArea>
    <c:plotVisOnly val="1"/>
    <c:dispBlanksAs val="gap"/>
    <c:showDLblsOverMax val="0"/>
  </c:chart>
  <c:txPr>
    <a:bodyPr/>
    <a:lstStyle/>
    <a:p>
      <a:pPr algn="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452325556640302"/>
          <c:y val="0.12334323740413196"/>
          <c:w val="0.34987442328689217"/>
          <c:h val="0.82450930699790836"/>
        </c:manualLayout>
      </c:layout>
      <c:pieChart>
        <c:varyColors val="1"/>
        <c:ser>
          <c:idx val="0"/>
          <c:order val="0"/>
          <c:tx>
            <c:strRef>
              <c:f>Лист1!$B$1</c:f>
              <c:strCache>
                <c:ptCount val="1"/>
                <c:pt idx="0">
                  <c:v>тысюрублей</c:v>
                </c:pt>
              </c:strCache>
            </c:strRef>
          </c:tx>
          <c:spPr>
            <a:scene3d>
              <a:camera prst="orthographicFront"/>
              <a:lightRig rig="threePt" dir="t"/>
            </a:scene3d>
            <a:sp3d>
              <a:bevelT/>
            </a:sp3d>
          </c:spPr>
          <c:dPt>
            <c:idx val="0"/>
            <c:bubble3D val="0"/>
            <c:spPr>
              <a:solidFill>
                <a:srgbClr val="60E146"/>
              </a:solidFill>
              <a:ln>
                <a:noFill/>
              </a:ln>
              <a:effectLst/>
              <a:scene3d>
                <a:camera prst="orthographicFront"/>
                <a:lightRig rig="threePt" dir="t"/>
              </a:scene3d>
              <a:sp3d>
                <a:bevelT/>
              </a:sp3d>
            </c:spPr>
          </c:dPt>
          <c:dPt>
            <c:idx val="1"/>
            <c:bubble3D val="0"/>
            <c:spPr>
              <a:solidFill>
                <a:schemeClr val="accent6"/>
              </a:solidFill>
              <a:ln>
                <a:noFill/>
              </a:ln>
              <a:effectLst/>
              <a:scene3d>
                <a:camera prst="orthographicFront"/>
                <a:lightRig rig="threePt" dir="t"/>
              </a:scene3d>
              <a:sp3d>
                <a:bevelT/>
              </a:sp3d>
            </c:spPr>
          </c:dPt>
          <c:dPt>
            <c:idx val="2"/>
            <c:bubble3D val="0"/>
            <c:spPr>
              <a:solidFill>
                <a:srgbClr val="2DB9FF"/>
              </a:solidFill>
              <a:ln>
                <a:noFill/>
              </a:ln>
              <a:effectLst/>
              <a:scene3d>
                <a:camera prst="orthographicFront"/>
                <a:lightRig rig="threePt" dir="t"/>
              </a:scene3d>
              <a:sp3d>
                <a:bevelT/>
              </a:sp3d>
            </c:spPr>
          </c:dPt>
          <c:dLbls>
            <c:dLbl>
              <c:idx val="0"/>
              <c:layout>
                <c:manualLayout>
                  <c:x val="-0.16917728852838934"/>
                  <c:y val="-0.21146973975191868"/>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dirty="0" smtClean="0"/>
                      <a:t>344 313 807,6</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eparator>
</c:separator>
              <c:extLst>
                <c:ext xmlns:c15="http://schemas.microsoft.com/office/drawing/2012/chart" uri="{CE6537A1-D6FC-4f65-9D91-7224C49458BB}">
                  <c15:layout>
                    <c:manualLayout>
                      <c:w val="0.24333719582850522"/>
                      <c:h val="0.20935298245935929"/>
                    </c:manualLayout>
                  </c15:layout>
                </c:ext>
              </c:extLst>
            </c:dLbl>
            <c:dLbl>
              <c:idx val="1"/>
              <c:layout>
                <c:manualLayout>
                  <c:x val="-5.8962235746024216E-2"/>
                  <c:y val="-5.3517902098972357E-2"/>
                </c:manualLayout>
              </c:layout>
              <c:tx>
                <c:rich>
                  <a:bodyPr/>
                  <a:lstStyle/>
                  <a:p>
                    <a:r>
                      <a:rPr lang="en-US" dirty="0" smtClean="0"/>
                      <a:t>22 292 087,2</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6.1799922750096561E-3"/>
                  <c:y val="-2.4414958334289857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r>
                      <a:rPr lang="en-US" dirty="0" smtClean="0"/>
                      <a:t>86 109 364,3</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eparator>
</c:separator>
              <c:extLst>
                <c:ext xmlns:c15="http://schemas.microsoft.com/office/drawing/2012/chart" uri="{CE6537A1-D6FC-4f65-9D91-7224C49458BB}">
                  <c15:layout>
                    <c:manualLayout>
                      <c:w val="0.22981846272692158"/>
                      <c:h val="0.10910241482972521"/>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 ##0.0</c:formatCode>
                <c:ptCount val="3"/>
                <c:pt idx="0">
                  <c:v>344313807.60000002</c:v>
                </c:pt>
                <c:pt idx="1">
                  <c:v>22292087.199999999</c:v>
                </c:pt>
                <c:pt idx="2">
                  <c:v>86109364.299999997</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2.1629972962533797E-2"/>
          <c:y val="0.16120597170251683"/>
          <c:w val="0.32247370005748122"/>
          <c:h val="0.7411978765812168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prstDash val="solid"/>
    </a:ln>
    <a:effectLst/>
  </c:spPr>
  <c:txPr>
    <a:bodyPr/>
    <a:lstStyle/>
    <a:p>
      <a:pPr algn="r">
        <a:defRPr sz="1800"/>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chemeClr val="tx1"/>
                </a:solidFill>
              </a:defRPr>
            </a:pPr>
            <a:r>
              <a:rPr lang="ru-RU" dirty="0" smtClean="0">
                <a:solidFill>
                  <a:schemeClr val="tx1"/>
                </a:solidFill>
              </a:rPr>
              <a:t>План 2022 г.</a:t>
            </a:r>
            <a:endParaRPr lang="ru-RU" dirty="0">
              <a:solidFill>
                <a:schemeClr val="tx1"/>
              </a:solidFill>
            </a:endParaRPr>
          </a:p>
        </c:rich>
      </c:tx>
      <c:layout>
        <c:manualLayout>
          <c:xMode val="edge"/>
          <c:yMode val="edge"/>
          <c:x val="0.47636873211615727"/>
          <c:y val="4.5152957664173182E-2"/>
        </c:manualLayout>
      </c:layout>
      <c:overlay val="0"/>
    </c:title>
    <c:autoTitleDeleted val="0"/>
    <c:view3D>
      <c:rotX val="0"/>
      <c:rotY val="0"/>
      <c:rAngAx val="1"/>
    </c:view3D>
    <c:floor>
      <c:thickness val="0"/>
    </c:floor>
    <c:sideWall>
      <c:thickness val="0"/>
    </c:sideWall>
    <c:backWall>
      <c:thickness val="0"/>
    </c:backWall>
    <c:plotArea>
      <c:layout>
        <c:manualLayout>
          <c:layoutTarget val="inner"/>
          <c:xMode val="edge"/>
          <c:yMode val="edge"/>
          <c:x val="0"/>
          <c:y val="1.0161777718000784E-2"/>
          <c:w val="0.98286349372112203"/>
          <c:h val="0.7253788834031043"/>
        </c:manualLayout>
      </c:layout>
      <c:bar3DChart>
        <c:barDir val="col"/>
        <c:grouping val="stacked"/>
        <c:varyColors val="0"/>
        <c:ser>
          <c:idx val="0"/>
          <c:order val="0"/>
          <c:tx>
            <c:strRef>
              <c:f>Лист1!$B$1</c:f>
              <c:strCache>
                <c:ptCount val="1"/>
                <c:pt idx="0">
                  <c:v>Доходы</c:v>
                </c:pt>
              </c:strCache>
            </c:strRef>
          </c:tx>
          <c:spPr>
            <a:solidFill>
              <a:srgbClr val="60E146"/>
            </a:solidFill>
            <a:scene3d>
              <a:camera prst="orthographicFront"/>
              <a:lightRig rig="threePt" dir="t"/>
            </a:scene3d>
            <a:sp3d>
              <a:bevelT/>
            </a:sp3d>
          </c:spPr>
          <c:invertIfNegative val="0"/>
          <c:dPt>
            <c:idx val="1"/>
            <c:invertIfNegative val="0"/>
            <c:bubble3D val="0"/>
            <c:spPr>
              <a:solidFill>
                <a:schemeClr val="accent6"/>
              </a:solidFill>
              <a:scene3d>
                <a:camera prst="orthographicFront"/>
                <a:lightRig rig="threePt" dir="t"/>
              </a:scene3d>
              <a:sp3d>
                <a:bevelT/>
              </a:sp3d>
            </c:spPr>
          </c:dPt>
          <c:dLbls>
            <c:dLbl>
              <c:idx val="0"/>
              <c:layout>
                <c:manualLayout>
                  <c:x val="3.5607034370658997E-3"/>
                  <c:y val="-2.2183336041978394E-2"/>
                </c:manualLayout>
              </c:layout>
              <c:tx>
                <c:rich>
                  <a:bodyPr/>
                  <a:lstStyle/>
                  <a:p>
                    <a:r>
                      <a:rPr lang="en-US" dirty="0" smtClean="0">
                        <a:solidFill>
                          <a:schemeClr val="tx1"/>
                        </a:solidFill>
                      </a:rPr>
                      <a:t>466 842</a:t>
                    </a:r>
                    <a:r>
                      <a:rPr lang="en-US" baseline="0" dirty="0" smtClean="0">
                        <a:solidFill>
                          <a:schemeClr val="tx1"/>
                        </a:solidFill>
                      </a:rPr>
                      <a:t> 920,3</a:t>
                    </a:r>
                    <a:endParaRPr lang="en-US"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15:layout>
                    <c:manualLayout>
                      <c:w val="0.45374070454045773"/>
                      <c:h val="8.3168386594646024E-2"/>
                    </c:manualLayout>
                  </c15:layout>
                </c:ext>
              </c:extLst>
            </c:dLbl>
            <c:dLbl>
              <c:idx val="1"/>
              <c:layout>
                <c:manualLayout>
                  <c:x val="1.0581081705891331E-2"/>
                  <c:y val="-8.1670937397379642E-2"/>
                </c:manualLayout>
              </c:layout>
              <c:tx>
                <c:rich>
                  <a:bodyPr/>
                  <a:lstStyle/>
                  <a:p>
                    <a:pPr>
                      <a:defRPr sz="1000">
                        <a:solidFill>
                          <a:schemeClr val="dk1"/>
                        </a:solidFill>
                        <a:latin typeface="+mn-lt"/>
                        <a:ea typeface="+mn-ea"/>
                        <a:cs typeface="+mn-cs"/>
                      </a:defRPr>
                    </a:pPr>
                    <a:r>
                      <a:rPr lang="en-US" dirty="0" smtClean="0">
                        <a:solidFill>
                          <a:schemeClr val="tx1"/>
                        </a:solidFill>
                      </a:rPr>
                      <a:t>7 324 548,8</a:t>
                    </a:r>
                    <a:endParaRPr lang="en-US" dirty="0">
                      <a:solidFill>
                        <a:schemeClr val="tx1"/>
                      </a:solidFill>
                    </a:endParaRPr>
                  </a:p>
                </c:rich>
              </c:tx>
              <c:numFmt formatCode="#,##0.0" sourceLinked="0"/>
              <c:spPr>
                <a:solidFill>
                  <a:schemeClr val="lt1"/>
                </a:solidFill>
                <a:ln w="25400" cap="flat" cmpd="sng" algn="ctr">
                  <a:solidFill>
                    <a:schemeClr val="accent6"/>
                  </a:solidFill>
                  <a:prstDash val="solid"/>
                </a:ln>
                <a:effectLst/>
              </c:spPr>
              <c:showLegendKey val="0"/>
              <c:showVal val="1"/>
              <c:showCatName val="0"/>
              <c:showSerName val="0"/>
              <c:showPercent val="0"/>
              <c:showBubbleSize val="0"/>
              <c:extLst>
                <c:ext xmlns:c15="http://schemas.microsoft.com/office/drawing/2012/chart" uri="{CE6537A1-D6FC-4f65-9D91-7224C49458BB}">
                  <c15:layout>
                    <c:manualLayout>
                      <c:w val="0.32181860972992293"/>
                      <c:h val="8.3168201146935974E-2"/>
                    </c:manualLayout>
                  </c15:layout>
                </c:ext>
              </c:extLst>
            </c:dLbl>
            <c:dLbl>
              <c:idx val="5"/>
              <c:layout>
                <c:manualLayout>
                  <c:x val="1.1757952820056934E-2"/>
                  <c:y val="-7.219309922856229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solidFill>
                <a:schemeClr val="lt1"/>
              </a:solidFill>
              <a:ln w="25400" cap="flat" cmpd="sng" algn="ctr">
                <a:solidFill>
                  <a:schemeClr val="accent3"/>
                </a:solidFill>
                <a:prstDash val="solid"/>
              </a:ln>
              <a:effectLst/>
            </c:spPr>
            <c:txPr>
              <a:bodyPr/>
              <a:lstStyle/>
              <a:p>
                <a:pPr>
                  <a:defRPr sz="1000">
                    <a:solidFill>
                      <a:schemeClr val="dk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Расходы бюджета</c:v>
                </c:pt>
                <c:pt idx="1">
                  <c:v>Расходы на содержание ОГВ</c:v>
                </c:pt>
              </c:strCache>
            </c:strRef>
          </c:cat>
          <c:val>
            <c:numRef>
              <c:f>Лист1!$B$2:$B$3</c:f>
              <c:numCache>
                <c:formatCode>#\ ##0.0</c:formatCode>
                <c:ptCount val="2"/>
                <c:pt idx="0">
                  <c:v>466842920.30000001</c:v>
                </c:pt>
                <c:pt idx="1">
                  <c:v>7324548.7999999998</c:v>
                </c:pt>
              </c:numCache>
            </c:numRef>
          </c:val>
        </c:ser>
        <c:dLbls>
          <c:showLegendKey val="0"/>
          <c:showVal val="0"/>
          <c:showCatName val="0"/>
          <c:showSerName val="0"/>
          <c:showPercent val="0"/>
          <c:showBubbleSize val="0"/>
        </c:dLbls>
        <c:gapWidth val="60"/>
        <c:gapDepth val="100"/>
        <c:shape val="box"/>
        <c:axId val="222520272"/>
        <c:axId val="222522232"/>
        <c:axId val="0"/>
      </c:bar3DChart>
      <c:catAx>
        <c:axId val="222520272"/>
        <c:scaling>
          <c:orientation val="minMax"/>
        </c:scaling>
        <c:delete val="0"/>
        <c:axPos val="b"/>
        <c:numFmt formatCode="General" sourceLinked="1"/>
        <c:majorTickMark val="out"/>
        <c:minorTickMark val="none"/>
        <c:tickLblPos val="nextTo"/>
        <c:txPr>
          <a:bodyPr/>
          <a:lstStyle/>
          <a:p>
            <a:pPr>
              <a:defRPr sz="1400" b="0">
                <a:solidFill>
                  <a:schemeClr val="tx1"/>
                </a:solidFill>
              </a:defRPr>
            </a:pPr>
            <a:endParaRPr lang="ru-RU"/>
          </a:p>
        </c:txPr>
        <c:crossAx val="222522232"/>
        <c:crosses val="autoZero"/>
        <c:auto val="1"/>
        <c:lblAlgn val="ctr"/>
        <c:lblOffset val="100"/>
        <c:noMultiLvlLbl val="0"/>
      </c:catAx>
      <c:valAx>
        <c:axId val="222522232"/>
        <c:scaling>
          <c:orientation val="minMax"/>
          <c:max val="250000000"/>
          <c:min val="0"/>
        </c:scaling>
        <c:delete val="1"/>
        <c:axPos val="l"/>
        <c:majorGridlines/>
        <c:numFmt formatCode="#,##0" sourceLinked="0"/>
        <c:majorTickMark val="out"/>
        <c:minorTickMark val="none"/>
        <c:tickLblPos val="nextTo"/>
        <c:crossAx val="222520272"/>
        <c:crosses val="autoZero"/>
        <c:crossBetween val="between"/>
      </c:valAx>
    </c:plotArea>
    <c:plotVisOnly val="1"/>
    <c:dispBlanksAs val="gap"/>
    <c:showDLblsOverMax val="0"/>
  </c:chart>
  <c:txPr>
    <a:bodyPr/>
    <a:lstStyle/>
    <a:p>
      <a:pPr algn="r">
        <a:defRPr sz="1800"/>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9E07DD-A5B0-427A-BADB-480EADEE3644}"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ru-RU"/>
        </a:p>
      </dgm:t>
    </dgm:pt>
    <dgm:pt modelId="{70FEB5CF-0BB8-4776-89A5-BC193BFCFEF9}">
      <dgm:prSet phldrT="[Текст]" custT="1"/>
      <dgm:spPr/>
      <dgm:t>
        <a:bodyPr/>
        <a:lstStyle/>
        <a:p>
          <a:r>
            <a:rPr lang="ru-RU" sz="1400" dirty="0" smtClean="0">
              <a:latin typeface="Arial Narrow" panose="020B0606020202030204" pitchFamily="34" charset="0"/>
            </a:rPr>
            <a:t>Национальные проекты</a:t>
          </a:r>
          <a:endParaRPr lang="ru-RU" sz="1400" dirty="0">
            <a:latin typeface="Arial Narrow" panose="020B0606020202030204" pitchFamily="34" charset="0"/>
          </a:endParaRPr>
        </a:p>
      </dgm:t>
    </dgm:pt>
    <dgm:pt modelId="{A0982890-4A15-4706-95B5-8205F15F4B05}" type="parTrans" cxnId="{A6D6E14F-9938-406A-8EFC-B0A510089865}">
      <dgm:prSet/>
      <dgm:spPr/>
      <dgm:t>
        <a:bodyPr/>
        <a:lstStyle/>
        <a:p>
          <a:endParaRPr lang="ru-RU" sz="1400">
            <a:latin typeface="Arial Narrow" panose="020B0606020202030204" pitchFamily="34" charset="0"/>
          </a:endParaRPr>
        </a:p>
      </dgm:t>
    </dgm:pt>
    <dgm:pt modelId="{FB9B2E7E-006F-4421-95BB-F1F97E76D496}" type="sibTrans" cxnId="{A6D6E14F-9938-406A-8EFC-B0A510089865}">
      <dgm:prSet/>
      <dgm:spPr/>
      <dgm:t>
        <a:bodyPr/>
        <a:lstStyle/>
        <a:p>
          <a:endParaRPr lang="ru-RU" sz="1400">
            <a:latin typeface="Arial Narrow" panose="020B0606020202030204" pitchFamily="34" charset="0"/>
          </a:endParaRPr>
        </a:p>
      </dgm:t>
    </dgm:pt>
    <dgm:pt modelId="{20469BF1-2626-49C1-BD99-197326E59B57}">
      <dgm:prSet phldrT="[Текст]" custT="1"/>
      <dgm:spPr/>
      <dgm:t>
        <a:bodyPr/>
        <a:lstStyle/>
        <a:p>
          <a:r>
            <a:rPr lang="ru-RU" sz="1200" dirty="0" smtClean="0">
              <a:latin typeface="Arial Narrow" panose="020B0606020202030204" pitchFamily="34" charset="0"/>
            </a:rPr>
            <a:t>Демография</a:t>
          </a:r>
          <a:endParaRPr lang="ru-RU" sz="1200" dirty="0">
            <a:latin typeface="Arial Narrow" panose="020B0606020202030204" pitchFamily="34" charset="0"/>
          </a:endParaRPr>
        </a:p>
      </dgm:t>
    </dgm:pt>
    <dgm:pt modelId="{D191030B-9FD7-4612-A3A3-7D84775EEDE9}" type="parTrans" cxnId="{4D44555A-EB03-4845-BA58-4A4CBAD62F1F}">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4341C09F-2873-419A-B77C-FFDA810A0CB3}" type="sibTrans" cxnId="{4D44555A-EB03-4845-BA58-4A4CBAD62F1F}">
      <dgm:prSet/>
      <dgm:spPr/>
      <dgm:t>
        <a:bodyPr/>
        <a:lstStyle/>
        <a:p>
          <a:endParaRPr lang="ru-RU" sz="1400">
            <a:latin typeface="Arial Narrow" panose="020B0606020202030204" pitchFamily="34" charset="0"/>
          </a:endParaRPr>
        </a:p>
      </dgm:t>
    </dgm:pt>
    <dgm:pt modelId="{5E3D8E66-8863-42D7-B322-E5602B7764AD}">
      <dgm:prSet custT="1"/>
      <dgm:spPr/>
      <dgm:t>
        <a:bodyPr/>
        <a:lstStyle/>
        <a:p>
          <a:r>
            <a:rPr lang="ru-RU" sz="1200" dirty="0" smtClean="0">
              <a:latin typeface="Arial Narrow" panose="020B0606020202030204" pitchFamily="34" charset="0"/>
            </a:rPr>
            <a:t>Здравоохранение</a:t>
          </a:r>
          <a:endParaRPr lang="ru-RU" sz="1200" dirty="0">
            <a:latin typeface="Arial Narrow" panose="020B0606020202030204" pitchFamily="34" charset="0"/>
          </a:endParaRPr>
        </a:p>
      </dgm:t>
    </dgm:pt>
    <dgm:pt modelId="{A179B136-F490-4BDE-8B05-254FB94F8D52}" type="parTrans" cxnId="{876A411F-6A61-44B1-8D6D-00BFFBE443EE}">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6C7E28FA-D199-405E-8CED-4631875F5C10}" type="sibTrans" cxnId="{876A411F-6A61-44B1-8D6D-00BFFBE443EE}">
      <dgm:prSet/>
      <dgm:spPr/>
      <dgm:t>
        <a:bodyPr/>
        <a:lstStyle/>
        <a:p>
          <a:endParaRPr lang="ru-RU" sz="1400">
            <a:latin typeface="Arial Narrow" panose="020B0606020202030204" pitchFamily="34" charset="0"/>
          </a:endParaRPr>
        </a:p>
      </dgm:t>
    </dgm:pt>
    <dgm:pt modelId="{EAA85B16-D9B2-47E6-8316-C1E37F507C9F}">
      <dgm:prSet custT="1"/>
      <dgm:spPr/>
      <dgm:t>
        <a:bodyPr/>
        <a:lstStyle/>
        <a:p>
          <a:r>
            <a:rPr lang="ru-RU" sz="1200" dirty="0" smtClean="0">
              <a:latin typeface="Arial Narrow" panose="020B0606020202030204" pitchFamily="34" charset="0"/>
            </a:rPr>
            <a:t>Образование</a:t>
          </a:r>
          <a:endParaRPr lang="ru-RU" sz="1200" dirty="0">
            <a:latin typeface="Arial Narrow" panose="020B0606020202030204" pitchFamily="34" charset="0"/>
          </a:endParaRPr>
        </a:p>
      </dgm:t>
    </dgm:pt>
    <dgm:pt modelId="{7C54958C-904A-4034-B9B0-5E1F2B488415}" type="parTrans" cxnId="{CE39E68D-8147-48A7-802F-2592A7B2D120}">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43B0ECAB-BD0C-4BE5-AF6B-0F9052FBB588}" type="sibTrans" cxnId="{CE39E68D-8147-48A7-802F-2592A7B2D120}">
      <dgm:prSet/>
      <dgm:spPr/>
      <dgm:t>
        <a:bodyPr/>
        <a:lstStyle/>
        <a:p>
          <a:endParaRPr lang="ru-RU" sz="1400">
            <a:latin typeface="Arial Narrow" panose="020B0606020202030204" pitchFamily="34" charset="0"/>
          </a:endParaRPr>
        </a:p>
      </dgm:t>
    </dgm:pt>
    <dgm:pt modelId="{2AF386F0-9E07-420A-8C21-97E999FA6082}">
      <dgm:prSet custT="1"/>
      <dgm:spPr/>
      <dgm:t>
        <a:bodyPr/>
        <a:lstStyle/>
        <a:p>
          <a:r>
            <a:rPr lang="ru-RU" sz="1200" dirty="0" smtClean="0">
              <a:latin typeface="Arial Narrow" panose="020B0606020202030204" pitchFamily="34" charset="0"/>
            </a:rPr>
            <a:t>Жилье и городская среда</a:t>
          </a:r>
          <a:endParaRPr lang="ru-RU" sz="1200" dirty="0">
            <a:latin typeface="Arial Narrow" panose="020B0606020202030204" pitchFamily="34" charset="0"/>
          </a:endParaRPr>
        </a:p>
      </dgm:t>
    </dgm:pt>
    <dgm:pt modelId="{55241DA5-4723-4576-A068-CF37ADDE3407}" type="parTrans" cxnId="{E96C1742-02A0-4153-A49C-5C3581CB0A17}">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8294628A-4F2D-4435-8C12-BB868F6C66FC}" type="sibTrans" cxnId="{E96C1742-02A0-4153-A49C-5C3581CB0A17}">
      <dgm:prSet/>
      <dgm:spPr/>
      <dgm:t>
        <a:bodyPr/>
        <a:lstStyle/>
        <a:p>
          <a:endParaRPr lang="ru-RU" sz="1400">
            <a:latin typeface="Arial Narrow" panose="020B0606020202030204" pitchFamily="34" charset="0"/>
          </a:endParaRPr>
        </a:p>
      </dgm:t>
    </dgm:pt>
    <dgm:pt modelId="{785BED81-37ED-4A7C-BAF7-713CF3C5596E}">
      <dgm:prSet custT="1"/>
      <dgm:spPr/>
      <dgm:t>
        <a:bodyPr/>
        <a:lstStyle/>
        <a:p>
          <a:r>
            <a:rPr lang="ru-RU" sz="1200" dirty="0" smtClean="0">
              <a:latin typeface="Arial Narrow" panose="020B0606020202030204" pitchFamily="34" charset="0"/>
            </a:rPr>
            <a:t>Экология</a:t>
          </a:r>
          <a:endParaRPr lang="ru-RU" sz="1200" dirty="0">
            <a:latin typeface="Arial Narrow" panose="020B0606020202030204" pitchFamily="34" charset="0"/>
          </a:endParaRPr>
        </a:p>
      </dgm:t>
    </dgm:pt>
    <dgm:pt modelId="{317F107E-F919-4B34-B2B7-AE9DFF6DDC7D}" type="parTrans" cxnId="{26DF4F7D-73C0-40D5-813C-0DBF683D0600}">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124F5364-8FD6-4CAE-B32E-BCF4E4AD8AD2}" type="sibTrans" cxnId="{26DF4F7D-73C0-40D5-813C-0DBF683D0600}">
      <dgm:prSet/>
      <dgm:spPr/>
      <dgm:t>
        <a:bodyPr/>
        <a:lstStyle/>
        <a:p>
          <a:endParaRPr lang="ru-RU" sz="1400">
            <a:latin typeface="Arial Narrow" panose="020B0606020202030204" pitchFamily="34" charset="0"/>
          </a:endParaRPr>
        </a:p>
      </dgm:t>
    </dgm:pt>
    <dgm:pt modelId="{73469D9E-8C37-4A72-A0D7-935E526B29A1}">
      <dgm:prSet custT="1"/>
      <dgm:spPr/>
      <dgm:t>
        <a:bodyPr/>
        <a:lstStyle/>
        <a:p>
          <a:r>
            <a:rPr lang="ru-RU" sz="1200" dirty="0" smtClean="0">
              <a:latin typeface="Arial Narrow" panose="020B0606020202030204" pitchFamily="34" charset="0"/>
            </a:rPr>
            <a:t>Безопасные качественные дороги</a:t>
          </a:r>
          <a:endParaRPr lang="ru-RU" sz="1200" dirty="0">
            <a:latin typeface="Arial Narrow" panose="020B0606020202030204" pitchFamily="34" charset="0"/>
          </a:endParaRPr>
        </a:p>
      </dgm:t>
    </dgm:pt>
    <dgm:pt modelId="{A03B4353-4DDF-493D-9A64-F9C65582F1B4}" type="parTrans" cxnId="{2279AF2B-39D3-489E-9B46-E6BC3E23228D}">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C51F7838-FD22-4DC1-933B-C511C206B563}" type="sibTrans" cxnId="{2279AF2B-39D3-489E-9B46-E6BC3E23228D}">
      <dgm:prSet/>
      <dgm:spPr/>
      <dgm:t>
        <a:bodyPr/>
        <a:lstStyle/>
        <a:p>
          <a:endParaRPr lang="ru-RU" sz="1400">
            <a:latin typeface="Arial Narrow" panose="020B0606020202030204" pitchFamily="34" charset="0"/>
          </a:endParaRPr>
        </a:p>
      </dgm:t>
    </dgm:pt>
    <dgm:pt modelId="{A6201C63-CCCE-4299-B791-B6C7D8E9E178}">
      <dgm:prSet custT="1"/>
      <dgm:spPr/>
      <dgm:t>
        <a:bodyPr/>
        <a:lstStyle/>
        <a:p>
          <a:r>
            <a:rPr lang="ru-RU" sz="1200" dirty="0" smtClean="0">
              <a:latin typeface="Arial Narrow" panose="020B0606020202030204" pitchFamily="34" charset="0"/>
            </a:rPr>
            <a:t>Производительность труда</a:t>
          </a:r>
          <a:endParaRPr lang="ru-RU" sz="1200" dirty="0">
            <a:latin typeface="Arial Narrow" panose="020B0606020202030204" pitchFamily="34" charset="0"/>
          </a:endParaRPr>
        </a:p>
      </dgm:t>
    </dgm:pt>
    <dgm:pt modelId="{3ACF6BAD-3D2E-41CF-8874-D72E54FED96C}" type="parTrans" cxnId="{126AB0CD-7C3D-442E-BD41-74C1AE0687C4}">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4E321EE6-51D4-4AC2-90EF-E3E8225617CC}" type="sibTrans" cxnId="{126AB0CD-7C3D-442E-BD41-74C1AE0687C4}">
      <dgm:prSet/>
      <dgm:spPr/>
      <dgm:t>
        <a:bodyPr/>
        <a:lstStyle/>
        <a:p>
          <a:endParaRPr lang="ru-RU" sz="1400">
            <a:latin typeface="Arial Narrow" panose="020B0606020202030204" pitchFamily="34" charset="0"/>
          </a:endParaRPr>
        </a:p>
      </dgm:t>
    </dgm:pt>
    <dgm:pt modelId="{F00040BC-240C-47B1-9631-5856AA18525D}">
      <dgm:prSet custT="1"/>
      <dgm:spPr/>
      <dgm:t>
        <a:bodyPr/>
        <a:lstStyle/>
        <a:p>
          <a:r>
            <a:rPr lang="ru-RU" sz="1200" dirty="0" smtClean="0">
              <a:latin typeface="Arial Narrow" panose="020B0606020202030204" pitchFamily="34" charset="0"/>
            </a:rPr>
            <a:t>Цифровая экономика</a:t>
          </a:r>
          <a:endParaRPr lang="ru-RU" sz="1200" dirty="0">
            <a:latin typeface="Arial Narrow" panose="020B0606020202030204" pitchFamily="34" charset="0"/>
          </a:endParaRPr>
        </a:p>
      </dgm:t>
    </dgm:pt>
    <dgm:pt modelId="{BC485765-7957-4FE8-B650-B852092D4532}" type="parTrans" cxnId="{248C26E1-6DB0-4ABD-B389-BF3A4A5235C1}">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4457F7F8-7C21-4AB6-8AE1-8CBF4E2F3E3D}" type="sibTrans" cxnId="{248C26E1-6DB0-4ABD-B389-BF3A4A5235C1}">
      <dgm:prSet/>
      <dgm:spPr/>
      <dgm:t>
        <a:bodyPr/>
        <a:lstStyle/>
        <a:p>
          <a:endParaRPr lang="ru-RU" sz="1400">
            <a:latin typeface="Arial Narrow" panose="020B0606020202030204" pitchFamily="34" charset="0"/>
          </a:endParaRPr>
        </a:p>
      </dgm:t>
    </dgm:pt>
    <dgm:pt modelId="{C4D8171A-2F8D-420A-AC83-5991D7F847A1}">
      <dgm:prSet custT="1"/>
      <dgm:spPr/>
      <dgm:t>
        <a:bodyPr/>
        <a:lstStyle/>
        <a:p>
          <a:r>
            <a:rPr lang="ru-RU" sz="1200" dirty="0" smtClean="0">
              <a:latin typeface="Arial Narrow" panose="020B0606020202030204" pitchFamily="34" charset="0"/>
            </a:rPr>
            <a:t>Культура</a:t>
          </a:r>
          <a:endParaRPr lang="ru-RU" sz="1200" dirty="0">
            <a:latin typeface="Arial Narrow" panose="020B0606020202030204" pitchFamily="34" charset="0"/>
          </a:endParaRPr>
        </a:p>
      </dgm:t>
    </dgm:pt>
    <dgm:pt modelId="{8CA2C64B-5137-4013-94EB-09D617D42F7F}" type="parTrans" cxnId="{71B4212E-E8E1-4073-A327-C8302776A845}">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E312ADA0-6559-4303-AFED-42DA302714E0}" type="sibTrans" cxnId="{71B4212E-E8E1-4073-A327-C8302776A845}">
      <dgm:prSet/>
      <dgm:spPr/>
      <dgm:t>
        <a:bodyPr/>
        <a:lstStyle/>
        <a:p>
          <a:endParaRPr lang="ru-RU" sz="1400">
            <a:latin typeface="Arial Narrow" panose="020B0606020202030204" pitchFamily="34" charset="0"/>
          </a:endParaRPr>
        </a:p>
      </dgm:t>
    </dgm:pt>
    <dgm:pt modelId="{C703676C-0375-45BF-9F26-00DB24E54CC7}">
      <dgm:prSet custT="1"/>
      <dgm:spPr/>
      <dgm:t>
        <a:bodyPr/>
        <a:lstStyle/>
        <a:p>
          <a:r>
            <a:rPr lang="ru-RU" sz="1200" dirty="0" smtClean="0">
              <a:latin typeface="Arial Narrow" panose="020B0606020202030204" pitchFamily="34" charset="0"/>
            </a:rPr>
            <a:t>Малое и среднее предпринимательство и поддержка индивидуальной предпринимательской инициативы</a:t>
          </a:r>
          <a:endParaRPr lang="ru-RU" sz="1200" dirty="0">
            <a:latin typeface="Arial Narrow" panose="020B0606020202030204" pitchFamily="34" charset="0"/>
          </a:endParaRPr>
        </a:p>
      </dgm:t>
    </dgm:pt>
    <dgm:pt modelId="{5486726E-E8F7-4A90-BEC6-F4210A6932F7}" type="parTrans" cxnId="{DC4CE0BC-E8C3-4826-A6B3-4F07CA61FB8A}">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96A939C3-C748-437C-985D-4003AE3FE0F2}" type="sibTrans" cxnId="{DC4CE0BC-E8C3-4826-A6B3-4F07CA61FB8A}">
      <dgm:prSet/>
      <dgm:spPr/>
      <dgm:t>
        <a:bodyPr/>
        <a:lstStyle/>
        <a:p>
          <a:endParaRPr lang="ru-RU" sz="1400">
            <a:latin typeface="Arial Narrow" panose="020B0606020202030204" pitchFamily="34" charset="0"/>
          </a:endParaRPr>
        </a:p>
      </dgm:t>
    </dgm:pt>
    <dgm:pt modelId="{817C3D88-64C0-43DB-8AE6-435906A379AF}">
      <dgm:prSet custT="1"/>
      <dgm:spPr/>
      <dgm:t>
        <a:bodyPr/>
        <a:lstStyle/>
        <a:p>
          <a:r>
            <a:rPr lang="ru-RU" sz="1200" dirty="0" smtClean="0">
              <a:latin typeface="Arial Narrow" panose="020B0606020202030204" pitchFamily="34" charset="0"/>
            </a:rPr>
            <a:t>Международная кооперация и экспорт</a:t>
          </a:r>
          <a:endParaRPr lang="ru-RU" sz="1200" dirty="0">
            <a:latin typeface="Arial Narrow" panose="020B0606020202030204" pitchFamily="34" charset="0"/>
          </a:endParaRPr>
        </a:p>
      </dgm:t>
    </dgm:pt>
    <dgm:pt modelId="{FFDCF838-9011-4167-BFB7-BFC588ADC76A}" type="parTrans" cxnId="{0D377FC3-AC13-47C3-9E0D-2DF096025BDE}">
      <dgm:prSet custT="1">
        <dgm:style>
          <a:lnRef idx="2">
            <a:schemeClr val="accent1"/>
          </a:lnRef>
          <a:fillRef idx="0">
            <a:schemeClr val="accent1"/>
          </a:fillRef>
          <a:effectRef idx="1">
            <a:schemeClr val="accent1"/>
          </a:effectRef>
          <a:fontRef idx="minor">
            <a:schemeClr val="tx1"/>
          </a:fontRef>
        </dgm:style>
      </dgm:prSet>
      <dgm:spPr/>
      <dgm:t>
        <a:bodyPr/>
        <a:lstStyle/>
        <a:p>
          <a:endParaRPr lang="ru-RU" sz="1400">
            <a:latin typeface="Arial Narrow" panose="020B0606020202030204" pitchFamily="34" charset="0"/>
          </a:endParaRPr>
        </a:p>
      </dgm:t>
    </dgm:pt>
    <dgm:pt modelId="{B40A8585-B645-40E1-8710-E59093631129}" type="sibTrans" cxnId="{0D377FC3-AC13-47C3-9E0D-2DF096025BDE}">
      <dgm:prSet/>
      <dgm:spPr/>
      <dgm:t>
        <a:bodyPr/>
        <a:lstStyle/>
        <a:p>
          <a:endParaRPr lang="ru-RU" sz="1400">
            <a:latin typeface="Arial Narrow" panose="020B0606020202030204" pitchFamily="34" charset="0"/>
          </a:endParaRPr>
        </a:p>
      </dgm:t>
    </dgm:pt>
    <dgm:pt modelId="{FE3058CE-56D2-4497-A55B-ED9272E7F83A}">
      <dgm:prSet custT="1"/>
      <dgm:spPr/>
      <dgm:t>
        <a:bodyPr/>
        <a:lstStyle/>
        <a:p>
          <a:r>
            <a:rPr lang="ru-RU" sz="1200" dirty="0" smtClean="0">
              <a:latin typeface="Arial Narrow" panose="020B0606020202030204" pitchFamily="34" charset="0"/>
            </a:rPr>
            <a:t>Туризм и индустрия гостеприимства</a:t>
          </a:r>
          <a:endParaRPr lang="ru-RU" sz="1200" dirty="0">
            <a:latin typeface="Arial Narrow" panose="020B0606020202030204" pitchFamily="34" charset="0"/>
          </a:endParaRPr>
        </a:p>
      </dgm:t>
    </dgm:pt>
    <dgm:pt modelId="{EC15BF0A-8913-459F-882B-0BC699464B26}" type="parTrans" cxnId="{BADC7631-4E77-4D78-AA1C-6091E6D58BC7}">
      <dgm:prSet/>
      <dgm:spPr>
        <a:ln>
          <a:solidFill>
            <a:schemeClr val="accent1"/>
          </a:solidFill>
        </a:ln>
      </dgm:spPr>
      <dgm:t>
        <a:bodyPr/>
        <a:lstStyle/>
        <a:p>
          <a:endParaRPr lang="ru-RU"/>
        </a:p>
      </dgm:t>
    </dgm:pt>
    <dgm:pt modelId="{3582C2D7-D7CC-44FA-BDEE-1DABDA4649DB}" type="sibTrans" cxnId="{BADC7631-4E77-4D78-AA1C-6091E6D58BC7}">
      <dgm:prSet/>
      <dgm:spPr/>
      <dgm:t>
        <a:bodyPr/>
        <a:lstStyle/>
        <a:p>
          <a:endParaRPr lang="ru-RU"/>
        </a:p>
      </dgm:t>
    </dgm:pt>
    <dgm:pt modelId="{F6EBF94E-AD5F-4823-A786-594CCDCC436B}">
      <dgm:prSet/>
      <dgm:spPr/>
      <dgm:t>
        <a:bodyPr/>
        <a:lstStyle/>
        <a:p>
          <a:endParaRPr lang="ru-RU"/>
        </a:p>
      </dgm:t>
    </dgm:pt>
    <dgm:pt modelId="{79806D95-063A-405A-A756-9CBB3EB084E1}" type="parTrans" cxnId="{F2054007-BC48-422B-B5B3-6ECADAD87DED}">
      <dgm:prSet/>
      <dgm:spPr/>
      <dgm:t>
        <a:bodyPr/>
        <a:lstStyle/>
        <a:p>
          <a:endParaRPr lang="ru-RU"/>
        </a:p>
      </dgm:t>
    </dgm:pt>
    <dgm:pt modelId="{EAFFA72E-670F-4443-9450-3899AF338142}" type="sibTrans" cxnId="{F2054007-BC48-422B-B5B3-6ECADAD87DED}">
      <dgm:prSet/>
      <dgm:spPr/>
      <dgm:t>
        <a:bodyPr/>
        <a:lstStyle/>
        <a:p>
          <a:endParaRPr lang="ru-RU"/>
        </a:p>
      </dgm:t>
    </dgm:pt>
    <dgm:pt modelId="{C629BDB1-DD7C-4472-B843-36416104CC25}" type="pres">
      <dgm:prSet presAssocID="{849E07DD-A5B0-427A-BADB-480EADEE3644}" presName="cycle" presStyleCnt="0">
        <dgm:presLayoutVars>
          <dgm:chMax val="1"/>
          <dgm:dir/>
          <dgm:animLvl val="ctr"/>
          <dgm:resizeHandles val="exact"/>
        </dgm:presLayoutVars>
      </dgm:prSet>
      <dgm:spPr/>
      <dgm:t>
        <a:bodyPr/>
        <a:lstStyle/>
        <a:p>
          <a:endParaRPr lang="ru-RU"/>
        </a:p>
      </dgm:t>
    </dgm:pt>
    <dgm:pt modelId="{42094000-3D12-47F3-968E-652346C6A38C}" type="pres">
      <dgm:prSet presAssocID="{70FEB5CF-0BB8-4776-89A5-BC193BFCFEF9}" presName="centerShape" presStyleLbl="node0" presStyleIdx="0" presStyleCnt="1" custScaleX="236509" custScaleY="192383"/>
      <dgm:spPr/>
      <dgm:t>
        <a:bodyPr/>
        <a:lstStyle/>
        <a:p>
          <a:endParaRPr lang="ru-RU"/>
        </a:p>
      </dgm:t>
    </dgm:pt>
    <dgm:pt modelId="{385156A3-897D-4C52-A686-DE6CBF04F256}" type="pres">
      <dgm:prSet presAssocID="{D191030B-9FD7-4612-A3A3-7D84775EEDE9}" presName="Name9" presStyleLbl="parChTrans1D2" presStyleIdx="0" presStyleCnt="13"/>
      <dgm:spPr/>
      <dgm:t>
        <a:bodyPr/>
        <a:lstStyle/>
        <a:p>
          <a:endParaRPr lang="ru-RU"/>
        </a:p>
      </dgm:t>
    </dgm:pt>
    <dgm:pt modelId="{A1CA1A89-994E-4C92-AC8E-6B5D95DBDF6B}" type="pres">
      <dgm:prSet presAssocID="{D191030B-9FD7-4612-A3A3-7D84775EEDE9}" presName="connTx" presStyleLbl="parChTrans1D2" presStyleIdx="0" presStyleCnt="13"/>
      <dgm:spPr/>
      <dgm:t>
        <a:bodyPr/>
        <a:lstStyle/>
        <a:p>
          <a:endParaRPr lang="ru-RU"/>
        </a:p>
      </dgm:t>
    </dgm:pt>
    <dgm:pt modelId="{DA738CA4-1A3D-41AE-9C37-13F83B191D41}" type="pres">
      <dgm:prSet presAssocID="{20469BF1-2626-49C1-BD99-197326E59B57}" presName="node" presStyleLbl="node1" presStyleIdx="0" presStyleCnt="13" custScaleX="172485" custRadScaleRad="99748" custRadScaleInc="19669">
        <dgm:presLayoutVars>
          <dgm:bulletEnabled val="1"/>
        </dgm:presLayoutVars>
      </dgm:prSet>
      <dgm:spPr/>
      <dgm:t>
        <a:bodyPr/>
        <a:lstStyle/>
        <a:p>
          <a:endParaRPr lang="ru-RU"/>
        </a:p>
      </dgm:t>
    </dgm:pt>
    <dgm:pt modelId="{22D347F2-F936-450A-9BE0-AA63419A3256}" type="pres">
      <dgm:prSet presAssocID="{A179B136-F490-4BDE-8B05-254FB94F8D52}" presName="Name9" presStyleLbl="parChTrans1D2" presStyleIdx="1" presStyleCnt="13"/>
      <dgm:spPr/>
      <dgm:t>
        <a:bodyPr/>
        <a:lstStyle/>
        <a:p>
          <a:endParaRPr lang="ru-RU"/>
        </a:p>
      </dgm:t>
    </dgm:pt>
    <dgm:pt modelId="{26D61185-9154-4027-9CD3-C2F8AE4441B7}" type="pres">
      <dgm:prSet presAssocID="{A179B136-F490-4BDE-8B05-254FB94F8D52}" presName="connTx" presStyleLbl="parChTrans1D2" presStyleIdx="1" presStyleCnt="13"/>
      <dgm:spPr/>
      <dgm:t>
        <a:bodyPr/>
        <a:lstStyle/>
        <a:p>
          <a:endParaRPr lang="ru-RU"/>
        </a:p>
      </dgm:t>
    </dgm:pt>
    <dgm:pt modelId="{738A5433-B1CC-47C6-8EEC-43FB9F1D8C45}" type="pres">
      <dgm:prSet presAssocID="{5E3D8E66-8863-42D7-B322-E5602B7764AD}" presName="node" presStyleLbl="node1" presStyleIdx="1" presStyleCnt="13" custScaleX="252476" custRadScaleRad="132695" custRadScaleInc="127994">
        <dgm:presLayoutVars>
          <dgm:bulletEnabled val="1"/>
        </dgm:presLayoutVars>
      </dgm:prSet>
      <dgm:spPr/>
      <dgm:t>
        <a:bodyPr/>
        <a:lstStyle/>
        <a:p>
          <a:endParaRPr lang="ru-RU"/>
        </a:p>
      </dgm:t>
    </dgm:pt>
    <dgm:pt modelId="{C609E844-81F7-4E42-8018-148A87A3B319}" type="pres">
      <dgm:prSet presAssocID="{7C54958C-904A-4034-B9B0-5E1F2B488415}" presName="Name9" presStyleLbl="parChTrans1D2" presStyleIdx="2" presStyleCnt="13"/>
      <dgm:spPr/>
      <dgm:t>
        <a:bodyPr/>
        <a:lstStyle/>
        <a:p>
          <a:endParaRPr lang="ru-RU"/>
        </a:p>
      </dgm:t>
    </dgm:pt>
    <dgm:pt modelId="{0C7AFC2D-FCDC-442D-A42E-254821CF394E}" type="pres">
      <dgm:prSet presAssocID="{7C54958C-904A-4034-B9B0-5E1F2B488415}" presName="connTx" presStyleLbl="parChTrans1D2" presStyleIdx="2" presStyleCnt="13"/>
      <dgm:spPr/>
      <dgm:t>
        <a:bodyPr/>
        <a:lstStyle/>
        <a:p>
          <a:endParaRPr lang="ru-RU"/>
        </a:p>
      </dgm:t>
    </dgm:pt>
    <dgm:pt modelId="{0DCA6255-9DCF-494E-B439-EAE851D246D7}" type="pres">
      <dgm:prSet presAssocID="{EAA85B16-D9B2-47E6-8316-C1E37F507C9F}" presName="node" presStyleLbl="node1" presStyleIdx="2" presStyleCnt="13" custScaleX="201207" custRadScaleRad="177003" custRadScaleInc="96048">
        <dgm:presLayoutVars>
          <dgm:bulletEnabled val="1"/>
        </dgm:presLayoutVars>
      </dgm:prSet>
      <dgm:spPr/>
      <dgm:t>
        <a:bodyPr/>
        <a:lstStyle/>
        <a:p>
          <a:endParaRPr lang="ru-RU"/>
        </a:p>
      </dgm:t>
    </dgm:pt>
    <dgm:pt modelId="{7DB5B6BD-122D-4B6A-B58A-C5DF1DFBA5B5}" type="pres">
      <dgm:prSet presAssocID="{55241DA5-4723-4576-A068-CF37ADDE3407}" presName="Name9" presStyleLbl="parChTrans1D2" presStyleIdx="3" presStyleCnt="13"/>
      <dgm:spPr/>
      <dgm:t>
        <a:bodyPr/>
        <a:lstStyle/>
        <a:p>
          <a:endParaRPr lang="ru-RU"/>
        </a:p>
      </dgm:t>
    </dgm:pt>
    <dgm:pt modelId="{820A06E9-A490-4CD4-88EC-6D0BBFD5E9C3}" type="pres">
      <dgm:prSet presAssocID="{55241DA5-4723-4576-A068-CF37ADDE3407}" presName="connTx" presStyleLbl="parChTrans1D2" presStyleIdx="3" presStyleCnt="13"/>
      <dgm:spPr/>
      <dgm:t>
        <a:bodyPr/>
        <a:lstStyle/>
        <a:p>
          <a:endParaRPr lang="ru-RU"/>
        </a:p>
      </dgm:t>
    </dgm:pt>
    <dgm:pt modelId="{D5BAB8E3-222C-437C-A71B-0CD48876BA8E}" type="pres">
      <dgm:prSet presAssocID="{2AF386F0-9E07-420A-8C21-97E999FA6082}" presName="node" presStyleLbl="node1" presStyleIdx="3" presStyleCnt="13" custScaleX="248115" custRadScaleRad="157623" custRadScaleInc="-8186">
        <dgm:presLayoutVars>
          <dgm:bulletEnabled val="1"/>
        </dgm:presLayoutVars>
      </dgm:prSet>
      <dgm:spPr/>
      <dgm:t>
        <a:bodyPr/>
        <a:lstStyle/>
        <a:p>
          <a:endParaRPr lang="ru-RU"/>
        </a:p>
      </dgm:t>
    </dgm:pt>
    <dgm:pt modelId="{F0654DB0-B38E-4BB1-A5DE-FC2296F68B90}" type="pres">
      <dgm:prSet presAssocID="{317F107E-F919-4B34-B2B7-AE9DFF6DDC7D}" presName="Name9" presStyleLbl="parChTrans1D2" presStyleIdx="4" presStyleCnt="13"/>
      <dgm:spPr/>
      <dgm:t>
        <a:bodyPr/>
        <a:lstStyle/>
        <a:p>
          <a:endParaRPr lang="ru-RU"/>
        </a:p>
      </dgm:t>
    </dgm:pt>
    <dgm:pt modelId="{ABD42B14-3386-4256-8334-4CD775679F32}" type="pres">
      <dgm:prSet presAssocID="{317F107E-F919-4B34-B2B7-AE9DFF6DDC7D}" presName="connTx" presStyleLbl="parChTrans1D2" presStyleIdx="4" presStyleCnt="13"/>
      <dgm:spPr/>
      <dgm:t>
        <a:bodyPr/>
        <a:lstStyle/>
        <a:p>
          <a:endParaRPr lang="ru-RU"/>
        </a:p>
      </dgm:t>
    </dgm:pt>
    <dgm:pt modelId="{33F6D1DE-AF01-4953-BCAD-5B414EB7C5D6}" type="pres">
      <dgm:prSet presAssocID="{785BED81-37ED-4A7C-BAF7-713CF3C5596E}" presName="node" presStyleLbl="node1" presStyleIdx="4" presStyleCnt="13" custScaleX="164478" custRadScaleRad="135940" custRadScaleInc="-96952">
        <dgm:presLayoutVars>
          <dgm:bulletEnabled val="1"/>
        </dgm:presLayoutVars>
      </dgm:prSet>
      <dgm:spPr/>
      <dgm:t>
        <a:bodyPr/>
        <a:lstStyle/>
        <a:p>
          <a:endParaRPr lang="ru-RU"/>
        </a:p>
      </dgm:t>
    </dgm:pt>
    <dgm:pt modelId="{F7CAD477-280B-4584-8AAF-9C55D5D6A508}" type="pres">
      <dgm:prSet presAssocID="{A03B4353-4DDF-493D-9A64-F9C65582F1B4}" presName="Name9" presStyleLbl="parChTrans1D2" presStyleIdx="5" presStyleCnt="13"/>
      <dgm:spPr/>
      <dgm:t>
        <a:bodyPr/>
        <a:lstStyle/>
        <a:p>
          <a:endParaRPr lang="ru-RU"/>
        </a:p>
      </dgm:t>
    </dgm:pt>
    <dgm:pt modelId="{3153C598-8437-4C46-9CA8-A55218F5FD3C}" type="pres">
      <dgm:prSet presAssocID="{A03B4353-4DDF-493D-9A64-F9C65582F1B4}" presName="connTx" presStyleLbl="parChTrans1D2" presStyleIdx="5" presStyleCnt="13"/>
      <dgm:spPr/>
      <dgm:t>
        <a:bodyPr/>
        <a:lstStyle/>
        <a:p>
          <a:endParaRPr lang="ru-RU"/>
        </a:p>
      </dgm:t>
    </dgm:pt>
    <dgm:pt modelId="{58BC006F-2188-4A6B-BFEF-0115DF3355CC}" type="pres">
      <dgm:prSet presAssocID="{73469D9E-8C37-4A72-A0D7-935E526B29A1}" presName="node" presStyleLbl="node1" presStyleIdx="5" presStyleCnt="13" custScaleX="345158" custScaleY="101858" custRadScaleRad="136037" custRadScaleInc="-162943">
        <dgm:presLayoutVars>
          <dgm:bulletEnabled val="1"/>
        </dgm:presLayoutVars>
      </dgm:prSet>
      <dgm:spPr/>
      <dgm:t>
        <a:bodyPr/>
        <a:lstStyle/>
        <a:p>
          <a:endParaRPr lang="ru-RU"/>
        </a:p>
      </dgm:t>
    </dgm:pt>
    <dgm:pt modelId="{A3A39B2B-1AE6-4ACB-9DC2-2CD79F1992B2}" type="pres">
      <dgm:prSet presAssocID="{3ACF6BAD-3D2E-41CF-8874-D72E54FED96C}" presName="Name9" presStyleLbl="parChTrans1D2" presStyleIdx="6" presStyleCnt="13"/>
      <dgm:spPr/>
      <dgm:t>
        <a:bodyPr/>
        <a:lstStyle/>
        <a:p>
          <a:endParaRPr lang="ru-RU"/>
        </a:p>
      </dgm:t>
    </dgm:pt>
    <dgm:pt modelId="{14DC1315-69E7-4856-AAE5-B90EB70C6EEC}" type="pres">
      <dgm:prSet presAssocID="{3ACF6BAD-3D2E-41CF-8874-D72E54FED96C}" presName="connTx" presStyleLbl="parChTrans1D2" presStyleIdx="6" presStyleCnt="13"/>
      <dgm:spPr/>
      <dgm:t>
        <a:bodyPr/>
        <a:lstStyle/>
        <a:p>
          <a:endParaRPr lang="ru-RU"/>
        </a:p>
      </dgm:t>
    </dgm:pt>
    <dgm:pt modelId="{EB3ECBFF-8EC7-4749-9142-D7438D33D80C}" type="pres">
      <dgm:prSet presAssocID="{A6201C63-CCCE-4299-B791-B6C7D8E9E178}" presName="node" presStyleLbl="node1" presStyleIdx="6" presStyleCnt="13" custScaleX="284724" custRadScaleRad="108605" custRadScaleInc="-110872">
        <dgm:presLayoutVars>
          <dgm:bulletEnabled val="1"/>
        </dgm:presLayoutVars>
      </dgm:prSet>
      <dgm:spPr/>
      <dgm:t>
        <a:bodyPr/>
        <a:lstStyle/>
        <a:p>
          <a:endParaRPr lang="ru-RU"/>
        </a:p>
      </dgm:t>
    </dgm:pt>
    <dgm:pt modelId="{F8FA18B0-DE3E-40BD-9FEC-CB7304A076BA}" type="pres">
      <dgm:prSet presAssocID="{BC485765-7957-4FE8-B650-B852092D4532}" presName="Name9" presStyleLbl="parChTrans1D2" presStyleIdx="7" presStyleCnt="13"/>
      <dgm:spPr/>
      <dgm:t>
        <a:bodyPr/>
        <a:lstStyle/>
        <a:p>
          <a:endParaRPr lang="ru-RU"/>
        </a:p>
      </dgm:t>
    </dgm:pt>
    <dgm:pt modelId="{BB91333B-F362-41D2-B216-EAE2FDECAD3E}" type="pres">
      <dgm:prSet presAssocID="{BC485765-7957-4FE8-B650-B852092D4532}" presName="connTx" presStyleLbl="parChTrans1D2" presStyleIdx="7" presStyleCnt="13"/>
      <dgm:spPr/>
      <dgm:t>
        <a:bodyPr/>
        <a:lstStyle/>
        <a:p>
          <a:endParaRPr lang="ru-RU"/>
        </a:p>
      </dgm:t>
    </dgm:pt>
    <dgm:pt modelId="{2D7B8238-6A25-4271-B07B-C135EACE3571}" type="pres">
      <dgm:prSet presAssocID="{F00040BC-240C-47B1-9631-5856AA18525D}" presName="node" presStyleLbl="node1" presStyleIdx="7" presStyleCnt="13" custScaleX="189589" custRadScaleRad="103921" custRadScaleInc="74606">
        <dgm:presLayoutVars>
          <dgm:bulletEnabled val="1"/>
        </dgm:presLayoutVars>
      </dgm:prSet>
      <dgm:spPr/>
      <dgm:t>
        <a:bodyPr/>
        <a:lstStyle/>
        <a:p>
          <a:endParaRPr lang="ru-RU"/>
        </a:p>
      </dgm:t>
    </dgm:pt>
    <dgm:pt modelId="{F05955F0-AB2E-45AC-8AAB-B42AF3700347}" type="pres">
      <dgm:prSet presAssocID="{8CA2C64B-5137-4013-94EB-09D617D42F7F}" presName="Name9" presStyleLbl="parChTrans1D2" presStyleIdx="8" presStyleCnt="13"/>
      <dgm:spPr/>
      <dgm:t>
        <a:bodyPr/>
        <a:lstStyle/>
        <a:p>
          <a:endParaRPr lang="ru-RU"/>
        </a:p>
      </dgm:t>
    </dgm:pt>
    <dgm:pt modelId="{27305DC6-7D79-4FB0-B825-B2FF8436D89D}" type="pres">
      <dgm:prSet presAssocID="{8CA2C64B-5137-4013-94EB-09D617D42F7F}" presName="connTx" presStyleLbl="parChTrans1D2" presStyleIdx="8" presStyleCnt="13"/>
      <dgm:spPr/>
      <dgm:t>
        <a:bodyPr/>
        <a:lstStyle/>
        <a:p>
          <a:endParaRPr lang="ru-RU"/>
        </a:p>
      </dgm:t>
    </dgm:pt>
    <dgm:pt modelId="{D03FE1D1-5932-4145-A343-717BA214BA60}" type="pres">
      <dgm:prSet presAssocID="{C4D8171A-2F8D-420A-AC83-5991D7F847A1}" presName="node" presStyleLbl="node1" presStyleIdx="8" presStyleCnt="13" custScaleX="126961" custRadScaleRad="140288" custRadScaleInc="67609">
        <dgm:presLayoutVars>
          <dgm:bulletEnabled val="1"/>
        </dgm:presLayoutVars>
      </dgm:prSet>
      <dgm:spPr/>
      <dgm:t>
        <a:bodyPr/>
        <a:lstStyle/>
        <a:p>
          <a:endParaRPr lang="ru-RU"/>
        </a:p>
      </dgm:t>
    </dgm:pt>
    <dgm:pt modelId="{B6486FED-0968-4B39-AE4C-9872FA24AD4E}" type="pres">
      <dgm:prSet presAssocID="{5486726E-E8F7-4A90-BEC6-F4210A6932F7}" presName="Name9" presStyleLbl="parChTrans1D2" presStyleIdx="9" presStyleCnt="13"/>
      <dgm:spPr/>
      <dgm:t>
        <a:bodyPr/>
        <a:lstStyle/>
        <a:p>
          <a:endParaRPr lang="ru-RU"/>
        </a:p>
      </dgm:t>
    </dgm:pt>
    <dgm:pt modelId="{B5AE84AF-DA45-4589-8434-FB541CBF48D7}" type="pres">
      <dgm:prSet presAssocID="{5486726E-E8F7-4A90-BEC6-F4210A6932F7}" presName="connTx" presStyleLbl="parChTrans1D2" presStyleIdx="9" presStyleCnt="13"/>
      <dgm:spPr/>
      <dgm:t>
        <a:bodyPr/>
        <a:lstStyle/>
        <a:p>
          <a:endParaRPr lang="ru-RU"/>
        </a:p>
      </dgm:t>
    </dgm:pt>
    <dgm:pt modelId="{FEA3C195-481F-4ED0-92A0-ED747D3EC226}" type="pres">
      <dgm:prSet presAssocID="{C703676C-0375-45BF-9F26-00DB24E54CC7}" presName="node" presStyleLbl="node1" presStyleIdx="9" presStyleCnt="13" custScaleX="351191" custScaleY="173640" custRadScaleRad="157142" custRadScaleInc="49469">
        <dgm:presLayoutVars>
          <dgm:bulletEnabled val="1"/>
        </dgm:presLayoutVars>
      </dgm:prSet>
      <dgm:spPr/>
      <dgm:t>
        <a:bodyPr/>
        <a:lstStyle/>
        <a:p>
          <a:endParaRPr lang="ru-RU"/>
        </a:p>
      </dgm:t>
    </dgm:pt>
    <dgm:pt modelId="{4A99264E-FF3B-488A-80A1-374CDD82E392}" type="pres">
      <dgm:prSet presAssocID="{FFDCF838-9011-4167-BFB7-BFC588ADC76A}" presName="Name9" presStyleLbl="parChTrans1D2" presStyleIdx="10" presStyleCnt="13"/>
      <dgm:spPr/>
      <dgm:t>
        <a:bodyPr/>
        <a:lstStyle/>
        <a:p>
          <a:endParaRPr lang="ru-RU"/>
        </a:p>
      </dgm:t>
    </dgm:pt>
    <dgm:pt modelId="{B45A4163-5484-4683-8B3B-59320F432F2E}" type="pres">
      <dgm:prSet presAssocID="{FFDCF838-9011-4167-BFB7-BFC588ADC76A}" presName="connTx" presStyleLbl="parChTrans1D2" presStyleIdx="10" presStyleCnt="13"/>
      <dgm:spPr/>
      <dgm:t>
        <a:bodyPr/>
        <a:lstStyle/>
        <a:p>
          <a:endParaRPr lang="ru-RU"/>
        </a:p>
      </dgm:t>
    </dgm:pt>
    <dgm:pt modelId="{18699D8A-DFF7-4438-A3C3-265088E309D0}" type="pres">
      <dgm:prSet presAssocID="{817C3D88-64C0-43DB-8AE6-435906A379AF}" presName="node" presStyleLbl="node1" presStyleIdx="10" presStyleCnt="13" custScaleX="236104" custRadScaleRad="168425" custRadScaleInc="-8405">
        <dgm:presLayoutVars>
          <dgm:bulletEnabled val="1"/>
        </dgm:presLayoutVars>
      </dgm:prSet>
      <dgm:spPr/>
      <dgm:t>
        <a:bodyPr/>
        <a:lstStyle/>
        <a:p>
          <a:endParaRPr lang="ru-RU"/>
        </a:p>
      </dgm:t>
    </dgm:pt>
    <dgm:pt modelId="{663B5811-23F1-4E87-A51C-03347BEAFE7F}" type="pres">
      <dgm:prSet presAssocID="{EC15BF0A-8913-459F-882B-0BC699464B26}" presName="Name9" presStyleLbl="parChTrans1D2" presStyleIdx="11" presStyleCnt="13"/>
      <dgm:spPr/>
      <dgm:t>
        <a:bodyPr/>
        <a:lstStyle/>
        <a:p>
          <a:endParaRPr lang="ru-RU"/>
        </a:p>
      </dgm:t>
    </dgm:pt>
    <dgm:pt modelId="{099A52E7-F68C-44E4-A845-CC3C34545D6D}" type="pres">
      <dgm:prSet presAssocID="{EC15BF0A-8913-459F-882B-0BC699464B26}" presName="connTx" presStyleLbl="parChTrans1D2" presStyleIdx="11" presStyleCnt="13"/>
      <dgm:spPr/>
      <dgm:t>
        <a:bodyPr/>
        <a:lstStyle/>
        <a:p>
          <a:endParaRPr lang="ru-RU"/>
        </a:p>
      </dgm:t>
    </dgm:pt>
    <dgm:pt modelId="{79A76B1A-FCE7-4017-A1B5-AEB292513F42}" type="pres">
      <dgm:prSet presAssocID="{FE3058CE-56D2-4497-A55B-ED9272E7F83A}" presName="node" presStyleLbl="node1" presStyleIdx="11" presStyleCnt="13" custScaleX="226990" custRadScaleRad="127108" custRadScaleInc="-81330">
        <dgm:presLayoutVars>
          <dgm:bulletEnabled val="1"/>
        </dgm:presLayoutVars>
      </dgm:prSet>
      <dgm:spPr/>
      <dgm:t>
        <a:bodyPr/>
        <a:lstStyle/>
        <a:p>
          <a:endParaRPr lang="ru-RU"/>
        </a:p>
      </dgm:t>
    </dgm:pt>
    <dgm:pt modelId="{35DDFDFA-1851-4EF0-8139-F8AF326A36AE}" type="pres">
      <dgm:prSet presAssocID="{79806D95-063A-405A-A756-9CBB3EB084E1}" presName="Name9" presStyleLbl="parChTrans1D2" presStyleIdx="12" presStyleCnt="13"/>
      <dgm:spPr/>
      <dgm:t>
        <a:bodyPr/>
        <a:lstStyle/>
        <a:p>
          <a:endParaRPr lang="ru-RU"/>
        </a:p>
      </dgm:t>
    </dgm:pt>
    <dgm:pt modelId="{CD2B7696-699B-4FB3-A076-F0B5402CFBF0}" type="pres">
      <dgm:prSet presAssocID="{79806D95-063A-405A-A756-9CBB3EB084E1}" presName="connTx" presStyleLbl="parChTrans1D2" presStyleIdx="12" presStyleCnt="13"/>
      <dgm:spPr/>
      <dgm:t>
        <a:bodyPr/>
        <a:lstStyle/>
        <a:p>
          <a:endParaRPr lang="ru-RU"/>
        </a:p>
      </dgm:t>
    </dgm:pt>
    <dgm:pt modelId="{EBF0DC58-5784-44D1-A08D-5C1C1CED34E7}" type="pres">
      <dgm:prSet presAssocID="{F6EBF94E-AD5F-4823-A786-594CCDCC436B}" presName="node" presStyleLbl="node1" presStyleIdx="12" presStyleCnt="13" custScaleX="196527" custScaleY="89615" custRadScaleRad="113129" custRadScaleInc="-95257">
        <dgm:presLayoutVars>
          <dgm:bulletEnabled val="1"/>
        </dgm:presLayoutVars>
      </dgm:prSet>
      <dgm:spPr/>
      <dgm:t>
        <a:bodyPr/>
        <a:lstStyle/>
        <a:p>
          <a:endParaRPr lang="ru-RU"/>
        </a:p>
      </dgm:t>
    </dgm:pt>
  </dgm:ptLst>
  <dgm:cxnLst>
    <dgm:cxn modelId="{CE39E68D-8147-48A7-802F-2592A7B2D120}" srcId="{70FEB5CF-0BB8-4776-89A5-BC193BFCFEF9}" destId="{EAA85B16-D9B2-47E6-8316-C1E37F507C9F}" srcOrd="2" destOrd="0" parTransId="{7C54958C-904A-4034-B9B0-5E1F2B488415}" sibTransId="{43B0ECAB-BD0C-4BE5-AF6B-0F9052FBB588}"/>
    <dgm:cxn modelId="{F3714A7A-177A-47B4-9C79-39FDE1EBEDE5}" type="presOf" srcId="{A179B136-F490-4BDE-8B05-254FB94F8D52}" destId="{26D61185-9154-4027-9CD3-C2F8AE4441B7}" srcOrd="1" destOrd="0" presId="urn:microsoft.com/office/officeart/2005/8/layout/radial1"/>
    <dgm:cxn modelId="{DC4CE0BC-E8C3-4826-A6B3-4F07CA61FB8A}" srcId="{70FEB5CF-0BB8-4776-89A5-BC193BFCFEF9}" destId="{C703676C-0375-45BF-9F26-00DB24E54CC7}" srcOrd="9" destOrd="0" parTransId="{5486726E-E8F7-4A90-BEC6-F4210A6932F7}" sibTransId="{96A939C3-C748-437C-985D-4003AE3FE0F2}"/>
    <dgm:cxn modelId="{F2054007-BC48-422B-B5B3-6ECADAD87DED}" srcId="{70FEB5CF-0BB8-4776-89A5-BC193BFCFEF9}" destId="{F6EBF94E-AD5F-4823-A786-594CCDCC436B}" srcOrd="12" destOrd="0" parTransId="{79806D95-063A-405A-A756-9CBB3EB084E1}" sibTransId="{EAFFA72E-670F-4443-9450-3899AF338142}"/>
    <dgm:cxn modelId="{489FD470-AA33-4D7C-BC58-609D02C9C935}" type="presOf" srcId="{817C3D88-64C0-43DB-8AE6-435906A379AF}" destId="{18699D8A-DFF7-4438-A3C3-265088E309D0}" srcOrd="0" destOrd="0" presId="urn:microsoft.com/office/officeart/2005/8/layout/radial1"/>
    <dgm:cxn modelId="{26DF4F7D-73C0-40D5-813C-0DBF683D0600}" srcId="{70FEB5CF-0BB8-4776-89A5-BC193BFCFEF9}" destId="{785BED81-37ED-4A7C-BAF7-713CF3C5596E}" srcOrd="4" destOrd="0" parTransId="{317F107E-F919-4B34-B2B7-AE9DFF6DDC7D}" sibTransId="{124F5364-8FD6-4CAE-B32E-BCF4E4AD8AD2}"/>
    <dgm:cxn modelId="{A7432ECA-2E56-47E4-8F5C-F7E3394EE00B}" type="presOf" srcId="{D191030B-9FD7-4612-A3A3-7D84775EEDE9}" destId="{A1CA1A89-994E-4C92-AC8E-6B5D95DBDF6B}" srcOrd="1" destOrd="0" presId="urn:microsoft.com/office/officeart/2005/8/layout/radial1"/>
    <dgm:cxn modelId="{BADC7631-4E77-4D78-AA1C-6091E6D58BC7}" srcId="{70FEB5CF-0BB8-4776-89A5-BC193BFCFEF9}" destId="{FE3058CE-56D2-4497-A55B-ED9272E7F83A}" srcOrd="11" destOrd="0" parTransId="{EC15BF0A-8913-459F-882B-0BC699464B26}" sibTransId="{3582C2D7-D7CC-44FA-BDEE-1DABDA4649DB}"/>
    <dgm:cxn modelId="{15E88112-00FF-40C2-8BB4-F54738EC2910}" type="presOf" srcId="{70FEB5CF-0BB8-4776-89A5-BC193BFCFEF9}" destId="{42094000-3D12-47F3-968E-652346C6A38C}" srcOrd="0" destOrd="0" presId="urn:microsoft.com/office/officeart/2005/8/layout/radial1"/>
    <dgm:cxn modelId="{D0088BF3-CD0F-4E47-8D60-0450D04CE090}" type="presOf" srcId="{317F107E-F919-4B34-B2B7-AE9DFF6DDC7D}" destId="{ABD42B14-3386-4256-8334-4CD775679F32}" srcOrd="1" destOrd="0" presId="urn:microsoft.com/office/officeart/2005/8/layout/radial1"/>
    <dgm:cxn modelId="{01917A38-A843-47ED-AE37-23A868AB9F2C}" type="presOf" srcId="{EC15BF0A-8913-459F-882B-0BC699464B26}" destId="{663B5811-23F1-4E87-A51C-03347BEAFE7F}" srcOrd="0" destOrd="0" presId="urn:microsoft.com/office/officeart/2005/8/layout/radial1"/>
    <dgm:cxn modelId="{C6609690-83BB-4B06-8C88-6241BA193C17}" type="presOf" srcId="{C4D8171A-2F8D-420A-AC83-5991D7F847A1}" destId="{D03FE1D1-5932-4145-A343-717BA214BA60}" srcOrd="0" destOrd="0" presId="urn:microsoft.com/office/officeart/2005/8/layout/radial1"/>
    <dgm:cxn modelId="{3EB77C15-2505-4214-9037-3A7D80EB9D84}" type="presOf" srcId="{7C54958C-904A-4034-B9B0-5E1F2B488415}" destId="{C609E844-81F7-4E42-8018-148A87A3B319}" srcOrd="0" destOrd="0" presId="urn:microsoft.com/office/officeart/2005/8/layout/radial1"/>
    <dgm:cxn modelId="{A6D6E14F-9938-406A-8EFC-B0A510089865}" srcId="{849E07DD-A5B0-427A-BADB-480EADEE3644}" destId="{70FEB5CF-0BB8-4776-89A5-BC193BFCFEF9}" srcOrd="0" destOrd="0" parTransId="{A0982890-4A15-4706-95B5-8205F15F4B05}" sibTransId="{FB9B2E7E-006F-4421-95BB-F1F97E76D496}"/>
    <dgm:cxn modelId="{71B4212E-E8E1-4073-A327-C8302776A845}" srcId="{70FEB5CF-0BB8-4776-89A5-BC193BFCFEF9}" destId="{C4D8171A-2F8D-420A-AC83-5991D7F847A1}" srcOrd="8" destOrd="0" parTransId="{8CA2C64B-5137-4013-94EB-09D617D42F7F}" sibTransId="{E312ADA0-6559-4303-AFED-42DA302714E0}"/>
    <dgm:cxn modelId="{F6AE6E2E-9CB2-4F76-BB95-AC3C731A756B}" type="presOf" srcId="{7C54958C-904A-4034-B9B0-5E1F2B488415}" destId="{0C7AFC2D-FCDC-442D-A42E-254821CF394E}" srcOrd="1" destOrd="0" presId="urn:microsoft.com/office/officeart/2005/8/layout/radial1"/>
    <dgm:cxn modelId="{72FDBFA5-C9BD-4121-80C1-670B0032A589}" type="presOf" srcId="{3ACF6BAD-3D2E-41CF-8874-D72E54FED96C}" destId="{A3A39B2B-1AE6-4ACB-9DC2-2CD79F1992B2}" srcOrd="0" destOrd="0" presId="urn:microsoft.com/office/officeart/2005/8/layout/radial1"/>
    <dgm:cxn modelId="{24A4AAE3-32AD-48D9-A534-D77A5C4F27FC}" type="presOf" srcId="{5486726E-E8F7-4A90-BEC6-F4210A6932F7}" destId="{B5AE84AF-DA45-4589-8434-FB541CBF48D7}" srcOrd="1" destOrd="0" presId="urn:microsoft.com/office/officeart/2005/8/layout/radial1"/>
    <dgm:cxn modelId="{599D0E68-14DF-416F-8D83-67B96DFCBDC8}" type="presOf" srcId="{5E3D8E66-8863-42D7-B322-E5602B7764AD}" destId="{738A5433-B1CC-47C6-8EEC-43FB9F1D8C45}" srcOrd="0" destOrd="0" presId="urn:microsoft.com/office/officeart/2005/8/layout/radial1"/>
    <dgm:cxn modelId="{D55B6B3B-77EE-4456-B738-BFE493B7E6F7}" type="presOf" srcId="{D191030B-9FD7-4612-A3A3-7D84775EEDE9}" destId="{385156A3-897D-4C52-A686-DE6CBF04F256}" srcOrd="0" destOrd="0" presId="urn:microsoft.com/office/officeart/2005/8/layout/radial1"/>
    <dgm:cxn modelId="{F501F427-990C-49CA-8031-D839F6793790}" type="presOf" srcId="{317F107E-F919-4B34-B2B7-AE9DFF6DDC7D}" destId="{F0654DB0-B38E-4BB1-A5DE-FC2296F68B90}" srcOrd="0" destOrd="0" presId="urn:microsoft.com/office/officeart/2005/8/layout/radial1"/>
    <dgm:cxn modelId="{44E7E9BA-DD7D-424C-92BB-6E6C34245AD7}" type="presOf" srcId="{FFDCF838-9011-4167-BFB7-BFC588ADC76A}" destId="{B45A4163-5484-4683-8B3B-59320F432F2E}" srcOrd="1" destOrd="0" presId="urn:microsoft.com/office/officeart/2005/8/layout/radial1"/>
    <dgm:cxn modelId="{011C8581-21CA-4FA1-9167-FBF15C7D390D}" type="presOf" srcId="{79806D95-063A-405A-A756-9CBB3EB084E1}" destId="{35DDFDFA-1851-4EF0-8139-F8AF326A36AE}" srcOrd="0" destOrd="0" presId="urn:microsoft.com/office/officeart/2005/8/layout/radial1"/>
    <dgm:cxn modelId="{90299845-D98A-4046-A659-76F152719D6A}" type="presOf" srcId="{8CA2C64B-5137-4013-94EB-09D617D42F7F}" destId="{27305DC6-7D79-4FB0-B825-B2FF8436D89D}" srcOrd="1" destOrd="0" presId="urn:microsoft.com/office/officeart/2005/8/layout/radial1"/>
    <dgm:cxn modelId="{E9C35BE8-8CCA-4EB4-9500-A3D95BC11A08}" type="presOf" srcId="{849E07DD-A5B0-427A-BADB-480EADEE3644}" destId="{C629BDB1-DD7C-4472-B843-36416104CC25}" srcOrd="0" destOrd="0" presId="urn:microsoft.com/office/officeart/2005/8/layout/radial1"/>
    <dgm:cxn modelId="{1C9E66E5-CB84-4743-A8A0-BBD661A21C1D}" type="presOf" srcId="{5486726E-E8F7-4A90-BEC6-F4210A6932F7}" destId="{B6486FED-0968-4B39-AE4C-9872FA24AD4E}" srcOrd="0" destOrd="0" presId="urn:microsoft.com/office/officeart/2005/8/layout/radial1"/>
    <dgm:cxn modelId="{FF4FB8D7-3A52-49AD-B795-985116372348}" type="presOf" srcId="{F6EBF94E-AD5F-4823-A786-594CCDCC436B}" destId="{EBF0DC58-5784-44D1-A08D-5C1C1CED34E7}" srcOrd="0" destOrd="0" presId="urn:microsoft.com/office/officeart/2005/8/layout/radial1"/>
    <dgm:cxn modelId="{FBEAC0EA-4262-4E65-A95A-74BD26C6D4A7}" type="presOf" srcId="{FE3058CE-56D2-4497-A55B-ED9272E7F83A}" destId="{79A76B1A-FCE7-4017-A1B5-AEB292513F42}" srcOrd="0" destOrd="0" presId="urn:microsoft.com/office/officeart/2005/8/layout/radial1"/>
    <dgm:cxn modelId="{DEB73D25-303B-4D55-A27F-60F6599B59B4}" type="presOf" srcId="{A179B136-F490-4BDE-8B05-254FB94F8D52}" destId="{22D347F2-F936-450A-9BE0-AA63419A3256}" srcOrd="0" destOrd="0" presId="urn:microsoft.com/office/officeart/2005/8/layout/radial1"/>
    <dgm:cxn modelId="{06C8C24D-897E-4CAC-B48C-A699A34FF117}" type="presOf" srcId="{55241DA5-4723-4576-A068-CF37ADDE3407}" destId="{7DB5B6BD-122D-4B6A-B58A-C5DF1DFBA5B5}" srcOrd="0" destOrd="0" presId="urn:microsoft.com/office/officeart/2005/8/layout/radial1"/>
    <dgm:cxn modelId="{F963B493-6887-4E51-B066-64CAABA9DF78}" type="presOf" srcId="{A03B4353-4DDF-493D-9A64-F9C65582F1B4}" destId="{F7CAD477-280B-4584-8AAF-9C55D5D6A508}" srcOrd="0" destOrd="0" presId="urn:microsoft.com/office/officeart/2005/8/layout/radial1"/>
    <dgm:cxn modelId="{908B705B-4618-441F-92DF-DA6CABCED692}" type="presOf" srcId="{785BED81-37ED-4A7C-BAF7-713CF3C5596E}" destId="{33F6D1DE-AF01-4953-BCAD-5B414EB7C5D6}" srcOrd="0" destOrd="0" presId="urn:microsoft.com/office/officeart/2005/8/layout/radial1"/>
    <dgm:cxn modelId="{EC8B94CC-6792-4949-82EA-0F3FF9B5EF44}" type="presOf" srcId="{F00040BC-240C-47B1-9631-5856AA18525D}" destId="{2D7B8238-6A25-4271-B07B-C135EACE3571}" srcOrd="0" destOrd="0" presId="urn:microsoft.com/office/officeart/2005/8/layout/radial1"/>
    <dgm:cxn modelId="{6DC1DF9F-C295-4C4A-857B-521B563349AD}" type="presOf" srcId="{79806D95-063A-405A-A756-9CBB3EB084E1}" destId="{CD2B7696-699B-4FB3-A076-F0B5402CFBF0}" srcOrd="1" destOrd="0" presId="urn:microsoft.com/office/officeart/2005/8/layout/radial1"/>
    <dgm:cxn modelId="{E4CD6618-954B-498D-A726-003C596254C7}" type="presOf" srcId="{8CA2C64B-5137-4013-94EB-09D617D42F7F}" destId="{F05955F0-AB2E-45AC-8AAB-B42AF3700347}" srcOrd="0" destOrd="0" presId="urn:microsoft.com/office/officeart/2005/8/layout/radial1"/>
    <dgm:cxn modelId="{27418775-6741-45F0-96A4-7C54888D3C0C}" type="presOf" srcId="{A03B4353-4DDF-493D-9A64-F9C65582F1B4}" destId="{3153C598-8437-4C46-9CA8-A55218F5FD3C}" srcOrd="1" destOrd="0" presId="urn:microsoft.com/office/officeart/2005/8/layout/radial1"/>
    <dgm:cxn modelId="{BC0CA557-9CD8-4D44-BEC5-3E8B9FA69DFB}" type="presOf" srcId="{EC15BF0A-8913-459F-882B-0BC699464B26}" destId="{099A52E7-F68C-44E4-A845-CC3C34545D6D}" srcOrd="1" destOrd="0" presId="urn:microsoft.com/office/officeart/2005/8/layout/radial1"/>
    <dgm:cxn modelId="{D884DD6C-98F9-4B25-B677-6FF047E65709}" type="presOf" srcId="{FFDCF838-9011-4167-BFB7-BFC588ADC76A}" destId="{4A99264E-FF3B-488A-80A1-374CDD82E392}" srcOrd="0" destOrd="0" presId="urn:microsoft.com/office/officeart/2005/8/layout/radial1"/>
    <dgm:cxn modelId="{0D377FC3-AC13-47C3-9E0D-2DF096025BDE}" srcId="{70FEB5CF-0BB8-4776-89A5-BC193BFCFEF9}" destId="{817C3D88-64C0-43DB-8AE6-435906A379AF}" srcOrd="10" destOrd="0" parTransId="{FFDCF838-9011-4167-BFB7-BFC588ADC76A}" sibTransId="{B40A8585-B645-40E1-8710-E59093631129}"/>
    <dgm:cxn modelId="{C7FEC57E-4932-4AF4-BDE1-0C0AC0943E9F}" type="presOf" srcId="{73469D9E-8C37-4A72-A0D7-935E526B29A1}" destId="{58BC006F-2188-4A6B-BFEF-0115DF3355CC}" srcOrd="0" destOrd="0" presId="urn:microsoft.com/office/officeart/2005/8/layout/radial1"/>
    <dgm:cxn modelId="{F80A0215-A05A-40B3-BC8D-1814ADC4BF39}" type="presOf" srcId="{20469BF1-2626-49C1-BD99-197326E59B57}" destId="{DA738CA4-1A3D-41AE-9C37-13F83B191D41}" srcOrd="0" destOrd="0" presId="urn:microsoft.com/office/officeart/2005/8/layout/radial1"/>
    <dgm:cxn modelId="{876A411F-6A61-44B1-8D6D-00BFFBE443EE}" srcId="{70FEB5CF-0BB8-4776-89A5-BC193BFCFEF9}" destId="{5E3D8E66-8863-42D7-B322-E5602B7764AD}" srcOrd="1" destOrd="0" parTransId="{A179B136-F490-4BDE-8B05-254FB94F8D52}" sibTransId="{6C7E28FA-D199-405E-8CED-4631875F5C10}"/>
    <dgm:cxn modelId="{5D0DBFF8-FB27-4043-B0FA-8D8489023DB3}" type="presOf" srcId="{C703676C-0375-45BF-9F26-00DB24E54CC7}" destId="{FEA3C195-481F-4ED0-92A0-ED747D3EC226}" srcOrd="0" destOrd="0" presId="urn:microsoft.com/office/officeart/2005/8/layout/radial1"/>
    <dgm:cxn modelId="{248C26E1-6DB0-4ABD-B389-BF3A4A5235C1}" srcId="{70FEB5CF-0BB8-4776-89A5-BC193BFCFEF9}" destId="{F00040BC-240C-47B1-9631-5856AA18525D}" srcOrd="7" destOrd="0" parTransId="{BC485765-7957-4FE8-B650-B852092D4532}" sibTransId="{4457F7F8-7C21-4AB6-8AE1-8CBF4E2F3E3D}"/>
    <dgm:cxn modelId="{2279AF2B-39D3-489E-9B46-E6BC3E23228D}" srcId="{70FEB5CF-0BB8-4776-89A5-BC193BFCFEF9}" destId="{73469D9E-8C37-4A72-A0D7-935E526B29A1}" srcOrd="5" destOrd="0" parTransId="{A03B4353-4DDF-493D-9A64-F9C65582F1B4}" sibTransId="{C51F7838-FD22-4DC1-933B-C511C206B563}"/>
    <dgm:cxn modelId="{1D125485-73E4-48E1-B394-F7A189D42D9E}" type="presOf" srcId="{EAA85B16-D9B2-47E6-8316-C1E37F507C9F}" destId="{0DCA6255-9DCF-494E-B439-EAE851D246D7}" srcOrd="0" destOrd="0" presId="urn:microsoft.com/office/officeart/2005/8/layout/radial1"/>
    <dgm:cxn modelId="{13E5AF0B-F04D-4EE7-8256-604F3CD77D6A}" type="presOf" srcId="{2AF386F0-9E07-420A-8C21-97E999FA6082}" destId="{D5BAB8E3-222C-437C-A71B-0CD48876BA8E}" srcOrd="0" destOrd="0" presId="urn:microsoft.com/office/officeart/2005/8/layout/radial1"/>
    <dgm:cxn modelId="{3F505C6C-AE01-46A4-829B-44DE0BCA7354}" type="presOf" srcId="{3ACF6BAD-3D2E-41CF-8874-D72E54FED96C}" destId="{14DC1315-69E7-4856-AAE5-B90EB70C6EEC}" srcOrd="1" destOrd="0" presId="urn:microsoft.com/office/officeart/2005/8/layout/radial1"/>
    <dgm:cxn modelId="{1C291518-8F65-4EC2-985D-6144E496941E}" type="presOf" srcId="{BC485765-7957-4FE8-B650-B852092D4532}" destId="{BB91333B-F362-41D2-B216-EAE2FDECAD3E}" srcOrd="1" destOrd="0" presId="urn:microsoft.com/office/officeart/2005/8/layout/radial1"/>
    <dgm:cxn modelId="{4D44555A-EB03-4845-BA58-4A4CBAD62F1F}" srcId="{70FEB5CF-0BB8-4776-89A5-BC193BFCFEF9}" destId="{20469BF1-2626-49C1-BD99-197326E59B57}" srcOrd="0" destOrd="0" parTransId="{D191030B-9FD7-4612-A3A3-7D84775EEDE9}" sibTransId="{4341C09F-2873-419A-B77C-FFDA810A0CB3}"/>
    <dgm:cxn modelId="{126AB0CD-7C3D-442E-BD41-74C1AE0687C4}" srcId="{70FEB5CF-0BB8-4776-89A5-BC193BFCFEF9}" destId="{A6201C63-CCCE-4299-B791-B6C7D8E9E178}" srcOrd="6" destOrd="0" parTransId="{3ACF6BAD-3D2E-41CF-8874-D72E54FED96C}" sibTransId="{4E321EE6-51D4-4AC2-90EF-E3E8225617CC}"/>
    <dgm:cxn modelId="{10BEA6C7-4CEF-4776-BBC1-DAE97F2C98C8}" type="presOf" srcId="{BC485765-7957-4FE8-B650-B852092D4532}" destId="{F8FA18B0-DE3E-40BD-9FEC-CB7304A076BA}" srcOrd="0" destOrd="0" presId="urn:microsoft.com/office/officeart/2005/8/layout/radial1"/>
    <dgm:cxn modelId="{E96C1742-02A0-4153-A49C-5C3581CB0A17}" srcId="{70FEB5CF-0BB8-4776-89A5-BC193BFCFEF9}" destId="{2AF386F0-9E07-420A-8C21-97E999FA6082}" srcOrd="3" destOrd="0" parTransId="{55241DA5-4723-4576-A068-CF37ADDE3407}" sibTransId="{8294628A-4F2D-4435-8C12-BB868F6C66FC}"/>
    <dgm:cxn modelId="{3B0602D7-308D-4522-A1AB-8FDAC7952EA8}" type="presOf" srcId="{55241DA5-4723-4576-A068-CF37ADDE3407}" destId="{820A06E9-A490-4CD4-88EC-6D0BBFD5E9C3}" srcOrd="1" destOrd="0" presId="urn:microsoft.com/office/officeart/2005/8/layout/radial1"/>
    <dgm:cxn modelId="{07C86159-19A5-40D2-911D-F34E94E15B35}" type="presOf" srcId="{A6201C63-CCCE-4299-B791-B6C7D8E9E178}" destId="{EB3ECBFF-8EC7-4749-9142-D7438D33D80C}" srcOrd="0" destOrd="0" presId="urn:microsoft.com/office/officeart/2005/8/layout/radial1"/>
    <dgm:cxn modelId="{7D305E61-6816-4CE9-B70B-F086E1530887}" type="presParOf" srcId="{C629BDB1-DD7C-4472-B843-36416104CC25}" destId="{42094000-3D12-47F3-968E-652346C6A38C}" srcOrd="0" destOrd="0" presId="urn:microsoft.com/office/officeart/2005/8/layout/radial1"/>
    <dgm:cxn modelId="{0314E1B1-80C6-4968-AD31-6E2AABA179ED}" type="presParOf" srcId="{C629BDB1-DD7C-4472-B843-36416104CC25}" destId="{385156A3-897D-4C52-A686-DE6CBF04F256}" srcOrd="1" destOrd="0" presId="urn:microsoft.com/office/officeart/2005/8/layout/radial1"/>
    <dgm:cxn modelId="{569C3815-B428-4B7A-B736-F7075A212DE1}" type="presParOf" srcId="{385156A3-897D-4C52-A686-DE6CBF04F256}" destId="{A1CA1A89-994E-4C92-AC8E-6B5D95DBDF6B}" srcOrd="0" destOrd="0" presId="urn:microsoft.com/office/officeart/2005/8/layout/radial1"/>
    <dgm:cxn modelId="{B40B5B8D-4D0B-4916-B31F-BB7EB4ED9657}" type="presParOf" srcId="{C629BDB1-DD7C-4472-B843-36416104CC25}" destId="{DA738CA4-1A3D-41AE-9C37-13F83B191D41}" srcOrd="2" destOrd="0" presId="urn:microsoft.com/office/officeart/2005/8/layout/radial1"/>
    <dgm:cxn modelId="{EE5D1365-F376-4E38-967A-9E1B4D146F60}" type="presParOf" srcId="{C629BDB1-DD7C-4472-B843-36416104CC25}" destId="{22D347F2-F936-450A-9BE0-AA63419A3256}" srcOrd="3" destOrd="0" presId="urn:microsoft.com/office/officeart/2005/8/layout/radial1"/>
    <dgm:cxn modelId="{EB647EC2-8135-46C1-8A7E-22EC390DF60A}" type="presParOf" srcId="{22D347F2-F936-450A-9BE0-AA63419A3256}" destId="{26D61185-9154-4027-9CD3-C2F8AE4441B7}" srcOrd="0" destOrd="0" presId="urn:microsoft.com/office/officeart/2005/8/layout/radial1"/>
    <dgm:cxn modelId="{EEEB82CB-0303-45AA-B22B-325C1C4FD7EB}" type="presParOf" srcId="{C629BDB1-DD7C-4472-B843-36416104CC25}" destId="{738A5433-B1CC-47C6-8EEC-43FB9F1D8C45}" srcOrd="4" destOrd="0" presId="urn:microsoft.com/office/officeart/2005/8/layout/radial1"/>
    <dgm:cxn modelId="{5ED137CC-85A0-4BD5-A2DE-CF898E7E669A}" type="presParOf" srcId="{C629BDB1-DD7C-4472-B843-36416104CC25}" destId="{C609E844-81F7-4E42-8018-148A87A3B319}" srcOrd="5" destOrd="0" presId="urn:microsoft.com/office/officeart/2005/8/layout/radial1"/>
    <dgm:cxn modelId="{AC8C0FD5-396E-4184-B6DD-C7955D7E3445}" type="presParOf" srcId="{C609E844-81F7-4E42-8018-148A87A3B319}" destId="{0C7AFC2D-FCDC-442D-A42E-254821CF394E}" srcOrd="0" destOrd="0" presId="urn:microsoft.com/office/officeart/2005/8/layout/radial1"/>
    <dgm:cxn modelId="{E9C0367F-C60E-4589-B0C7-05572259E969}" type="presParOf" srcId="{C629BDB1-DD7C-4472-B843-36416104CC25}" destId="{0DCA6255-9DCF-494E-B439-EAE851D246D7}" srcOrd="6" destOrd="0" presId="urn:microsoft.com/office/officeart/2005/8/layout/radial1"/>
    <dgm:cxn modelId="{F4AE722C-FF40-4909-8531-BA88332DCC5C}" type="presParOf" srcId="{C629BDB1-DD7C-4472-B843-36416104CC25}" destId="{7DB5B6BD-122D-4B6A-B58A-C5DF1DFBA5B5}" srcOrd="7" destOrd="0" presId="urn:microsoft.com/office/officeart/2005/8/layout/radial1"/>
    <dgm:cxn modelId="{D60D2867-D22B-4B58-A90C-F668C63E4330}" type="presParOf" srcId="{7DB5B6BD-122D-4B6A-B58A-C5DF1DFBA5B5}" destId="{820A06E9-A490-4CD4-88EC-6D0BBFD5E9C3}" srcOrd="0" destOrd="0" presId="urn:microsoft.com/office/officeart/2005/8/layout/radial1"/>
    <dgm:cxn modelId="{25A01A9A-D4F0-45D9-BD6D-6A65660BD3E0}" type="presParOf" srcId="{C629BDB1-DD7C-4472-B843-36416104CC25}" destId="{D5BAB8E3-222C-437C-A71B-0CD48876BA8E}" srcOrd="8" destOrd="0" presId="urn:microsoft.com/office/officeart/2005/8/layout/radial1"/>
    <dgm:cxn modelId="{C3AE9CFE-7E05-48B2-868E-DE2D45F16EC5}" type="presParOf" srcId="{C629BDB1-DD7C-4472-B843-36416104CC25}" destId="{F0654DB0-B38E-4BB1-A5DE-FC2296F68B90}" srcOrd="9" destOrd="0" presId="urn:microsoft.com/office/officeart/2005/8/layout/radial1"/>
    <dgm:cxn modelId="{03D8479B-3D7F-45E8-8F82-32AEDBAC4634}" type="presParOf" srcId="{F0654DB0-B38E-4BB1-A5DE-FC2296F68B90}" destId="{ABD42B14-3386-4256-8334-4CD775679F32}" srcOrd="0" destOrd="0" presId="urn:microsoft.com/office/officeart/2005/8/layout/radial1"/>
    <dgm:cxn modelId="{68ED52AD-2528-4CE3-9D4C-ECCB78D0DFF3}" type="presParOf" srcId="{C629BDB1-DD7C-4472-B843-36416104CC25}" destId="{33F6D1DE-AF01-4953-BCAD-5B414EB7C5D6}" srcOrd="10" destOrd="0" presId="urn:microsoft.com/office/officeart/2005/8/layout/radial1"/>
    <dgm:cxn modelId="{C008A7BA-5F4E-48DB-AFDD-7A037F3A55B0}" type="presParOf" srcId="{C629BDB1-DD7C-4472-B843-36416104CC25}" destId="{F7CAD477-280B-4584-8AAF-9C55D5D6A508}" srcOrd="11" destOrd="0" presId="urn:microsoft.com/office/officeart/2005/8/layout/radial1"/>
    <dgm:cxn modelId="{699AAA08-9B27-4750-BDD6-E8D02B3C2F27}" type="presParOf" srcId="{F7CAD477-280B-4584-8AAF-9C55D5D6A508}" destId="{3153C598-8437-4C46-9CA8-A55218F5FD3C}" srcOrd="0" destOrd="0" presId="urn:microsoft.com/office/officeart/2005/8/layout/radial1"/>
    <dgm:cxn modelId="{59B6E1E5-2B01-41AB-9764-7F384AA81620}" type="presParOf" srcId="{C629BDB1-DD7C-4472-B843-36416104CC25}" destId="{58BC006F-2188-4A6B-BFEF-0115DF3355CC}" srcOrd="12" destOrd="0" presId="urn:microsoft.com/office/officeart/2005/8/layout/radial1"/>
    <dgm:cxn modelId="{75162D80-E633-4134-98EE-0FE52EAF4C92}" type="presParOf" srcId="{C629BDB1-DD7C-4472-B843-36416104CC25}" destId="{A3A39B2B-1AE6-4ACB-9DC2-2CD79F1992B2}" srcOrd="13" destOrd="0" presId="urn:microsoft.com/office/officeart/2005/8/layout/radial1"/>
    <dgm:cxn modelId="{B7D3C54F-BBFF-4ADC-ADFB-FCEB5EBDA3E9}" type="presParOf" srcId="{A3A39B2B-1AE6-4ACB-9DC2-2CD79F1992B2}" destId="{14DC1315-69E7-4856-AAE5-B90EB70C6EEC}" srcOrd="0" destOrd="0" presId="urn:microsoft.com/office/officeart/2005/8/layout/radial1"/>
    <dgm:cxn modelId="{DD7749A8-7CC2-4598-A0EA-B146586EAB36}" type="presParOf" srcId="{C629BDB1-DD7C-4472-B843-36416104CC25}" destId="{EB3ECBFF-8EC7-4749-9142-D7438D33D80C}" srcOrd="14" destOrd="0" presId="urn:microsoft.com/office/officeart/2005/8/layout/radial1"/>
    <dgm:cxn modelId="{B80559BF-B406-4D8A-9732-469F8611901B}" type="presParOf" srcId="{C629BDB1-DD7C-4472-B843-36416104CC25}" destId="{F8FA18B0-DE3E-40BD-9FEC-CB7304A076BA}" srcOrd="15" destOrd="0" presId="urn:microsoft.com/office/officeart/2005/8/layout/radial1"/>
    <dgm:cxn modelId="{32C07CE2-8A16-47BC-A873-D4CECE2CC6DF}" type="presParOf" srcId="{F8FA18B0-DE3E-40BD-9FEC-CB7304A076BA}" destId="{BB91333B-F362-41D2-B216-EAE2FDECAD3E}" srcOrd="0" destOrd="0" presId="urn:microsoft.com/office/officeart/2005/8/layout/radial1"/>
    <dgm:cxn modelId="{1A3E9A6B-8DA1-4CE8-B465-E65E91DDFD83}" type="presParOf" srcId="{C629BDB1-DD7C-4472-B843-36416104CC25}" destId="{2D7B8238-6A25-4271-B07B-C135EACE3571}" srcOrd="16" destOrd="0" presId="urn:microsoft.com/office/officeart/2005/8/layout/radial1"/>
    <dgm:cxn modelId="{C31DE521-3ED4-420E-A167-92EB2D9C403E}" type="presParOf" srcId="{C629BDB1-DD7C-4472-B843-36416104CC25}" destId="{F05955F0-AB2E-45AC-8AAB-B42AF3700347}" srcOrd="17" destOrd="0" presId="urn:microsoft.com/office/officeart/2005/8/layout/radial1"/>
    <dgm:cxn modelId="{E6331FAB-2CD5-4E43-BF4B-D37C63B0BCED}" type="presParOf" srcId="{F05955F0-AB2E-45AC-8AAB-B42AF3700347}" destId="{27305DC6-7D79-4FB0-B825-B2FF8436D89D}" srcOrd="0" destOrd="0" presId="urn:microsoft.com/office/officeart/2005/8/layout/radial1"/>
    <dgm:cxn modelId="{507DC3FA-5F40-477E-8D27-E9D1CFFF3A78}" type="presParOf" srcId="{C629BDB1-DD7C-4472-B843-36416104CC25}" destId="{D03FE1D1-5932-4145-A343-717BA214BA60}" srcOrd="18" destOrd="0" presId="urn:microsoft.com/office/officeart/2005/8/layout/radial1"/>
    <dgm:cxn modelId="{DD2A8150-9A45-4FD3-96B3-FA4DEE460528}" type="presParOf" srcId="{C629BDB1-DD7C-4472-B843-36416104CC25}" destId="{B6486FED-0968-4B39-AE4C-9872FA24AD4E}" srcOrd="19" destOrd="0" presId="urn:microsoft.com/office/officeart/2005/8/layout/radial1"/>
    <dgm:cxn modelId="{6EB34B36-2890-479C-AA77-A0307FEA4FD2}" type="presParOf" srcId="{B6486FED-0968-4B39-AE4C-9872FA24AD4E}" destId="{B5AE84AF-DA45-4589-8434-FB541CBF48D7}" srcOrd="0" destOrd="0" presId="urn:microsoft.com/office/officeart/2005/8/layout/radial1"/>
    <dgm:cxn modelId="{779E41EF-83B6-431A-B1C7-0F5382E3FB3E}" type="presParOf" srcId="{C629BDB1-DD7C-4472-B843-36416104CC25}" destId="{FEA3C195-481F-4ED0-92A0-ED747D3EC226}" srcOrd="20" destOrd="0" presId="urn:microsoft.com/office/officeart/2005/8/layout/radial1"/>
    <dgm:cxn modelId="{36390850-B3B7-4E5D-AC38-F4CB0D51E5EE}" type="presParOf" srcId="{C629BDB1-DD7C-4472-B843-36416104CC25}" destId="{4A99264E-FF3B-488A-80A1-374CDD82E392}" srcOrd="21" destOrd="0" presId="urn:microsoft.com/office/officeart/2005/8/layout/radial1"/>
    <dgm:cxn modelId="{062B1D15-D542-48FF-93FC-5A638702DD91}" type="presParOf" srcId="{4A99264E-FF3B-488A-80A1-374CDD82E392}" destId="{B45A4163-5484-4683-8B3B-59320F432F2E}" srcOrd="0" destOrd="0" presId="urn:microsoft.com/office/officeart/2005/8/layout/radial1"/>
    <dgm:cxn modelId="{35F48F0F-A99F-4C4B-899B-6DC71960F34F}" type="presParOf" srcId="{C629BDB1-DD7C-4472-B843-36416104CC25}" destId="{18699D8A-DFF7-4438-A3C3-265088E309D0}" srcOrd="22" destOrd="0" presId="urn:microsoft.com/office/officeart/2005/8/layout/radial1"/>
    <dgm:cxn modelId="{AD3D7811-6A42-441D-A8FA-321621AA21DD}" type="presParOf" srcId="{C629BDB1-DD7C-4472-B843-36416104CC25}" destId="{663B5811-23F1-4E87-A51C-03347BEAFE7F}" srcOrd="23" destOrd="0" presId="urn:microsoft.com/office/officeart/2005/8/layout/radial1"/>
    <dgm:cxn modelId="{26629C99-F15C-4BD0-9705-C18975C6528F}" type="presParOf" srcId="{663B5811-23F1-4E87-A51C-03347BEAFE7F}" destId="{099A52E7-F68C-44E4-A845-CC3C34545D6D}" srcOrd="0" destOrd="0" presId="urn:microsoft.com/office/officeart/2005/8/layout/radial1"/>
    <dgm:cxn modelId="{811FA191-AEED-4688-937A-B9CEA89A5BB1}" type="presParOf" srcId="{C629BDB1-DD7C-4472-B843-36416104CC25}" destId="{79A76B1A-FCE7-4017-A1B5-AEB292513F42}" srcOrd="24" destOrd="0" presId="urn:microsoft.com/office/officeart/2005/8/layout/radial1"/>
    <dgm:cxn modelId="{A3A99FC2-83D0-44B4-B625-A88849BF3A72}" type="presParOf" srcId="{C629BDB1-DD7C-4472-B843-36416104CC25}" destId="{35DDFDFA-1851-4EF0-8139-F8AF326A36AE}" srcOrd="25" destOrd="0" presId="urn:microsoft.com/office/officeart/2005/8/layout/radial1"/>
    <dgm:cxn modelId="{25A3B2A8-3E12-46A1-9CAA-F145FAFF56AC}" type="presParOf" srcId="{35DDFDFA-1851-4EF0-8139-F8AF326A36AE}" destId="{CD2B7696-699B-4FB3-A076-F0B5402CFBF0}" srcOrd="0" destOrd="0" presId="urn:microsoft.com/office/officeart/2005/8/layout/radial1"/>
    <dgm:cxn modelId="{809D8D21-3416-4915-91D5-56860B3D107E}" type="presParOf" srcId="{C629BDB1-DD7C-4472-B843-36416104CC25}" destId="{EBF0DC58-5784-44D1-A08D-5C1C1CED34E7}" srcOrd="2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94000-3D12-47F3-968E-652346C6A38C}">
      <dsp:nvSpPr>
        <dsp:cNvPr id="0" name=""/>
        <dsp:cNvSpPr/>
      </dsp:nvSpPr>
      <dsp:spPr>
        <a:xfrm>
          <a:off x="3558344" y="1581587"/>
          <a:ext cx="1637333" cy="13318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Arial Narrow" panose="020B0606020202030204" pitchFamily="34" charset="0"/>
            </a:rPr>
            <a:t>Национальные проекты</a:t>
          </a:r>
          <a:endParaRPr lang="ru-RU" sz="1400" kern="1200" dirty="0">
            <a:latin typeface="Arial Narrow" panose="020B0606020202030204" pitchFamily="34" charset="0"/>
          </a:endParaRPr>
        </a:p>
      </dsp:txBody>
      <dsp:txXfrm>
        <a:off x="3798126" y="1776632"/>
        <a:ext cx="1157769" cy="941762"/>
      </dsp:txXfrm>
    </dsp:sp>
    <dsp:sp modelId="{385156A3-897D-4C52-A686-DE6CBF04F256}">
      <dsp:nvSpPr>
        <dsp:cNvPr id="0" name=""/>
        <dsp:cNvSpPr/>
      </dsp:nvSpPr>
      <dsp:spPr>
        <a:xfrm rot="16363404">
          <a:off x="3996706" y="1142741"/>
          <a:ext cx="865015" cy="14650"/>
        </a:xfrm>
        <a:custGeom>
          <a:avLst/>
          <a:gdLst/>
          <a:ahLst/>
          <a:cxnLst/>
          <a:rect l="0" t="0" r="0" b="0"/>
          <a:pathLst>
            <a:path>
              <a:moveTo>
                <a:pt x="0" y="7325"/>
              </a:moveTo>
              <a:lnTo>
                <a:pt x="865015" y="7325"/>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Arial Narrow" panose="020B0606020202030204" pitchFamily="34" charset="0"/>
          </a:endParaRPr>
        </a:p>
      </dsp:txBody>
      <dsp:txXfrm>
        <a:off x="4407589" y="1128441"/>
        <a:ext cx="43250" cy="43250"/>
      </dsp:txXfrm>
    </dsp:sp>
    <dsp:sp modelId="{DA738CA4-1A3D-41AE-9C37-13F83B191D41}">
      <dsp:nvSpPr>
        <dsp:cNvPr id="0" name=""/>
        <dsp:cNvSpPr/>
      </dsp:nvSpPr>
      <dsp:spPr>
        <a:xfrm>
          <a:off x="3869173" y="25886"/>
          <a:ext cx="1194100" cy="69229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Демография</a:t>
          </a:r>
          <a:endParaRPr lang="ru-RU" sz="1200" kern="1200" dirty="0">
            <a:latin typeface="Arial Narrow" panose="020B0606020202030204" pitchFamily="34" charset="0"/>
          </a:endParaRPr>
        </a:p>
      </dsp:txBody>
      <dsp:txXfrm>
        <a:off x="4044045" y="127270"/>
        <a:ext cx="844356" cy="489524"/>
      </dsp:txXfrm>
    </dsp:sp>
    <dsp:sp modelId="{22D347F2-F936-450A-9BE0-AA63419A3256}">
      <dsp:nvSpPr>
        <dsp:cNvPr id="0" name=""/>
        <dsp:cNvSpPr/>
      </dsp:nvSpPr>
      <dsp:spPr>
        <a:xfrm rot="18924873">
          <a:off x="4709802" y="1267292"/>
          <a:ext cx="1308572" cy="14650"/>
        </a:xfrm>
        <a:custGeom>
          <a:avLst/>
          <a:gdLst/>
          <a:ahLst/>
          <a:cxnLst/>
          <a:rect l="0" t="0" r="0" b="0"/>
          <a:pathLst>
            <a:path>
              <a:moveTo>
                <a:pt x="0" y="7325"/>
              </a:moveTo>
              <a:lnTo>
                <a:pt x="1308572" y="7325"/>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Arial Narrow" panose="020B0606020202030204" pitchFamily="34" charset="0"/>
          </a:endParaRPr>
        </a:p>
      </dsp:txBody>
      <dsp:txXfrm>
        <a:off x="5331375" y="1241902"/>
        <a:ext cx="65428" cy="65428"/>
      </dsp:txXfrm>
    </dsp:sp>
    <dsp:sp modelId="{738A5433-B1CC-47C6-8EEC-43FB9F1D8C45}">
      <dsp:nvSpPr>
        <dsp:cNvPr id="0" name=""/>
        <dsp:cNvSpPr/>
      </dsp:nvSpPr>
      <dsp:spPr>
        <a:xfrm>
          <a:off x="5282004" y="147996"/>
          <a:ext cx="1747872" cy="69229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Здравоохранение</a:t>
          </a:r>
          <a:endParaRPr lang="ru-RU" sz="1200" kern="1200" dirty="0">
            <a:latin typeface="Arial Narrow" panose="020B0606020202030204" pitchFamily="34" charset="0"/>
          </a:endParaRPr>
        </a:p>
      </dsp:txBody>
      <dsp:txXfrm>
        <a:off x="5537974" y="249380"/>
        <a:ext cx="1235932" cy="489524"/>
      </dsp:txXfrm>
    </dsp:sp>
    <dsp:sp modelId="{C609E844-81F7-4E42-8018-148A87A3B319}">
      <dsp:nvSpPr>
        <dsp:cNvPr id="0" name=""/>
        <dsp:cNvSpPr/>
      </dsp:nvSpPr>
      <dsp:spPr>
        <a:xfrm rot="20321014">
          <a:off x="5048387" y="1597467"/>
          <a:ext cx="1951444" cy="14650"/>
        </a:xfrm>
        <a:custGeom>
          <a:avLst/>
          <a:gdLst/>
          <a:ahLst/>
          <a:cxnLst/>
          <a:rect l="0" t="0" r="0" b="0"/>
          <a:pathLst>
            <a:path>
              <a:moveTo>
                <a:pt x="0" y="7325"/>
              </a:moveTo>
              <a:lnTo>
                <a:pt x="1951444" y="7325"/>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Arial Narrow" panose="020B0606020202030204" pitchFamily="34" charset="0"/>
          </a:endParaRPr>
        </a:p>
      </dsp:txBody>
      <dsp:txXfrm>
        <a:off x="5975323" y="1556006"/>
        <a:ext cx="97572" cy="97572"/>
      </dsp:txXfrm>
    </dsp:sp>
    <dsp:sp modelId="{0DCA6255-9DCF-494E-B439-EAE851D246D7}">
      <dsp:nvSpPr>
        <dsp:cNvPr id="0" name=""/>
        <dsp:cNvSpPr/>
      </dsp:nvSpPr>
      <dsp:spPr>
        <a:xfrm>
          <a:off x="6784410" y="690194"/>
          <a:ext cx="1392940" cy="69229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Образование</a:t>
          </a:r>
          <a:endParaRPr lang="ru-RU" sz="1200" kern="1200" dirty="0">
            <a:latin typeface="Arial Narrow" panose="020B0606020202030204" pitchFamily="34" charset="0"/>
          </a:endParaRPr>
        </a:p>
      </dsp:txBody>
      <dsp:txXfrm>
        <a:off x="6988401" y="791578"/>
        <a:ext cx="984958" cy="489524"/>
      </dsp:txXfrm>
    </dsp:sp>
    <dsp:sp modelId="{7DB5B6BD-122D-4B6A-B58A-C5DF1DFBA5B5}">
      <dsp:nvSpPr>
        <dsp:cNvPr id="0" name=""/>
        <dsp:cNvSpPr/>
      </dsp:nvSpPr>
      <dsp:spPr>
        <a:xfrm rot="21116609">
          <a:off x="5176974" y="2032543"/>
          <a:ext cx="1334025" cy="14650"/>
        </a:xfrm>
        <a:custGeom>
          <a:avLst/>
          <a:gdLst/>
          <a:ahLst/>
          <a:cxnLst/>
          <a:rect l="0" t="0" r="0" b="0"/>
          <a:pathLst>
            <a:path>
              <a:moveTo>
                <a:pt x="0" y="7325"/>
              </a:moveTo>
              <a:lnTo>
                <a:pt x="1334025" y="7325"/>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Arial Narrow" panose="020B0606020202030204" pitchFamily="34" charset="0"/>
          </a:endParaRPr>
        </a:p>
      </dsp:txBody>
      <dsp:txXfrm>
        <a:off x="5810636" y="2006517"/>
        <a:ext cx="66701" cy="66701"/>
      </dsp:txXfrm>
    </dsp:sp>
    <dsp:sp modelId="{D5BAB8E3-222C-437C-A71B-0CD48876BA8E}">
      <dsp:nvSpPr>
        <dsp:cNvPr id="0" name=""/>
        <dsp:cNvSpPr/>
      </dsp:nvSpPr>
      <dsp:spPr>
        <a:xfrm>
          <a:off x="6455896" y="1485541"/>
          <a:ext cx="1717681" cy="69229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Жилье и городская среда</a:t>
          </a:r>
          <a:endParaRPr lang="ru-RU" sz="1200" kern="1200" dirty="0">
            <a:latin typeface="Arial Narrow" panose="020B0606020202030204" pitchFamily="34" charset="0"/>
          </a:endParaRPr>
        </a:p>
      </dsp:txBody>
      <dsp:txXfrm>
        <a:off x="6707445" y="1586925"/>
        <a:ext cx="1214583" cy="489524"/>
      </dsp:txXfrm>
    </dsp:sp>
    <dsp:sp modelId="{F0654DB0-B38E-4BB1-A5DE-FC2296F68B90}">
      <dsp:nvSpPr>
        <dsp:cNvPr id="0" name=""/>
        <dsp:cNvSpPr/>
      </dsp:nvSpPr>
      <dsp:spPr>
        <a:xfrm rot="440706">
          <a:off x="5180738" y="2419976"/>
          <a:ext cx="1182031" cy="14650"/>
        </a:xfrm>
        <a:custGeom>
          <a:avLst/>
          <a:gdLst/>
          <a:ahLst/>
          <a:cxnLst/>
          <a:rect l="0" t="0" r="0" b="0"/>
          <a:pathLst>
            <a:path>
              <a:moveTo>
                <a:pt x="0" y="7325"/>
              </a:moveTo>
              <a:lnTo>
                <a:pt x="1182031" y="7325"/>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Arial Narrow" panose="020B0606020202030204" pitchFamily="34" charset="0"/>
          </a:endParaRPr>
        </a:p>
      </dsp:txBody>
      <dsp:txXfrm>
        <a:off x="5742203" y="2397750"/>
        <a:ext cx="59101" cy="59101"/>
      </dsp:txXfrm>
    </dsp:sp>
    <dsp:sp modelId="{33F6D1DE-AF01-4953-BCAD-5B414EB7C5D6}">
      <dsp:nvSpPr>
        <dsp:cNvPr id="0" name=""/>
        <dsp:cNvSpPr/>
      </dsp:nvSpPr>
      <dsp:spPr>
        <a:xfrm>
          <a:off x="6345539" y="2228506"/>
          <a:ext cx="1138668" cy="69229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Экология</a:t>
          </a:r>
          <a:endParaRPr lang="ru-RU" sz="1200" kern="1200" dirty="0">
            <a:latin typeface="Arial Narrow" panose="020B0606020202030204" pitchFamily="34" charset="0"/>
          </a:endParaRPr>
        </a:p>
      </dsp:txBody>
      <dsp:txXfrm>
        <a:off x="6512293" y="2329890"/>
        <a:ext cx="805160" cy="489524"/>
      </dsp:txXfrm>
    </dsp:sp>
    <dsp:sp modelId="{F7CAD477-280B-4584-8AAF-9C55D5D6A508}">
      <dsp:nvSpPr>
        <dsp:cNvPr id="0" name=""/>
        <dsp:cNvSpPr/>
      </dsp:nvSpPr>
      <dsp:spPr>
        <a:xfrm rot="1554012">
          <a:off x="5025239" y="2819467"/>
          <a:ext cx="1089472" cy="14650"/>
        </a:xfrm>
        <a:custGeom>
          <a:avLst/>
          <a:gdLst/>
          <a:ahLst/>
          <a:cxnLst/>
          <a:rect l="0" t="0" r="0" b="0"/>
          <a:pathLst>
            <a:path>
              <a:moveTo>
                <a:pt x="0" y="7325"/>
              </a:moveTo>
              <a:lnTo>
                <a:pt x="1089472" y="7325"/>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Arial Narrow" panose="020B0606020202030204" pitchFamily="34" charset="0"/>
          </a:endParaRPr>
        </a:p>
      </dsp:txBody>
      <dsp:txXfrm>
        <a:off x="5542739" y="2799555"/>
        <a:ext cx="54473" cy="54473"/>
      </dsp:txXfrm>
    </dsp:sp>
    <dsp:sp modelId="{58BC006F-2188-4A6B-BFEF-0115DF3355CC}">
      <dsp:nvSpPr>
        <dsp:cNvPr id="0" name=""/>
        <dsp:cNvSpPr/>
      </dsp:nvSpPr>
      <dsp:spPr>
        <a:xfrm>
          <a:off x="5485741" y="3013457"/>
          <a:ext cx="2389502" cy="70515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Безопасные качественные дороги</a:t>
          </a:r>
          <a:endParaRPr lang="ru-RU" sz="1200" kern="1200" dirty="0">
            <a:latin typeface="Arial Narrow" panose="020B0606020202030204" pitchFamily="34" charset="0"/>
          </a:endParaRPr>
        </a:p>
      </dsp:txBody>
      <dsp:txXfrm>
        <a:off x="5835675" y="3116725"/>
        <a:ext cx="1689634" cy="498619"/>
      </dsp:txXfrm>
    </dsp:sp>
    <dsp:sp modelId="{A3A39B2B-1AE6-4ACB-9DC2-2CD79F1992B2}">
      <dsp:nvSpPr>
        <dsp:cNvPr id="0" name=""/>
        <dsp:cNvSpPr/>
      </dsp:nvSpPr>
      <dsp:spPr>
        <a:xfrm rot="3648140">
          <a:off x="4469754" y="3265759"/>
          <a:ext cx="960746" cy="14650"/>
        </a:xfrm>
        <a:custGeom>
          <a:avLst/>
          <a:gdLst/>
          <a:ahLst/>
          <a:cxnLst/>
          <a:rect l="0" t="0" r="0" b="0"/>
          <a:pathLst>
            <a:path>
              <a:moveTo>
                <a:pt x="0" y="7325"/>
              </a:moveTo>
              <a:lnTo>
                <a:pt x="960746" y="7325"/>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Arial Narrow" panose="020B0606020202030204" pitchFamily="34" charset="0"/>
          </a:endParaRPr>
        </a:p>
      </dsp:txBody>
      <dsp:txXfrm>
        <a:off x="4926109" y="3249066"/>
        <a:ext cx="48037" cy="48037"/>
      </dsp:txXfrm>
    </dsp:sp>
    <dsp:sp modelId="{EB3ECBFF-8EC7-4749-9142-D7438D33D80C}">
      <dsp:nvSpPr>
        <dsp:cNvPr id="0" name=""/>
        <dsp:cNvSpPr/>
      </dsp:nvSpPr>
      <dsp:spPr>
        <a:xfrm>
          <a:off x="4388719" y="3685942"/>
          <a:ext cx="1971122" cy="69229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Производительность труда</a:t>
          </a:r>
          <a:endParaRPr lang="ru-RU" sz="1200" kern="1200" dirty="0">
            <a:latin typeface="Arial Narrow" panose="020B0606020202030204" pitchFamily="34" charset="0"/>
          </a:endParaRPr>
        </a:p>
      </dsp:txBody>
      <dsp:txXfrm>
        <a:off x="4677383" y="3787326"/>
        <a:ext cx="1393794" cy="489524"/>
      </dsp:txXfrm>
    </dsp:sp>
    <dsp:sp modelId="{F8FA18B0-DE3E-40BD-9FEC-CB7304A076BA}">
      <dsp:nvSpPr>
        <dsp:cNvPr id="0" name=""/>
        <dsp:cNvSpPr/>
      </dsp:nvSpPr>
      <dsp:spPr>
        <a:xfrm rot="6850573">
          <a:off x="3461009" y="3276825"/>
          <a:ext cx="901270" cy="14650"/>
        </a:xfrm>
        <a:custGeom>
          <a:avLst/>
          <a:gdLst/>
          <a:ahLst/>
          <a:cxnLst/>
          <a:rect l="0" t="0" r="0" b="0"/>
          <a:pathLst>
            <a:path>
              <a:moveTo>
                <a:pt x="0" y="7325"/>
              </a:moveTo>
              <a:lnTo>
                <a:pt x="901270" y="7325"/>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Arial Narrow" panose="020B0606020202030204" pitchFamily="34" charset="0"/>
          </a:endParaRPr>
        </a:p>
      </dsp:txBody>
      <dsp:txXfrm rot="10800000">
        <a:off x="3889113" y="3261618"/>
        <a:ext cx="45063" cy="45063"/>
      </dsp:txXfrm>
    </dsp:sp>
    <dsp:sp modelId="{2D7B8238-6A25-4271-B07B-C135EACE3571}">
      <dsp:nvSpPr>
        <dsp:cNvPr id="0" name=""/>
        <dsp:cNvSpPr/>
      </dsp:nvSpPr>
      <dsp:spPr>
        <a:xfrm>
          <a:off x="2919624" y="3685946"/>
          <a:ext cx="1312510" cy="69229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Цифровая экономика</a:t>
          </a:r>
          <a:endParaRPr lang="ru-RU" sz="1200" kern="1200" dirty="0">
            <a:latin typeface="Arial Narrow" panose="020B0606020202030204" pitchFamily="34" charset="0"/>
          </a:endParaRPr>
        </a:p>
      </dsp:txBody>
      <dsp:txXfrm>
        <a:off x="3111837" y="3787330"/>
        <a:ext cx="928084" cy="489524"/>
      </dsp:txXfrm>
    </dsp:sp>
    <dsp:sp modelId="{F05955F0-AB2E-45AC-8AAB-B42AF3700347}">
      <dsp:nvSpPr>
        <dsp:cNvPr id="0" name=""/>
        <dsp:cNvSpPr/>
      </dsp:nvSpPr>
      <dsp:spPr>
        <a:xfrm rot="8453982">
          <a:off x="2465560" y="3183961"/>
          <a:ext cx="1500303" cy="14650"/>
        </a:xfrm>
        <a:custGeom>
          <a:avLst/>
          <a:gdLst/>
          <a:ahLst/>
          <a:cxnLst/>
          <a:rect l="0" t="0" r="0" b="0"/>
          <a:pathLst>
            <a:path>
              <a:moveTo>
                <a:pt x="0" y="7325"/>
              </a:moveTo>
              <a:lnTo>
                <a:pt x="1500303" y="7325"/>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Arial Narrow" panose="020B0606020202030204" pitchFamily="34" charset="0"/>
          </a:endParaRPr>
        </a:p>
      </dsp:txBody>
      <dsp:txXfrm rot="10800000">
        <a:off x="3178204" y="3153778"/>
        <a:ext cx="75015" cy="75015"/>
      </dsp:txXfrm>
    </dsp:sp>
    <dsp:sp modelId="{D03FE1D1-5932-4145-A343-717BA214BA60}">
      <dsp:nvSpPr>
        <dsp:cNvPr id="0" name=""/>
        <dsp:cNvSpPr/>
      </dsp:nvSpPr>
      <dsp:spPr>
        <a:xfrm>
          <a:off x="1888238" y="3566807"/>
          <a:ext cx="878941" cy="69229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Культура</a:t>
          </a:r>
          <a:endParaRPr lang="ru-RU" sz="1200" kern="1200" dirty="0">
            <a:latin typeface="Arial Narrow" panose="020B0606020202030204" pitchFamily="34" charset="0"/>
          </a:endParaRPr>
        </a:p>
      </dsp:txBody>
      <dsp:txXfrm>
        <a:off x="2016956" y="3668191"/>
        <a:ext cx="621505" cy="489524"/>
      </dsp:txXfrm>
    </dsp:sp>
    <dsp:sp modelId="{B6486FED-0968-4B39-AE4C-9872FA24AD4E}">
      <dsp:nvSpPr>
        <dsp:cNvPr id="0" name=""/>
        <dsp:cNvSpPr/>
      </dsp:nvSpPr>
      <dsp:spPr>
        <a:xfrm rot="9964819">
          <a:off x="2577520" y="2558349"/>
          <a:ext cx="1031512" cy="14650"/>
        </a:xfrm>
        <a:custGeom>
          <a:avLst/>
          <a:gdLst/>
          <a:ahLst/>
          <a:cxnLst/>
          <a:rect l="0" t="0" r="0" b="0"/>
          <a:pathLst>
            <a:path>
              <a:moveTo>
                <a:pt x="0" y="7325"/>
              </a:moveTo>
              <a:lnTo>
                <a:pt x="1031512" y="7325"/>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Arial Narrow" panose="020B0606020202030204" pitchFamily="34" charset="0"/>
          </a:endParaRPr>
        </a:p>
      </dsp:txBody>
      <dsp:txXfrm rot="10800000">
        <a:off x="3067489" y="2539886"/>
        <a:ext cx="51575" cy="51575"/>
      </dsp:txXfrm>
    </dsp:sp>
    <dsp:sp modelId="{FEA3C195-481F-4ED0-92A0-ED747D3EC226}">
      <dsp:nvSpPr>
        <dsp:cNvPr id="0" name=""/>
        <dsp:cNvSpPr/>
      </dsp:nvSpPr>
      <dsp:spPr>
        <a:xfrm>
          <a:off x="290284" y="2358036"/>
          <a:ext cx="2431268" cy="120209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Малое и среднее предпринимательство и поддержка индивидуальной предпринимательской инициативы</a:t>
          </a:r>
          <a:endParaRPr lang="ru-RU" sz="1200" kern="1200" dirty="0">
            <a:latin typeface="Arial Narrow" panose="020B0606020202030204" pitchFamily="34" charset="0"/>
          </a:endParaRPr>
        </a:p>
      </dsp:txBody>
      <dsp:txXfrm>
        <a:off x="646335" y="2534079"/>
        <a:ext cx="1719166" cy="850010"/>
      </dsp:txXfrm>
    </dsp:sp>
    <dsp:sp modelId="{4A99264E-FF3B-488A-80A1-374CDD82E392}">
      <dsp:nvSpPr>
        <dsp:cNvPr id="0" name=""/>
        <dsp:cNvSpPr/>
      </dsp:nvSpPr>
      <dsp:spPr>
        <a:xfrm rot="11145558">
          <a:off x="2013783" y="2080239"/>
          <a:ext cx="1554706" cy="14650"/>
        </a:xfrm>
        <a:custGeom>
          <a:avLst/>
          <a:gdLst/>
          <a:ahLst/>
          <a:cxnLst/>
          <a:rect l="0" t="0" r="0" b="0"/>
          <a:pathLst>
            <a:path>
              <a:moveTo>
                <a:pt x="0" y="7325"/>
              </a:moveTo>
              <a:lnTo>
                <a:pt x="1554706" y="7325"/>
              </a:lnTo>
            </a:path>
          </a:pathLst>
        </a:custGeom>
        <a:noFill/>
        <a:ln w="25400" cap="flat" cmpd="sng" algn="ctr">
          <a:solidFill>
            <a:schemeClr val="accent1"/>
          </a:solidFill>
          <a:prstDash val="solid"/>
        </a:ln>
        <a:effectLst>
          <a:outerShdw blurRad="40000" dist="20000" dir="5400000" rotWithShape="0">
            <a:srgbClr val="000000">
              <a:alpha val="38000"/>
            </a:srgbClr>
          </a:outerShdw>
        </a:effectLst>
      </dsp:spPr>
      <dsp:style>
        <a:lnRef idx="2">
          <a:schemeClr val="accent1"/>
        </a:lnRef>
        <a:fillRef idx="0">
          <a:schemeClr val="accent1"/>
        </a:fillRef>
        <a:effectRef idx="1">
          <a:schemeClr val="accent1"/>
        </a:effectRef>
        <a:fontRef idx="minor">
          <a:schemeClr val="tx1"/>
        </a:fontRef>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latin typeface="Arial Narrow" panose="020B0606020202030204" pitchFamily="34" charset="0"/>
          </a:endParaRPr>
        </a:p>
      </dsp:txBody>
      <dsp:txXfrm rot="10800000">
        <a:off x="2752268" y="2048697"/>
        <a:ext cx="77735" cy="77735"/>
      </dsp:txXfrm>
    </dsp:sp>
    <dsp:sp modelId="{18699D8A-DFF7-4438-A3C3-265088E309D0}">
      <dsp:nvSpPr>
        <dsp:cNvPr id="0" name=""/>
        <dsp:cNvSpPr/>
      </dsp:nvSpPr>
      <dsp:spPr>
        <a:xfrm>
          <a:off x="405408" y="1583225"/>
          <a:ext cx="1634530" cy="69229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Международная кооперация и экспорт</a:t>
          </a:r>
          <a:endParaRPr lang="ru-RU" sz="1200" kern="1200" dirty="0">
            <a:latin typeface="Arial Narrow" panose="020B0606020202030204" pitchFamily="34" charset="0"/>
          </a:endParaRPr>
        </a:p>
      </dsp:txBody>
      <dsp:txXfrm>
        <a:off x="644779" y="1684609"/>
        <a:ext cx="1155788" cy="489524"/>
      </dsp:txXfrm>
    </dsp:sp>
    <dsp:sp modelId="{663B5811-23F1-4E87-A51C-03347BEAFE7F}">
      <dsp:nvSpPr>
        <dsp:cNvPr id="0" name=""/>
        <dsp:cNvSpPr/>
      </dsp:nvSpPr>
      <dsp:spPr>
        <a:xfrm rot="12201258">
          <a:off x="2700848" y="1730985"/>
          <a:ext cx="993768" cy="14650"/>
        </a:xfrm>
        <a:custGeom>
          <a:avLst/>
          <a:gdLst/>
          <a:ahLst/>
          <a:cxnLst/>
          <a:rect l="0" t="0" r="0" b="0"/>
          <a:pathLst>
            <a:path>
              <a:moveTo>
                <a:pt x="0" y="7325"/>
              </a:moveTo>
              <a:lnTo>
                <a:pt x="993768" y="7325"/>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172888" y="1713466"/>
        <a:ext cx="49688" cy="49688"/>
      </dsp:txXfrm>
    </dsp:sp>
    <dsp:sp modelId="{79A76B1A-FCE7-4017-A1B5-AEB292513F42}">
      <dsp:nvSpPr>
        <dsp:cNvPr id="0" name=""/>
        <dsp:cNvSpPr/>
      </dsp:nvSpPr>
      <dsp:spPr>
        <a:xfrm>
          <a:off x="1394705" y="952898"/>
          <a:ext cx="1571434" cy="69229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Narrow" panose="020B0606020202030204" pitchFamily="34" charset="0"/>
            </a:rPr>
            <a:t>Туризм и индустрия гостеприимства</a:t>
          </a:r>
          <a:endParaRPr lang="ru-RU" sz="1200" kern="1200" dirty="0">
            <a:latin typeface="Arial Narrow" panose="020B0606020202030204" pitchFamily="34" charset="0"/>
          </a:endParaRPr>
        </a:p>
      </dsp:txBody>
      <dsp:txXfrm>
        <a:off x="1624836" y="1054282"/>
        <a:ext cx="1111172" cy="489524"/>
      </dsp:txXfrm>
    </dsp:sp>
    <dsp:sp modelId="{35DDFDFA-1851-4EF0-8139-F8AF326A36AE}">
      <dsp:nvSpPr>
        <dsp:cNvPr id="0" name=""/>
        <dsp:cNvSpPr/>
      </dsp:nvSpPr>
      <dsp:spPr>
        <a:xfrm rot="13747096">
          <a:off x="3055506" y="1307205"/>
          <a:ext cx="1027697" cy="14650"/>
        </a:xfrm>
        <a:custGeom>
          <a:avLst/>
          <a:gdLst/>
          <a:ahLst/>
          <a:cxnLst/>
          <a:rect l="0" t="0" r="0" b="0"/>
          <a:pathLst>
            <a:path>
              <a:moveTo>
                <a:pt x="0" y="7325"/>
              </a:moveTo>
              <a:lnTo>
                <a:pt x="1027697" y="732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543663" y="1288838"/>
        <a:ext cx="51384" cy="51384"/>
      </dsp:txXfrm>
    </dsp:sp>
    <dsp:sp modelId="{EBF0DC58-5784-44D1-A08D-5C1C1CED34E7}">
      <dsp:nvSpPr>
        <dsp:cNvPr id="0" name=""/>
        <dsp:cNvSpPr/>
      </dsp:nvSpPr>
      <dsp:spPr>
        <a:xfrm>
          <a:off x="2302996" y="327296"/>
          <a:ext cx="1360541" cy="62039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ru-RU" sz="3000" kern="1200"/>
        </a:p>
      </dsp:txBody>
      <dsp:txXfrm>
        <a:off x="2502243" y="418151"/>
        <a:ext cx="962047" cy="43868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drawing1.xml><?xml version="1.0" encoding="utf-8"?>
<c:userShapes xmlns:c="http://schemas.openxmlformats.org/drawingml/2006/chart">
  <cdr:relSizeAnchor xmlns:cdr="http://schemas.openxmlformats.org/drawingml/2006/chartDrawing">
    <cdr:from>
      <cdr:x>0.29521</cdr:x>
      <cdr:y>0.03002</cdr:y>
    </cdr:from>
    <cdr:to>
      <cdr:x>0.51041</cdr:x>
      <cdr:y>0.10199</cdr:y>
    </cdr:to>
    <cdr:sp macro="" textlink="">
      <cdr:nvSpPr>
        <cdr:cNvPr id="2" name="TextBox 1"/>
        <cdr:cNvSpPr txBox="1"/>
      </cdr:nvSpPr>
      <cdr:spPr>
        <a:xfrm xmlns:a="http://schemas.openxmlformats.org/drawingml/2006/main">
          <a:off x="2404153" y="138917"/>
          <a:ext cx="1752562" cy="333041"/>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none" rtlCol="0" anchor="ctr"/>
        <a:lstStyle xmlns:a="http://schemas.openxmlformats.org/drawingml/2006/main"/>
        <a:p xmlns:a="http://schemas.openxmlformats.org/drawingml/2006/main">
          <a:pPr algn="ctr"/>
          <a:r>
            <a:rPr lang="ru-RU" sz="1800" b="1" dirty="0" smtClean="0">
              <a:solidFill>
                <a:schemeClr val="tx1"/>
              </a:solidFill>
            </a:rPr>
            <a:t>517 310 884,8</a:t>
          </a:r>
          <a:endParaRPr lang="ru-RU" sz="1800" b="1" dirty="0">
            <a:solidFill>
              <a:schemeClr val="tx1"/>
            </a:solidFill>
          </a:endParaRPr>
        </a:p>
      </cdr:txBody>
    </cdr:sp>
  </cdr:relSizeAnchor>
  <cdr:relSizeAnchor xmlns:cdr="http://schemas.openxmlformats.org/drawingml/2006/chartDrawing">
    <cdr:from>
      <cdr:x>0.51345</cdr:x>
      <cdr:y>0.07821</cdr:y>
    </cdr:from>
    <cdr:to>
      <cdr:x>0.76281</cdr:x>
      <cdr:y>0.21132</cdr:y>
    </cdr:to>
    <cdr:sp macro="" textlink="">
      <cdr:nvSpPr>
        <cdr:cNvPr id="7" name="Стрелка вправо 6"/>
        <cdr:cNvSpPr/>
      </cdr:nvSpPr>
      <cdr:spPr>
        <a:xfrm xmlns:a="http://schemas.openxmlformats.org/drawingml/2006/main" flipH="1">
          <a:off x="4181473" y="361916"/>
          <a:ext cx="2030756" cy="615965"/>
        </a:xfrm>
        <a:prstGeom xmlns:a="http://schemas.openxmlformats.org/drawingml/2006/main" prst="rightArrow">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dirty="0" smtClean="0">
              <a:solidFill>
                <a:schemeClr val="tx1"/>
              </a:solidFill>
            </a:rPr>
            <a:t>Дефицит: 10 201 678,5</a:t>
          </a:r>
          <a:endParaRPr lang="ru-RU"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0.34106</cdr:x>
      <cdr:y>0.19033</cdr:y>
    </cdr:from>
    <cdr:to>
      <cdr:x>0.65894</cdr:x>
      <cdr:y>0.35762</cdr:y>
    </cdr:to>
    <cdr:sp macro="" textlink="">
      <cdr:nvSpPr>
        <cdr:cNvPr id="3" name="Стрелка вправо 2"/>
        <cdr:cNvSpPr/>
      </cdr:nvSpPr>
      <cdr:spPr>
        <a:xfrm xmlns:a="http://schemas.openxmlformats.org/drawingml/2006/main">
          <a:off x="981074" y="588853"/>
          <a:ext cx="914400" cy="517597"/>
        </a:xfrm>
        <a:prstGeom xmlns:a="http://schemas.openxmlformats.org/drawingml/2006/main" prst="rightArrow">
          <a:avLst/>
        </a:prstGeom>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dirty="0" smtClean="0"/>
            <a:t>100,4%</a:t>
          </a:r>
          <a:endParaRPr lang="ru-RU" dirty="0"/>
        </a:p>
      </cdr:txBody>
    </cdr:sp>
  </cdr:relSizeAnchor>
</c:userShapes>
</file>

<file path=ppt/drawings/drawing3.xml><?xml version="1.0" encoding="utf-8"?>
<c:userShapes xmlns:c="http://schemas.openxmlformats.org/drawingml/2006/chart">
  <cdr:relSizeAnchor xmlns:cdr="http://schemas.openxmlformats.org/drawingml/2006/chartDrawing">
    <cdr:from>
      <cdr:x>0.35976</cdr:x>
      <cdr:y>0.18785</cdr:y>
    </cdr:from>
    <cdr:to>
      <cdr:x>0.67764</cdr:x>
      <cdr:y>0.35514</cdr:y>
    </cdr:to>
    <cdr:sp macro="" textlink="">
      <cdr:nvSpPr>
        <cdr:cNvPr id="3" name="Стрелка вправо 2"/>
        <cdr:cNvSpPr/>
      </cdr:nvSpPr>
      <cdr:spPr>
        <a:xfrm xmlns:a="http://schemas.openxmlformats.org/drawingml/2006/main">
          <a:off x="1034865" y="581183"/>
          <a:ext cx="914397" cy="517584"/>
        </a:xfrm>
        <a:prstGeom xmlns:a="http://schemas.openxmlformats.org/drawingml/2006/main" prst="rightArrow">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ru-RU" dirty="0" smtClean="0"/>
            <a:t>99,2%</a:t>
          </a:r>
          <a:endParaRPr lang="ru-RU" dirty="0"/>
        </a:p>
      </cdr:txBody>
    </cdr:sp>
  </cdr:relSizeAnchor>
</c:userShapes>
</file>

<file path=ppt/drawings/drawing4.xml><?xml version="1.0" encoding="utf-8"?>
<c:userShapes xmlns:c="http://schemas.openxmlformats.org/drawingml/2006/chart">
  <cdr:relSizeAnchor xmlns:cdr="http://schemas.openxmlformats.org/drawingml/2006/chartDrawing">
    <cdr:from>
      <cdr:x>0.34422</cdr:x>
      <cdr:y>0.21434</cdr:y>
    </cdr:from>
    <cdr:to>
      <cdr:x>0.6621</cdr:x>
      <cdr:y>0.38163</cdr:y>
    </cdr:to>
    <cdr:sp macro="" textlink="">
      <cdr:nvSpPr>
        <cdr:cNvPr id="3" name="Стрелка вправо 2"/>
        <cdr:cNvSpPr/>
      </cdr:nvSpPr>
      <cdr:spPr>
        <a:xfrm xmlns:a="http://schemas.openxmlformats.org/drawingml/2006/main">
          <a:off x="990166" y="597842"/>
          <a:ext cx="914397" cy="466605"/>
        </a:xfrm>
        <a:prstGeom xmlns:a="http://schemas.openxmlformats.org/drawingml/2006/main" prst="rightArrow">
          <a:avLst/>
        </a:prstGeom>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ru-RU" dirty="0" smtClean="0"/>
            <a:t>127,5%</a:t>
          </a:r>
          <a:endParaRPr lang="ru-RU" dirty="0"/>
        </a:p>
      </cdr:txBody>
    </cdr:sp>
  </cdr:relSizeAnchor>
</c:userShapes>
</file>

<file path=ppt/drawings/drawing5.xml><?xml version="1.0" encoding="utf-8"?>
<c:userShapes xmlns:c="http://schemas.openxmlformats.org/drawingml/2006/chart">
  <cdr:relSizeAnchor xmlns:cdr="http://schemas.openxmlformats.org/drawingml/2006/chartDrawing">
    <cdr:from>
      <cdr:x>0.34106</cdr:x>
      <cdr:y>0.23215</cdr:y>
    </cdr:from>
    <cdr:to>
      <cdr:x>0.65894</cdr:x>
      <cdr:y>0.39944</cdr:y>
    </cdr:to>
    <cdr:sp macro="" textlink="">
      <cdr:nvSpPr>
        <cdr:cNvPr id="3" name="Стрелка вправо 2"/>
        <cdr:cNvSpPr/>
      </cdr:nvSpPr>
      <cdr:spPr>
        <a:xfrm xmlns:a="http://schemas.openxmlformats.org/drawingml/2006/main">
          <a:off x="981075" y="649718"/>
          <a:ext cx="914397" cy="468194"/>
        </a:xfrm>
        <a:prstGeom xmlns:a="http://schemas.openxmlformats.org/drawingml/2006/main" prst="rightArrow">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ru-RU" dirty="0" smtClean="0"/>
            <a:t>134,8%</a:t>
          </a:r>
          <a:endParaRPr lang="ru-RU" dirty="0"/>
        </a:p>
      </cdr:txBody>
    </cdr:sp>
  </cdr:relSizeAnchor>
</c:userShapes>
</file>

<file path=ppt/drawings/drawing6.xml><?xml version="1.0" encoding="utf-8"?>
<c:userShapes xmlns:c="http://schemas.openxmlformats.org/drawingml/2006/chart">
  <cdr:relSizeAnchor xmlns:cdr="http://schemas.openxmlformats.org/drawingml/2006/chartDrawing">
    <cdr:from>
      <cdr:x>0.20095</cdr:x>
      <cdr:y>0.37796</cdr:y>
    </cdr:from>
    <cdr:to>
      <cdr:x>0.36368</cdr:x>
      <cdr:y>0.62204</cdr:y>
    </cdr:to>
    <cdr:sp macro="" textlink="">
      <cdr:nvSpPr>
        <cdr:cNvPr id="2" name="TextBox 1"/>
        <cdr:cNvSpPr txBox="1"/>
      </cdr:nvSpPr>
      <cdr:spPr>
        <a:xfrm xmlns:a="http://schemas.openxmlformats.org/drawingml/2006/main">
          <a:off x="1552575" y="707959"/>
          <a:ext cx="12573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0.16982</cdr:x>
      <cdr:y>0.28619</cdr:y>
    </cdr:from>
    <cdr:to>
      <cdr:x>0.32072</cdr:x>
      <cdr:y>0.51807</cdr:y>
    </cdr:to>
    <cdr:sp macro="" textlink="">
      <cdr:nvSpPr>
        <cdr:cNvPr id="3" name="TextBox 2"/>
        <cdr:cNvSpPr txBox="1"/>
      </cdr:nvSpPr>
      <cdr:spPr>
        <a:xfrm xmlns:a="http://schemas.openxmlformats.org/drawingml/2006/main">
          <a:off x="1312029" y="536065"/>
          <a:ext cx="1165878" cy="4343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t>463 181 407,9</a:t>
          </a:r>
          <a:endParaRPr lang="ru-RU" sz="1400" b="1" dirty="0"/>
        </a:p>
      </cdr:txBody>
    </cdr:sp>
  </cdr:relSizeAnchor>
  <cdr:relSizeAnchor xmlns:cdr="http://schemas.openxmlformats.org/drawingml/2006/chartDrawing">
    <cdr:from>
      <cdr:x>0.64636</cdr:x>
      <cdr:y>0.38123</cdr:y>
    </cdr:from>
    <cdr:to>
      <cdr:x>0.80022</cdr:x>
      <cdr:y>0.54738</cdr:y>
    </cdr:to>
    <cdr:sp macro="" textlink="">
      <cdr:nvSpPr>
        <cdr:cNvPr id="4" name="TextBox 3"/>
        <cdr:cNvSpPr txBox="1"/>
      </cdr:nvSpPr>
      <cdr:spPr>
        <a:xfrm xmlns:a="http://schemas.openxmlformats.org/drawingml/2006/main">
          <a:off x="4993914" y="714096"/>
          <a:ext cx="1188748" cy="3112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t>217 323 501,7</a:t>
          </a:r>
          <a:endParaRPr lang="ru-RU" sz="14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0.62225</cdr:x>
      <cdr:y>0.47542</cdr:y>
    </cdr:from>
    <cdr:to>
      <cdr:x>0.8343</cdr:x>
      <cdr:y>0.64501</cdr:y>
    </cdr:to>
    <cdr:sp macro="" textlink="">
      <cdr:nvSpPr>
        <cdr:cNvPr id="2" name="Скругленный прямоугольник 1"/>
        <cdr:cNvSpPr/>
      </cdr:nvSpPr>
      <cdr:spPr>
        <a:xfrm xmlns:a="http://schemas.openxmlformats.org/drawingml/2006/main">
          <a:off x="5114925" y="1658339"/>
          <a:ext cx="1743076" cy="591539"/>
        </a:xfrm>
        <a:prstGeom xmlns:a="http://schemas.openxmlformats.org/drawingml/2006/main" prst="roundRect">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lIns="0" tIns="0" rIns="0" bIns="0" anchor="ctr"/>
        <a:lstStyle xmlns:a="http://schemas.openxmlformats.org/drawingml/2006/main"/>
        <a:p xmlns:a="http://schemas.openxmlformats.org/drawingml/2006/main">
          <a:pPr algn="ctr"/>
          <a:r>
            <a:rPr lang="ru-RU" sz="1400" b="1" dirty="0" smtClean="0"/>
            <a:t>Всего расходов:</a:t>
          </a:r>
          <a:r>
            <a:rPr lang="ru-RU" sz="1800" b="1" dirty="0" smtClean="0"/>
            <a:t/>
          </a:r>
          <a:br>
            <a:rPr lang="ru-RU" sz="1800" b="1" dirty="0" smtClean="0"/>
          </a:br>
          <a:r>
            <a:rPr lang="ru-RU" sz="1800" b="1" dirty="0" smtClean="0"/>
            <a:t>463 181 407,9</a:t>
          </a:r>
          <a:endParaRPr lang="ru-RU" sz="1800" b="1" dirty="0"/>
        </a:p>
      </cdr:txBody>
    </cdr:sp>
  </cdr:relSizeAnchor>
</c:userShapes>
</file>

<file path=ppt/drawings/drawing8.xml><?xml version="1.0" encoding="utf-8"?>
<c:userShapes xmlns:c="http://schemas.openxmlformats.org/drawingml/2006/chart">
  <cdr:relSizeAnchor xmlns:cdr="http://schemas.openxmlformats.org/drawingml/2006/chartDrawing">
    <cdr:from>
      <cdr:x>0.03478</cdr:x>
      <cdr:y>0</cdr:y>
    </cdr:from>
    <cdr:to>
      <cdr:x>0.17994</cdr:x>
      <cdr:y>0.11179</cdr:y>
    </cdr:to>
    <cdr:sp macro="" textlink="">
      <cdr:nvSpPr>
        <cdr:cNvPr id="2" name="TextBox 1"/>
        <cdr:cNvSpPr txBox="1"/>
      </cdr:nvSpPr>
      <cdr:spPr>
        <a:xfrm xmlns:a="http://schemas.openxmlformats.org/drawingml/2006/main">
          <a:off x="288032" y="-1628800"/>
          <a:ext cx="1202058" cy="50405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ru-RU" sz="1800" i="1" u="sng" dirty="0" smtClean="0"/>
            <a:t>млрд рублей</a:t>
          </a:r>
          <a:endParaRPr lang="ru-RU" sz="1800" i="1" u="sng" dirty="0"/>
        </a:p>
      </cdr:txBody>
    </cdr:sp>
  </cdr:relSizeAnchor>
</c:userShapes>
</file>

<file path=ppt/drawings/drawing9.xml><?xml version="1.0" encoding="utf-8"?>
<c:userShapes xmlns:c="http://schemas.openxmlformats.org/drawingml/2006/chart">
  <cdr:relSizeAnchor xmlns:cdr="http://schemas.openxmlformats.org/drawingml/2006/chartDrawing">
    <cdr:from>
      <cdr:x>0.20736</cdr:x>
      <cdr:y>0.37344</cdr:y>
    </cdr:from>
    <cdr:to>
      <cdr:x>0.41942</cdr:x>
      <cdr:y>0.48295</cdr:y>
    </cdr:to>
    <cdr:sp macro="" textlink="">
      <cdr:nvSpPr>
        <cdr:cNvPr id="2" name="Скругленный прямоугольник 1"/>
        <cdr:cNvSpPr/>
      </cdr:nvSpPr>
      <cdr:spPr>
        <a:xfrm xmlns:a="http://schemas.openxmlformats.org/drawingml/2006/main">
          <a:off x="1704523" y="1479767"/>
          <a:ext cx="1743149" cy="433938"/>
        </a:xfrm>
        <a:prstGeom xmlns:a="http://schemas.openxmlformats.org/drawingml/2006/main" prst="roundRect">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lIns="0" tIns="0" rIns="0" bIns="0" anchor="ctr"/>
        <a:lstStyle xmlns:a="http://schemas.openxmlformats.org/drawingml/2006/main"/>
        <a:p xmlns:a="http://schemas.openxmlformats.org/drawingml/2006/main">
          <a:pPr algn="ctr"/>
          <a:r>
            <a:rPr lang="ru-RU" sz="1800" b="1" dirty="0" smtClean="0">
              <a:solidFill>
                <a:schemeClr val="tx1"/>
              </a:solidFill>
              <a:latin typeface="+mn-lt"/>
            </a:rPr>
            <a:t>69 415 224,6</a:t>
          </a:r>
          <a:endParaRPr lang="ru-RU" sz="2400" b="1" dirty="0">
            <a:solidFill>
              <a:schemeClr val="tx1"/>
            </a:solidFill>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0" y="18"/>
            <a:ext cx="2946400" cy="498476"/>
          </a:xfrm>
          <a:prstGeom prst="rect">
            <a:avLst/>
          </a:prstGeom>
        </p:spPr>
        <p:txBody>
          <a:bodyPr vert="horz" lIns="91265" tIns="45634" rIns="91265" bIns="45634" rtlCol="0"/>
          <a:lstStyle>
            <a:lvl1pPr algn="l">
              <a:defRPr sz="1200"/>
            </a:lvl1pPr>
          </a:lstStyle>
          <a:p>
            <a:endParaRPr lang="ru-RU"/>
          </a:p>
        </p:txBody>
      </p:sp>
      <p:sp>
        <p:nvSpPr>
          <p:cNvPr id="3" name="Дата 2"/>
          <p:cNvSpPr>
            <a:spLocks noGrp="1"/>
          </p:cNvSpPr>
          <p:nvPr>
            <p:ph type="dt" sz="quarter" idx="1"/>
          </p:nvPr>
        </p:nvSpPr>
        <p:spPr>
          <a:xfrm>
            <a:off x="3849695" y="18"/>
            <a:ext cx="2946400" cy="498476"/>
          </a:xfrm>
          <a:prstGeom prst="rect">
            <a:avLst/>
          </a:prstGeom>
        </p:spPr>
        <p:txBody>
          <a:bodyPr vert="horz" lIns="91265" tIns="45634" rIns="91265" bIns="45634" rtlCol="0"/>
          <a:lstStyle>
            <a:lvl1pPr algn="r">
              <a:defRPr sz="1200"/>
            </a:lvl1pPr>
          </a:lstStyle>
          <a:p>
            <a:fld id="{D4373EE2-D04A-4BFE-8F6E-E70650417D14}" type="datetimeFigureOut">
              <a:rPr lang="ru-RU" smtClean="0"/>
              <a:pPr/>
              <a:t>31.07.2023</a:t>
            </a:fld>
            <a:endParaRPr lang="ru-RU"/>
          </a:p>
        </p:txBody>
      </p:sp>
      <p:sp>
        <p:nvSpPr>
          <p:cNvPr id="4" name="Нижний колонтитул 3"/>
          <p:cNvSpPr>
            <a:spLocks noGrp="1"/>
          </p:cNvSpPr>
          <p:nvPr>
            <p:ph type="ftr" sz="quarter" idx="2"/>
          </p:nvPr>
        </p:nvSpPr>
        <p:spPr>
          <a:xfrm>
            <a:off x="10" y="9429773"/>
            <a:ext cx="2946400" cy="498476"/>
          </a:xfrm>
          <a:prstGeom prst="rect">
            <a:avLst/>
          </a:prstGeom>
        </p:spPr>
        <p:txBody>
          <a:bodyPr vert="horz" lIns="91265" tIns="45634" rIns="91265" bIns="45634" rtlCol="0" anchor="b"/>
          <a:lstStyle>
            <a:lvl1pPr algn="l">
              <a:defRPr sz="1200"/>
            </a:lvl1pPr>
          </a:lstStyle>
          <a:p>
            <a:endParaRPr lang="ru-RU"/>
          </a:p>
        </p:txBody>
      </p:sp>
      <p:sp>
        <p:nvSpPr>
          <p:cNvPr id="5" name="Номер слайда 4"/>
          <p:cNvSpPr>
            <a:spLocks noGrp="1"/>
          </p:cNvSpPr>
          <p:nvPr>
            <p:ph type="sldNum" sz="quarter" idx="3"/>
          </p:nvPr>
        </p:nvSpPr>
        <p:spPr>
          <a:xfrm>
            <a:off x="3849695" y="9429773"/>
            <a:ext cx="2946400" cy="498476"/>
          </a:xfrm>
          <a:prstGeom prst="rect">
            <a:avLst/>
          </a:prstGeom>
        </p:spPr>
        <p:txBody>
          <a:bodyPr vert="horz" lIns="91265" tIns="45634" rIns="91265" bIns="45634" rtlCol="0" anchor="b"/>
          <a:lstStyle>
            <a:lvl1pPr algn="r">
              <a:defRPr sz="1200"/>
            </a:lvl1pPr>
          </a:lstStyle>
          <a:p>
            <a:fld id="{328CE669-232C-4296-A2E0-AD849B2A5428}" type="slidenum">
              <a:rPr lang="ru-RU" smtClean="0"/>
              <a:pPr/>
              <a:t>‹#›</a:t>
            </a:fld>
            <a:endParaRPr lang="ru-RU"/>
          </a:p>
        </p:txBody>
      </p:sp>
    </p:spTree>
    <p:extLst>
      <p:ext uri="{BB962C8B-B14F-4D97-AF65-F5344CB8AC3E}">
        <p14:creationId xmlns:p14="http://schemas.microsoft.com/office/powerpoint/2010/main" val="3117484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9" y="2"/>
            <a:ext cx="2945659" cy="498135"/>
          </a:xfrm>
          <a:prstGeom prst="rect">
            <a:avLst/>
          </a:prstGeom>
        </p:spPr>
        <p:txBody>
          <a:bodyPr vert="horz" lIns="91265" tIns="45634" rIns="91265" bIns="45634" rtlCol="0"/>
          <a:lstStyle>
            <a:lvl1pPr algn="l">
              <a:defRPr sz="1200"/>
            </a:lvl1pPr>
          </a:lstStyle>
          <a:p>
            <a:endParaRPr lang="ru-RU"/>
          </a:p>
        </p:txBody>
      </p:sp>
      <p:sp>
        <p:nvSpPr>
          <p:cNvPr id="3" name="Дата 2"/>
          <p:cNvSpPr>
            <a:spLocks noGrp="1"/>
          </p:cNvSpPr>
          <p:nvPr>
            <p:ph type="dt" idx="1"/>
          </p:nvPr>
        </p:nvSpPr>
        <p:spPr>
          <a:xfrm>
            <a:off x="3850463" y="2"/>
            <a:ext cx="2945659" cy="498135"/>
          </a:xfrm>
          <a:prstGeom prst="rect">
            <a:avLst/>
          </a:prstGeom>
        </p:spPr>
        <p:txBody>
          <a:bodyPr vert="horz" lIns="91265" tIns="45634" rIns="91265" bIns="45634" rtlCol="0"/>
          <a:lstStyle>
            <a:lvl1pPr algn="r">
              <a:defRPr sz="1200"/>
            </a:lvl1pPr>
          </a:lstStyle>
          <a:p>
            <a:fld id="{E63DC4C7-2454-44C7-8585-B677AF5396A9}" type="datetimeFigureOut">
              <a:rPr lang="ru-RU" smtClean="0"/>
              <a:pPr/>
              <a:t>31.07.2023</a:t>
            </a:fld>
            <a:endParaRPr lang="ru-RU"/>
          </a:p>
        </p:txBody>
      </p:sp>
      <p:sp>
        <p:nvSpPr>
          <p:cNvPr id="4" name="Образ слайда 3"/>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265" tIns="45634" rIns="91265" bIns="45634" rtlCol="0" anchor="ctr"/>
          <a:lstStyle/>
          <a:p>
            <a:endParaRPr lang="ru-RU"/>
          </a:p>
        </p:txBody>
      </p:sp>
      <p:sp>
        <p:nvSpPr>
          <p:cNvPr id="5" name="Заметки 4"/>
          <p:cNvSpPr>
            <a:spLocks noGrp="1"/>
          </p:cNvSpPr>
          <p:nvPr>
            <p:ph type="body" sz="quarter" idx="3"/>
          </p:nvPr>
        </p:nvSpPr>
        <p:spPr>
          <a:xfrm>
            <a:off x="679768" y="4777977"/>
            <a:ext cx="5438140" cy="3909239"/>
          </a:xfrm>
          <a:prstGeom prst="rect">
            <a:avLst/>
          </a:prstGeom>
        </p:spPr>
        <p:txBody>
          <a:bodyPr vert="horz" lIns="91265" tIns="45634" rIns="91265" bIns="45634"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9" y="9430109"/>
            <a:ext cx="2945659" cy="498134"/>
          </a:xfrm>
          <a:prstGeom prst="rect">
            <a:avLst/>
          </a:prstGeom>
        </p:spPr>
        <p:txBody>
          <a:bodyPr vert="horz" lIns="91265" tIns="45634" rIns="91265" bIns="45634" rtlCol="0" anchor="b"/>
          <a:lstStyle>
            <a:lvl1pPr algn="l">
              <a:defRPr sz="1200"/>
            </a:lvl1pPr>
          </a:lstStyle>
          <a:p>
            <a:endParaRPr lang="ru-RU"/>
          </a:p>
        </p:txBody>
      </p:sp>
      <p:sp>
        <p:nvSpPr>
          <p:cNvPr id="7" name="Номер слайда 6"/>
          <p:cNvSpPr>
            <a:spLocks noGrp="1"/>
          </p:cNvSpPr>
          <p:nvPr>
            <p:ph type="sldNum" sz="quarter" idx="5"/>
          </p:nvPr>
        </p:nvSpPr>
        <p:spPr>
          <a:xfrm>
            <a:off x="3850463" y="9430109"/>
            <a:ext cx="2945659" cy="498134"/>
          </a:xfrm>
          <a:prstGeom prst="rect">
            <a:avLst/>
          </a:prstGeom>
        </p:spPr>
        <p:txBody>
          <a:bodyPr vert="horz" lIns="91265" tIns="45634" rIns="91265" bIns="45634" rtlCol="0" anchor="b"/>
          <a:lstStyle>
            <a:lvl1pPr algn="r">
              <a:defRPr sz="1200"/>
            </a:lvl1pPr>
          </a:lstStyle>
          <a:p>
            <a:fld id="{849F7FE9-D755-4687-8750-6635378F626B}" type="slidenum">
              <a:rPr lang="ru-RU" smtClean="0"/>
              <a:pPr/>
              <a:t>‹#›</a:t>
            </a:fld>
            <a:endParaRPr lang="ru-RU"/>
          </a:p>
        </p:txBody>
      </p:sp>
    </p:spTree>
    <p:extLst>
      <p:ext uri="{BB962C8B-B14F-4D97-AF65-F5344CB8AC3E}">
        <p14:creationId xmlns:p14="http://schemas.microsoft.com/office/powerpoint/2010/main" val="3987428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8</a:t>
            </a:fld>
            <a:endParaRPr lang="ru-RU"/>
          </a:p>
        </p:txBody>
      </p:sp>
    </p:spTree>
    <p:extLst>
      <p:ext uri="{BB962C8B-B14F-4D97-AF65-F5344CB8AC3E}">
        <p14:creationId xmlns:p14="http://schemas.microsoft.com/office/powerpoint/2010/main" val="1575000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10</a:t>
            </a:fld>
            <a:endParaRPr lang="ru-RU"/>
          </a:p>
        </p:txBody>
      </p:sp>
    </p:spTree>
    <p:extLst>
      <p:ext uri="{BB962C8B-B14F-4D97-AF65-F5344CB8AC3E}">
        <p14:creationId xmlns:p14="http://schemas.microsoft.com/office/powerpoint/2010/main" val="1790657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11</a:t>
            </a:fld>
            <a:endParaRPr lang="ru-RU"/>
          </a:p>
        </p:txBody>
      </p:sp>
    </p:spTree>
    <p:extLst>
      <p:ext uri="{BB962C8B-B14F-4D97-AF65-F5344CB8AC3E}">
        <p14:creationId xmlns:p14="http://schemas.microsoft.com/office/powerpoint/2010/main" val="3049616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14</a:t>
            </a:fld>
            <a:endParaRPr lang="ru-RU"/>
          </a:p>
        </p:txBody>
      </p:sp>
    </p:spTree>
    <p:extLst>
      <p:ext uri="{BB962C8B-B14F-4D97-AF65-F5344CB8AC3E}">
        <p14:creationId xmlns:p14="http://schemas.microsoft.com/office/powerpoint/2010/main" val="491009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15</a:t>
            </a:fld>
            <a:endParaRPr lang="ru-RU"/>
          </a:p>
        </p:txBody>
      </p:sp>
    </p:spTree>
    <p:extLst>
      <p:ext uri="{BB962C8B-B14F-4D97-AF65-F5344CB8AC3E}">
        <p14:creationId xmlns:p14="http://schemas.microsoft.com/office/powerpoint/2010/main" val="3285125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49F7FE9-D755-4687-8750-6635378F626B}" type="slidenum">
              <a:rPr lang="ru-RU" smtClean="0"/>
              <a:pPr/>
              <a:t>36</a:t>
            </a:fld>
            <a:endParaRPr lang="ru-RU"/>
          </a:p>
        </p:txBody>
      </p:sp>
    </p:spTree>
    <p:extLst>
      <p:ext uri="{BB962C8B-B14F-4D97-AF65-F5344CB8AC3E}">
        <p14:creationId xmlns:p14="http://schemas.microsoft.com/office/powerpoint/2010/main" val="1573074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9F7FE9-D755-4687-8750-6635378F626B}" type="slidenum">
              <a:rPr lang="ru-RU" smtClean="0"/>
              <a:pPr/>
              <a:t>58</a:t>
            </a:fld>
            <a:endParaRPr lang="ru-RU"/>
          </a:p>
        </p:txBody>
      </p:sp>
    </p:spTree>
    <p:extLst>
      <p:ext uri="{BB962C8B-B14F-4D97-AF65-F5344CB8AC3E}">
        <p14:creationId xmlns:p14="http://schemas.microsoft.com/office/powerpoint/2010/main" val="2361090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49F7FE9-D755-4687-8750-6635378F626B}" type="slidenum">
              <a:rPr lang="ru-RU" smtClean="0"/>
              <a:pPr/>
              <a:t>64</a:t>
            </a:fld>
            <a:endParaRPr lang="ru-RU"/>
          </a:p>
        </p:txBody>
      </p:sp>
    </p:spTree>
    <p:extLst>
      <p:ext uri="{BB962C8B-B14F-4D97-AF65-F5344CB8AC3E}">
        <p14:creationId xmlns:p14="http://schemas.microsoft.com/office/powerpoint/2010/main" val="3028931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18" Type="http://schemas.openxmlformats.org/officeDocument/2006/relationships/oleObject" Target="../embeddings/oleObject15.bin"/><Relationship Id="rId3" Type="http://schemas.openxmlformats.org/officeDocument/2006/relationships/oleObject" Target="../embeddings/oleObject1.bin"/><Relationship Id="rId7" Type="http://schemas.openxmlformats.org/officeDocument/2006/relationships/oleObject" Target="../embeddings/oleObject4.bin"/><Relationship Id="rId12" Type="http://schemas.openxmlformats.org/officeDocument/2006/relationships/oleObject" Target="../embeddings/oleObject9.bin"/><Relationship Id="rId17" Type="http://schemas.openxmlformats.org/officeDocument/2006/relationships/oleObject" Target="../embeddings/oleObject14.bin"/><Relationship Id="rId2" Type="http://schemas.openxmlformats.org/officeDocument/2006/relationships/slideMaster" Target="../slideMasters/slideMaster1.xml"/><Relationship Id="rId16" Type="http://schemas.openxmlformats.org/officeDocument/2006/relationships/oleObject" Target="../embeddings/oleObject13.bin"/><Relationship Id="rId20" Type="http://schemas.openxmlformats.org/officeDocument/2006/relationships/image" Target="../media/image2.emf"/><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oleObject" Target="../embeddings/oleObject12.bin"/><Relationship Id="rId10" Type="http://schemas.openxmlformats.org/officeDocument/2006/relationships/oleObject" Target="../embeddings/oleObject7.bin"/><Relationship Id="rId19" Type="http://schemas.openxmlformats.org/officeDocument/2006/relationships/oleObject" Target="../embeddings/oleObject16.bin"/><Relationship Id="rId4" Type="http://schemas.openxmlformats.org/officeDocument/2006/relationships/image" Target="../media/image1.emf"/><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6.bin"/><Relationship Id="rId18" Type="http://schemas.openxmlformats.org/officeDocument/2006/relationships/oleObject" Target="../embeddings/oleObject31.bin"/><Relationship Id="rId3" Type="http://schemas.openxmlformats.org/officeDocument/2006/relationships/oleObject" Target="../embeddings/oleObject17.bin"/><Relationship Id="rId7" Type="http://schemas.openxmlformats.org/officeDocument/2006/relationships/oleObject" Target="../embeddings/oleObject20.bin"/><Relationship Id="rId12" Type="http://schemas.openxmlformats.org/officeDocument/2006/relationships/oleObject" Target="../embeddings/oleObject25.bin"/><Relationship Id="rId17" Type="http://schemas.openxmlformats.org/officeDocument/2006/relationships/oleObject" Target="../embeddings/oleObject30.bin"/><Relationship Id="rId2" Type="http://schemas.openxmlformats.org/officeDocument/2006/relationships/slideMaster" Target="../slideMasters/slideMaster1.xml"/><Relationship Id="rId16" Type="http://schemas.openxmlformats.org/officeDocument/2006/relationships/oleObject" Target="../embeddings/oleObject29.bin"/><Relationship Id="rId20" Type="http://schemas.openxmlformats.org/officeDocument/2006/relationships/image" Target="../media/image2.emf"/><Relationship Id="rId1" Type="http://schemas.openxmlformats.org/officeDocument/2006/relationships/vmlDrawing" Target="../drawings/vmlDrawing2.vml"/><Relationship Id="rId6" Type="http://schemas.openxmlformats.org/officeDocument/2006/relationships/oleObject" Target="../embeddings/oleObject19.bin"/><Relationship Id="rId11" Type="http://schemas.openxmlformats.org/officeDocument/2006/relationships/oleObject" Target="../embeddings/oleObject24.bin"/><Relationship Id="rId5" Type="http://schemas.openxmlformats.org/officeDocument/2006/relationships/oleObject" Target="../embeddings/oleObject18.bin"/><Relationship Id="rId15" Type="http://schemas.openxmlformats.org/officeDocument/2006/relationships/oleObject" Target="../embeddings/oleObject28.bin"/><Relationship Id="rId10" Type="http://schemas.openxmlformats.org/officeDocument/2006/relationships/oleObject" Target="../embeddings/oleObject23.bin"/><Relationship Id="rId19" Type="http://schemas.openxmlformats.org/officeDocument/2006/relationships/oleObject" Target="../embeddings/oleObject32.bin"/><Relationship Id="rId4" Type="http://schemas.openxmlformats.org/officeDocument/2006/relationships/image" Target="../media/image1.emf"/><Relationship Id="rId9" Type="http://schemas.openxmlformats.org/officeDocument/2006/relationships/oleObject" Target="../embeddings/oleObject22.bin"/><Relationship Id="rId14" Type="http://schemas.openxmlformats.org/officeDocument/2006/relationships/oleObject" Target="../embeddings/oleObject27.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F264AD6-83EC-417C-A3DC-B7CFE9249401}" type="datetimeFigureOut">
              <a:rPr lang="ru-RU" smtClean="0"/>
              <a:pPr/>
              <a:t>31.07.2023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346539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264AD6-83EC-417C-A3DC-B7CFE9249401}" type="datetimeFigureOut">
              <a:rPr lang="ru-RU" smtClean="0"/>
              <a:pPr/>
              <a:t>31.07.2023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110919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264AD6-83EC-417C-A3DC-B7CFE9249401}" type="datetimeFigureOut">
              <a:rPr lang="ru-RU" smtClean="0"/>
              <a:pPr/>
              <a:t>31.07.2023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38500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Титульный слайд МФ РТ 2015">
    <p:spTree>
      <p:nvGrpSpPr>
        <p:cNvPr id="1" name=""/>
        <p:cNvGrpSpPr/>
        <p:nvPr/>
      </p:nvGrpSpPr>
      <p:grpSpPr>
        <a:xfrm>
          <a:off x="0" y="0"/>
          <a:ext cx="0" cy="0"/>
          <a:chOff x="0" y="0"/>
          <a:chExt cx="0" cy="0"/>
        </a:xfrm>
      </p:grpSpPr>
      <p:grpSp>
        <p:nvGrpSpPr>
          <p:cNvPr id="7" name="Группа 6"/>
          <p:cNvGrpSpPr/>
          <p:nvPr userDrawn="1"/>
        </p:nvGrpSpPr>
        <p:grpSpPr>
          <a:xfrm>
            <a:off x="53266" y="0"/>
            <a:ext cx="399495" cy="6858000"/>
            <a:chOff x="0" y="0"/>
            <a:chExt cx="380929" cy="6593882"/>
          </a:xfrm>
        </p:grpSpPr>
        <p:graphicFrame>
          <p:nvGraphicFramePr>
            <p:cNvPr id="8" name="Объект 7"/>
            <p:cNvGraphicFramePr>
              <a:graphicFrameLocks noChangeAspect="1"/>
            </p:cNvGraphicFramePr>
            <p:nvPr>
              <p:extLst>
                <p:ext uri="{D42A27DB-BD31-4B8C-83A1-F6EECF244321}">
                  <p14:modId xmlns:p14="http://schemas.microsoft.com/office/powerpoint/2010/main" val="1088080092"/>
                </p:ext>
              </p:extLst>
            </p:nvPr>
          </p:nvGraphicFramePr>
          <p:xfrm>
            <a:off x="0" y="0"/>
            <a:ext cx="380929" cy="509356"/>
          </p:xfrm>
          <a:graphic>
            <a:graphicData uri="http://schemas.openxmlformats.org/presentationml/2006/ole">
              <mc:AlternateContent xmlns:mc="http://schemas.openxmlformats.org/markup-compatibility/2006">
                <mc:Choice xmlns:v="urn:schemas-microsoft-com:vml" Requires="v">
                  <p:oleObj spid="_x0000_s101522" r:id="rId3" imgW="1388213" imgH="1856520" progId="">
                    <p:embed/>
                  </p:oleObj>
                </mc:Choice>
                <mc:Fallback>
                  <p:oleObj r:id="rId3" imgW="1388213" imgH="1856520" progId="">
                    <p:embed/>
                    <p:pic>
                      <p:nvPicPr>
                        <p:cNvPr id="0" name="Picture 8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3597040311"/>
                </p:ext>
              </p:extLst>
            </p:nvPr>
          </p:nvGraphicFramePr>
          <p:xfrm>
            <a:off x="0" y="429457"/>
            <a:ext cx="380929" cy="509356"/>
          </p:xfrm>
          <a:graphic>
            <a:graphicData uri="http://schemas.openxmlformats.org/presentationml/2006/ole">
              <mc:AlternateContent xmlns:mc="http://schemas.openxmlformats.org/markup-compatibility/2006">
                <mc:Choice xmlns:v="urn:schemas-microsoft-com:vml" Requires="v">
                  <p:oleObj spid="_x0000_s101523" r:id="rId5" imgW="1388213" imgH="1856520" progId="">
                    <p:embed/>
                  </p:oleObj>
                </mc:Choice>
                <mc:Fallback>
                  <p:oleObj r:id="rId5" imgW="1388213" imgH="1856520" progId="">
                    <p:embed/>
                    <p:pic>
                      <p:nvPicPr>
                        <p:cNvPr id="0" name="Picture 8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9457"/>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3268869210"/>
                </p:ext>
              </p:extLst>
            </p:nvPr>
          </p:nvGraphicFramePr>
          <p:xfrm>
            <a:off x="0" y="858914"/>
            <a:ext cx="380929" cy="509356"/>
          </p:xfrm>
          <a:graphic>
            <a:graphicData uri="http://schemas.openxmlformats.org/presentationml/2006/ole">
              <mc:AlternateContent xmlns:mc="http://schemas.openxmlformats.org/markup-compatibility/2006">
                <mc:Choice xmlns:v="urn:schemas-microsoft-com:vml" Requires="v">
                  <p:oleObj spid="_x0000_s101524" r:id="rId6" imgW="1388213" imgH="1856520" progId="">
                    <p:embed/>
                  </p:oleObj>
                </mc:Choice>
                <mc:Fallback>
                  <p:oleObj r:id="rId6" imgW="1388213" imgH="1856520" progId="">
                    <p:embed/>
                    <p:pic>
                      <p:nvPicPr>
                        <p:cNvPr id="0" name="Picture 8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8914"/>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3020261216"/>
                </p:ext>
              </p:extLst>
            </p:nvPr>
          </p:nvGraphicFramePr>
          <p:xfrm>
            <a:off x="0" y="1288371"/>
            <a:ext cx="380929" cy="509356"/>
          </p:xfrm>
          <a:graphic>
            <a:graphicData uri="http://schemas.openxmlformats.org/presentationml/2006/ole">
              <mc:AlternateContent xmlns:mc="http://schemas.openxmlformats.org/markup-compatibility/2006">
                <mc:Choice xmlns:v="urn:schemas-microsoft-com:vml" Requires="v">
                  <p:oleObj spid="_x0000_s101525" r:id="rId7" imgW="1388213" imgH="1856520" progId="">
                    <p:embed/>
                  </p:oleObj>
                </mc:Choice>
                <mc:Fallback>
                  <p:oleObj r:id="rId7" imgW="1388213" imgH="1856520" progId="">
                    <p:embed/>
                    <p:pic>
                      <p:nvPicPr>
                        <p:cNvPr id="0" name="Picture 8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88371"/>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2397539862"/>
                </p:ext>
              </p:extLst>
            </p:nvPr>
          </p:nvGraphicFramePr>
          <p:xfrm>
            <a:off x="0" y="1747790"/>
            <a:ext cx="380929" cy="509356"/>
          </p:xfrm>
          <a:graphic>
            <a:graphicData uri="http://schemas.openxmlformats.org/presentationml/2006/ole">
              <mc:AlternateContent xmlns:mc="http://schemas.openxmlformats.org/markup-compatibility/2006">
                <mc:Choice xmlns:v="urn:schemas-microsoft-com:vml" Requires="v">
                  <p:oleObj spid="_x0000_s101526" r:id="rId8" imgW="1388213" imgH="1856520" progId="">
                    <p:embed/>
                  </p:oleObj>
                </mc:Choice>
                <mc:Fallback>
                  <p:oleObj r:id="rId8" imgW="1388213" imgH="1856520" progId="">
                    <p:embed/>
                    <p:pic>
                      <p:nvPicPr>
                        <p:cNvPr id="0" name="Picture 8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7790"/>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313844075"/>
                </p:ext>
              </p:extLst>
            </p:nvPr>
          </p:nvGraphicFramePr>
          <p:xfrm>
            <a:off x="0" y="2177247"/>
            <a:ext cx="380929" cy="509356"/>
          </p:xfrm>
          <a:graphic>
            <a:graphicData uri="http://schemas.openxmlformats.org/presentationml/2006/ole">
              <mc:AlternateContent xmlns:mc="http://schemas.openxmlformats.org/markup-compatibility/2006">
                <mc:Choice xmlns:v="urn:schemas-microsoft-com:vml" Requires="v">
                  <p:oleObj spid="_x0000_s101527" r:id="rId9" imgW="1388213" imgH="1856520" progId="">
                    <p:embed/>
                  </p:oleObj>
                </mc:Choice>
                <mc:Fallback>
                  <p:oleObj r:id="rId9" imgW="1388213" imgH="1856520" progId="">
                    <p:embed/>
                    <p:pic>
                      <p:nvPicPr>
                        <p:cNvPr id="0" name="Picture 8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77247"/>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2163633722"/>
                </p:ext>
              </p:extLst>
            </p:nvPr>
          </p:nvGraphicFramePr>
          <p:xfrm>
            <a:off x="0" y="2606704"/>
            <a:ext cx="380929" cy="509356"/>
          </p:xfrm>
          <a:graphic>
            <a:graphicData uri="http://schemas.openxmlformats.org/presentationml/2006/ole">
              <mc:AlternateContent xmlns:mc="http://schemas.openxmlformats.org/markup-compatibility/2006">
                <mc:Choice xmlns:v="urn:schemas-microsoft-com:vml" Requires="v">
                  <p:oleObj spid="_x0000_s101528" r:id="rId10" imgW="1388213" imgH="1856520" progId="">
                    <p:embed/>
                  </p:oleObj>
                </mc:Choice>
                <mc:Fallback>
                  <p:oleObj r:id="rId10" imgW="1388213" imgH="1856520" progId="">
                    <p:embed/>
                    <p:pic>
                      <p:nvPicPr>
                        <p:cNvPr id="0" name="Picture 8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6704"/>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Объект 14"/>
            <p:cNvGraphicFramePr>
              <a:graphicFrameLocks noChangeAspect="1"/>
            </p:cNvGraphicFramePr>
            <p:nvPr>
              <p:extLst>
                <p:ext uri="{D42A27DB-BD31-4B8C-83A1-F6EECF244321}">
                  <p14:modId xmlns:p14="http://schemas.microsoft.com/office/powerpoint/2010/main" val="3795386392"/>
                </p:ext>
              </p:extLst>
            </p:nvPr>
          </p:nvGraphicFramePr>
          <p:xfrm>
            <a:off x="0" y="3036161"/>
            <a:ext cx="380929" cy="509356"/>
          </p:xfrm>
          <a:graphic>
            <a:graphicData uri="http://schemas.openxmlformats.org/presentationml/2006/ole">
              <mc:AlternateContent xmlns:mc="http://schemas.openxmlformats.org/markup-compatibility/2006">
                <mc:Choice xmlns:v="urn:schemas-microsoft-com:vml" Requires="v">
                  <p:oleObj spid="_x0000_s101529" r:id="rId11" imgW="1388213" imgH="1856520" progId="">
                    <p:embed/>
                  </p:oleObj>
                </mc:Choice>
                <mc:Fallback>
                  <p:oleObj r:id="rId11" imgW="1388213" imgH="1856520" progId="">
                    <p:embed/>
                    <p:pic>
                      <p:nvPicPr>
                        <p:cNvPr id="0" name="Picture 8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36161"/>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Объект 15"/>
            <p:cNvGraphicFramePr>
              <a:graphicFrameLocks noChangeAspect="1"/>
            </p:cNvGraphicFramePr>
            <p:nvPr>
              <p:extLst>
                <p:ext uri="{D42A27DB-BD31-4B8C-83A1-F6EECF244321}">
                  <p14:modId xmlns:p14="http://schemas.microsoft.com/office/powerpoint/2010/main" val="1104894749"/>
                </p:ext>
              </p:extLst>
            </p:nvPr>
          </p:nvGraphicFramePr>
          <p:xfrm>
            <a:off x="0" y="3465618"/>
            <a:ext cx="380929" cy="509356"/>
          </p:xfrm>
          <a:graphic>
            <a:graphicData uri="http://schemas.openxmlformats.org/presentationml/2006/ole">
              <mc:AlternateContent xmlns:mc="http://schemas.openxmlformats.org/markup-compatibility/2006">
                <mc:Choice xmlns:v="urn:schemas-microsoft-com:vml" Requires="v">
                  <p:oleObj spid="_x0000_s101530" r:id="rId12" imgW="1388213" imgH="1856520" progId="">
                    <p:embed/>
                  </p:oleObj>
                </mc:Choice>
                <mc:Fallback>
                  <p:oleObj r:id="rId12" imgW="1388213" imgH="1856520" progId="">
                    <p:embed/>
                    <p:pic>
                      <p:nvPicPr>
                        <p:cNvPr id="0" name="Picture 8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65618"/>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Объект 16"/>
            <p:cNvGraphicFramePr>
              <a:graphicFrameLocks noChangeAspect="1"/>
            </p:cNvGraphicFramePr>
            <p:nvPr>
              <p:extLst>
                <p:ext uri="{D42A27DB-BD31-4B8C-83A1-F6EECF244321}">
                  <p14:modId xmlns:p14="http://schemas.microsoft.com/office/powerpoint/2010/main" val="4158826935"/>
                </p:ext>
              </p:extLst>
            </p:nvPr>
          </p:nvGraphicFramePr>
          <p:xfrm>
            <a:off x="0" y="3895075"/>
            <a:ext cx="380929" cy="509356"/>
          </p:xfrm>
          <a:graphic>
            <a:graphicData uri="http://schemas.openxmlformats.org/presentationml/2006/ole">
              <mc:AlternateContent xmlns:mc="http://schemas.openxmlformats.org/markup-compatibility/2006">
                <mc:Choice xmlns:v="urn:schemas-microsoft-com:vml" Requires="v">
                  <p:oleObj spid="_x0000_s101531" r:id="rId13" imgW="1388213" imgH="1856520" progId="">
                    <p:embed/>
                  </p:oleObj>
                </mc:Choice>
                <mc:Fallback>
                  <p:oleObj r:id="rId13" imgW="1388213" imgH="1856520" progId="">
                    <p:embed/>
                    <p:pic>
                      <p:nvPicPr>
                        <p:cNvPr id="0" name="Picture 8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95075"/>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Объект 17"/>
            <p:cNvGraphicFramePr>
              <a:graphicFrameLocks noChangeAspect="1"/>
            </p:cNvGraphicFramePr>
            <p:nvPr>
              <p:extLst>
                <p:ext uri="{D42A27DB-BD31-4B8C-83A1-F6EECF244321}">
                  <p14:modId xmlns:p14="http://schemas.microsoft.com/office/powerpoint/2010/main" val="2774149723"/>
                </p:ext>
              </p:extLst>
            </p:nvPr>
          </p:nvGraphicFramePr>
          <p:xfrm>
            <a:off x="0" y="4324532"/>
            <a:ext cx="380929" cy="509356"/>
          </p:xfrm>
          <a:graphic>
            <a:graphicData uri="http://schemas.openxmlformats.org/presentationml/2006/ole">
              <mc:AlternateContent xmlns:mc="http://schemas.openxmlformats.org/markup-compatibility/2006">
                <mc:Choice xmlns:v="urn:schemas-microsoft-com:vml" Requires="v">
                  <p:oleObj spid="_x0000_s101532" r:id="rId14" imgW="1388213" imgH="1856520" progId="">
                    <p:embed/>
                  </p:oleObj>
                </mc:Choice>
                <mc:Fallback>
                  <p:oleObj r:id="rId14" imgW="1388213" imgH="1856520" progId="">
                    <p:embed/>
                    <p:pic>
                      <p:nvPicPr>
                        <p:cNvPr id="0" name="Picture 8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24532"/>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Объект 18"/>
            <p:cNvGraphicFramePr>
              <a:graphicFrameLocks noChangeAspect="1"/>
            </p:cNvGraphicFramePr>
            <p:nvPr>
              <p:extLst>
                <p:ext uri="{D42A27DB-BD31-4B8C-83A1-F6EECF244321}">
                  <p14:modId xmlns:p14="http://schemas.microsoft.com/office/powerpoint/2010/main" val="377554478"/>
                </p:ext>
              </p:extLst>
            </p:nvPr>
          </p:nvGraphicFramePr>
          <p:xfrm>
            <a:off x="0" y="4753989"/>
            <a:ext cx="380929" cy="509356"/>
          </p:xfrm>
          <a:graphic>
            <a:graphicData uri="http://schemas.openxmlformats.org/presentationml/2006/ole">
              <mc:AlternateContent xmlns:mc="http://schemas.openxmlformats.org/markup-compatibility/2006">
                <mc:Choice xmlns:v="urn:schemas-microsoft-com:vml" Requires="v">
                  <p:oleObj spid="_x0000_s101533" r:id="rId15" imgW="1388213" imgH="1856520" progId="">
                    <p:embed/>
                  </p:oleObj>
                </mc:Choice>
                <mc:Fallback>
                  <p:oleObj r:id="rId15" imgW="1388213" imgH="1856520" progId="">
                    <p:embed/>
                    <p:pic>
                      <p:nvPicPr>
                        <p:cNvPr id="0" name="Picture 8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53989"/>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Объект 19"/>
            <p:cNvGraphicFramePr>
              <a:graphicFrameLocks noChangeAspect="1"/>
            </p:cNvGraphicFramePr>
            <p:nvPr>
              <p:extLst>
                <p:ext uri="{D42A27DB-BD31-4B8C-83A1-F6EECF244321}">
                  <p14:modId xmlns:p14="http://schemas.microsoft.com/office/powerpoint/2010/main" val="2750162616"/>
                </p:ext>
              </p:extLst>
            </p:nvPr>
          </p:nvGraphicFramePr>
          <p:xfrm>
            <a:off x="0" y="5225612"/>
            <a:ext cx="380929" cy="509356"/>
          </p:xfrm>
          <a:graphic>
            <a:graphicData uri="http://schemas.openxmlformats.org/presentationml/2006/ole">
              <mc:AlternateContent xmlns:mc="http://schemas.openxmlformats.org/markup-compatibility/2006">
                <mc:Choice xmlns:v="urn:schemas-microsoft-com:vml" Requires="v">
                  <p:oleObj spid="_x0000_s101534" r:id="rId16" imgW="1388213" imgH="1856520" progId="">
                    <p:embed/>
                  </p:oleObj>
                </mc:Choice>
                <mc:Fallback>
                  <p:oleObj r:id="rId16" imgW="1388213" imgH="1856520" progId="">
                    <p:embed/>
                    <p:pic>
                      <p:nvPicPr>
                        <p:cNvPr id="0" name="Picture 8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25612"/>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Объект 20"/>
            <p:cNvGraphicFramePr>
              <a:graphicFrameLocks noChangeAspect="1"/>
            </p:cNvGraphicFramePr>
            <p:nvPr>
              <p:extLst>
                <p:ext uri="{D42A27DB-BD31-4B8C-83A1-F6EECF244321}">
                  <p14:modId xmlns:p14="http://schemas.microsoft.com/office/powerpoint/2010/main" val="3272607346"/>
                </p:ext>
              </p:extLst>
            </p:nvPr>
          </p:nvGraphicFramePr>
          <p:xfrm>
            <a:off x="0" y="5655069"/>
            <a:ext cx="380929" cy="509356"/>
          </p:xfrm>
          <a:graphic>
            <a:graphicData uri="http://schemas.openxmlformats.org/presentationml/2006/ole">
              <mc:AlternateContent xmlns:mc="http://schemas.openxmlformats.org/markup-compatibility/2006">
                <mc:Choice xmlns:v="urn:schemas-microsoft-com:vml" Requires="v">
                  <p:oleObj spid="_x0000_s101535" r:id="rId17" imgW="1388213" imgH="1856520" progId="">
                    <p:embed/>
                  </p:oleObj>
                </mc:Choice>
                <mc:Fallback>
                  <p:oleObj r:id="rId17" imgW="1388213" imgH="1856520" progId="">
                    <p:embed/>
                    <p:pic>
                      <p:nvPicPr>
                        <p:cNvPr id="0" name="Picture 8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55069"/>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Объект 21"/>
            <p:cNvGraphicFramePr>
              <a:graphicFrameLocks noChangeAspect="1"/>
            </p:cNvGraphicFramePr>
            <p:nvPr>
              <p:extLst>
                <p:ext uri="{D42A27DB-BD31-4B8C-83A1-F6EECF244321}">
                  <p14:modId xmlns:p14="http://schemas.microsoft.com/office/powerpoint/2010/main" val="4013551093"/>
                </p:ext>
              </p:extLst>
            </p:nvPr>
          </p:nvGraphicFramePr>
          <p:xfrm>
            <a:off x="0" y="6084526"/>
            <a:ext cx="380929" cy="509356"/>
          </p:xfrm>
          <a:graphic>
            <a:graphicData uri="http://schemas.openxmlformats.org/presentationml/2006/ole">
              <mc:AlternateContent xmlns:mc="http://schemas.openxmlformats.org/markup-compatibility/2006">
                <mc:Choice xmlns:v="urn:schemas-microsoft-com:vml" Requires="v">
                  <p:oleObj spid="_x0000_s101536" r:id="rId18" imgW="1388213" imgH="1856520" progId="">
                    <p:embed/>
                  </p:oleObj>
                </mc:Choice>
                <mc:Fallback>
                  <p:oleObj r:id="rId18" imgW="1388213" imgH="1856520" progId="">
                    <p:embed/>
                    <p:pic>
                      <p:nvPicPr>
                        <p:cNvPr id="0" name="Picture 8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84526"/>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7" name="Объект 26"/>
          <p:cNvGraphicFramePr>
            <a:graphicFrameLocks noChangeAspect="1"/>
          </p:cNvGraphicFramePr>
          <p:nvPr userDrawn="1">
            <p:extLst>
              <p:ext uri="{D42A27DB-BD31-4B8C-83A1-F6EECF244321}">
                <p14:modId xmlns:p14="http://schemas.microsoft.com/office/powerpoint/2010/main" val="3204642642"/>
              </p:ext>
            </p:extLst>
          </p:nvPr>
        </p:nvGraphicFramePr>
        <p:xfrm>
          <a:off x="8341131" y="6069668"/>
          <a:ext cx="802869" cy="774635"/>
        </p:xfrm>
        <a:graphic>
          <a:graphicData uri="http://schemas.openxmlformats.org/presentationml/2006/ole">
            <mc:AlternateContent xmlns:mc="http://schemas.openxmlformats.org/markup-compatibility/2006">
              <mc:Choice xmlns:v="urn:schemas-microsoft-com:vml" Requires="v">
                <p:oleObj spid="_x0000_s101537" r:id="rId19" imgW="1805298" imgH="1741500" progId="">
                  <p:embed/>
                </p:oleObj>
              </mc:Choice>
              <mc:Fallback>
                <p:oleObj r:id="rId19" imgW="1805298" imgH="1741500" progId="">
                  <p:embed/>
                  <p:pic>
                    <p:nvPicPr>
                      <p:cNvPr id="0" name="Picture 8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41131" y="6069668"/>
                        <a:ext cx="802869" cy="7746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Текст 36"/>
          <p:cNvSpPr>
            <a:spLocks noGrp="1"/>
          </p:cNvSpPr>
          <p:nvPr>
            <p:ph type="body" sz="quarter" idx="10" hasCustomPrompt="1"/>
          </p:nvPr>
        </p:nvSpPr>
        <p:spPr>
          <a:xfrm>
            <a:off x="514905" y="1869735"/>
            <a:ext cx="8528427" cy="914400"/>
          </a:xfrm>
        </p:spPr>
        <p:txBody>
          <a:bodyPr anchor="ctr">
            <a:normAutofit/>
          </a:bodyPr>
          <a:lstStyle>
            <a:lvl1pPr marL="0" indent="0" algn="ctr">
              <a:buNone/>
              <a:defRPr sz="3600" b="1"/>
            </a:lvl1pPr>
          </a:lstStyle>
          <a:p>
            <a:pPr lvl="0"/>
            <a:r>
              <a:rPr lang="ru-RU" dirty="0" smtClean="0"/>
              <a:t>Заголовок слайда</a:t>
            </a:r>
          </a:p>
        </p:txBody>
      </p:sp>
      <p:sp>
        <p:nvSpPr>
          <p:cNvPr id="24" name="Текст 36"/>
          <p:cNvSpPr>
            <a:spLocks noGrp="1"/>
          </p:cNvSpPr>
          <p:nvPr>
            <p:ph type="body" sz="quarter" idx="11" hasCustomPrompt="1"/>
          </p:nvPr>
        </p:nvSpPr>
        <p:spPr>
          <a:xfrm>
            <a:off x="514905" y="2875640"/>
            <a:ext cx="8528427" cy="914400"/>
          </a:xfrm>
        </p:spPr>
        <p:txBody>
          <a:bodyPr anchor="ctr">
            <a:normAutofit/>
          </a:bodyPr>
          <a:lstStyle>
            <a:lvl1pPr marL="0" indent="0" algn="ctr">
              <a:buNone/>
              <a:defRPr sz="3600" b="1"/>
            </a:lvl1pPr>
          </a:lstStyle>
          <a:p>
            <a:pPr algn="ctr"/>
            <a:r>
              <a:rPr lang="ru-RU" sz="2800" b="1" dirty="0" smtClean="0">
                <a:solidFill>
                  <a:schemeClr val="accent2"/>
                </a:solidFill>
              </a:rPr>
              <a:t>Министр финансов Республики Татарстан </a:t>
            </a:r>
            <a:br>
              <a:rPr lang="ru-RU" sz="2800" b="1" dirty="0" smtClean="0">
                <a:solidFill>
                  <a:schemeClr val="accent2"/>
                </a:solidFill>
              </a:rPr>
            </a:br>
            <a:r>
              <a:rPr lang="ru-RU" sz="2800" b="1" dirty="0" smtClean="0">
                <a:solidFill>
                  <a:schemeClr val="accent2"/>
                </a:solidFill>
              </a:rPr>
              <a:t>Р.Р.</a:t>
            </a:r>
            <a:r>
              <a:rPr lang="ru-RU" sz="2800" b="1" baseline="0" dirty="0" smtClean="0">
                <a:solidFill>
                  <a:schemeClr val="accent2"/>
                </a:solidFill>
              </a:rPr>
              <a:t> </a:t>
            </a:r>
            <a:r>
              <a:rPr lang="ru-RU" sz="2800" b="1" dirty="0" err="1" smtClean="0">
                <a:solidFill>
                  <a:schemeClr val="accent2"/>
                </a:solidFill>
              </a:rPr>
              <a:t>Гайзатуллин</a:t>
            </a:r>
            <a:endParaRPr lang="ru-RU" sz="2800" b="1" dirty="0" smtClean="0">
              <a:solidFill>
                <a:schemeClr val="accent2"/>
              </a:solidFill>
            </a:endParaRPr>
          </a:p>
        </p:txBody>
      </p:sp>
      <p:sp>
        <p:nvSpPr>
          <p:cNvPr id="23" name="Дата 3"/>
          <p:cNvSpPr>
            <a:spLocks noGrp="1"/>
          </p:cNvSpPr>
          <p:nvPr>
            <p:ph type="dt" sz="half" idx="2"/>
          </p:nvPr>
        </p:nvSpPr>
        <p:spPr>
          <a:xfrm>
            <a:off x="3750418" y="6228778"/>
            <a:ext cx="2057400" cy="365125"/>
          </a:xfrm>
          <a:prstGeom prst="rect">
            <a:avLst/>
          </a:prstGeom>
        </p:spPr>
        <p:txBody>
          <a:bodyPr vert="horz" lIns="91440" tIns="45720" rIns="91440" bIns="45720" rtlCol="0" anchor="ctr"/>
          <a:lstStyle>
            <a:lvl1pPr algn="ctr">
              <a:defRPr sz="1600" b="1">
                <a:solidFill>
                  <a:schemeClr val="tx1"/>
                </a:solidFill>
              </a:defRPr>
            </a:lvl1pPr>
          </a:lstStyle>
          <a:p>
            <a:fld id="{CF264AD6-83EC-417C-A3DC-B7CFE9249401}" type="datetimeFigureOut">
              <a:rPr lang="ru-RU" smtClean="0"/>
              <a:pPr/>
              <a:t>31.07.2023</a:t>
            </a:fld>
            <a:endParaRPr lang="ru-RU"/>
          </a:p>
        </p:txBody>
      </p:sp>
    </p:spTree>
    <p:extLst>
      <p:ext uri="{BB962C8B-B14F-4D97-AF65-F5344CB8AC3E}">
        <p14:creationId xmlns:p14="http://schemas.microsoft.com/office/powerpoint/2010/main" val="2222073288"/>
      </p:ext>
    </p:extLst>
  </p:cSld>
  <p:clrMapOvr>
    <a:masterClrMapping/>
  </p:clrMapOvr>
  <p:timing>
    <p:tnLst>
      <p:par>
        <p:cTn id="1" dur="indefinite" restart="never" nodeType="tmRoot"/>
      </p:par>
    </p:tnLst>
  </p:timing>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Титульный слайд">
    <p:spTree>
      <p:nvGrpSpPr>
        <p:cNvPr id="1" name=""/>
        <p:cNvGrpSpPr/>
        <p:nvPr/>
      </p:nvGrpSpPr>
      <p:grpSpPr>
        <a:xfrm>
          <a:off x="0" y="0"/>
          <a:ext cx="0" cy="0"/>
          <a:chOff x="0" y="0"/>
          <a:chExt cx="0" cy="0"/>
        </a:xfrm>
      </p:grpSpPr>
      <p:grpSp>
        <p:nvGrpSpPr>
          <p:cNvPr id="7" name="Группа 6"/>
          <p:cNvGrpSpPr/>
          <p:nvPr userDrawn="1"/>
        </p:nvGrpSpPr>
        <p:grpSpPr>
          <a:xfrm>
            <a:off x="53266" y="0"/>
            <a:ext cx="399495" cy="6858000"/>
            <a:chOff x="0" y="0"/>
            <a:chExt cx="380929" cy="6593882"/>
          </a:xfrm>
        </p:grpSpPr>
        <p:graphicFrame>
          <p:nvGraphicFramePr>
            <p:cNvPr id="8" name="Объект 7"/>
            <p:cNvGraphicFramePr>
              <a:graphicFrameLocks noChangeAspect="1"/>
            </p:cNvGraphicFramePr>
            <p:nvPr>
              <p:extLst/>
            </p:nvPr>
          </p:nvGraphicFramePr>
          <p:xfrm>
            <a:off x="0" y="0"/>
            <a:ext cx="380929" cy="509356"/>
          </p:xfrm>
          <a:graphic>
            <a:graphicData uri="http://schemas.openxmlformats.org/presentationml/2006/ole">
              <mc:AlternateContent xmlns:mc="http://schemas.openxmlformats.org/markup-compatibility/2006">
                <mc:Choice xmlns:v="urn:schemas-microsoft-com:vml" Requires="v">
                  <p:oleObj spid="_x0000_s102546" r:id="rId3" imgW="1388213" imgH="1856520" progId="">
                    <p:embed/>
                  </p:oleObj>
                </mc:Choice>
                <mc:Fallback>
                  <p:oleObj r:id="rId3" imgW="1388213" imgH="1856520" progId="">
                    <p:embed/>
                    <p:pic>
                      <p:nvPicPr>
                        <p:cNvPr id="0" name="Picture 8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p:cNvGraphicFramePr>
              <a:graphicFrameLocks noChangeAspect="1"/>
            </p:cNvGraphicFramePr>
            <p:nvPr>
              <p:extLst/>
            </p:nvPr>
          </p:nvGraphicFramePr>
          <p:xfrm>
            <a:off x="0" y="429457"/>
            <a:ext cx="380929" cy="509356"/>
          </p:xfrm>
          <a:graphic>
            <a:graphicData uri="http://schemas.openxmlformats.org/presentationml/2006/ole">
              <mc:AlternateContent xmlns:mc="http://schemas.openxmlformats.org/markup-compatibility/2006">
                <mc:Choice xmlns:v="urn:schemas-microsoft-com:vml" Requires="v">
                  <p:oleObj spid="_x0000_s102547" r:id="rId5" imgW="1388213" imgH="1856520" progId="">
                    <p:embed/>
                  </p:oleObj>
                </mc:Choice>
                <mc:Fallback>
                  <p:oleObj r:id="rId5" imgW="1388213" imgH="1856520" progId="">
                    <p:embed/>
                    <p:pic>
                      <p:nvPicPr>
                        <p:cNvPr id="0" name="Picture 8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9457"/>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p:cNvGraphicFramePr>
              <a:graphicFrameLocks noChangeAspect="1"/>
            </p:cNvGraphicFramePr>
            <p:nvPr>
              <p:extLst/>
            </p:nvPr>
          </p:nvGraphicFramePr>
          <p:xfrm>
            <a:off x="0" y="858914"/>
            <a:ext cx="380929" cy="509356"/>
          </p:xfrm>
          <a:graphic>
            <a:graphicData uri="http://schemas.openxmlformats.org/presentationml/2006/ole">
              <mc:AlternateContent xmlns:mc="http://schemas.openxmlformats.org/markup-compatibility/2006">
                <mc:Choice xmlns:v="urn:schemas-microsoft-com:vml" Requires="v">
                  <p:oleObj spid="_x0000_s102548" r:id="rId6" imgW="1388213" imgH="1856520" progId="">
                    <p:embed/>
                  </p:oleObj>
                </mc:Choice>
                <mc:Fallback>
                  <p:oleObj r:id="rId6" imgW="1388213" imgH="1856520" progId="">
                    <p:embed/>
                    <p:pic>
                      <p:nvPicPr>
                        <p:cNvPr id="0" name="Picture 8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8914"/>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Объект 10"/>
            <p:cNvGraphicFramePr>
              <a:graphicFrameLocks noChangeAspect="1"/>
            </p:cNvGraphicFramePr>
            <p:nvPr>
              <p:extLst/>
            </p:nvPr>
          </p:nvGraphicFramePr>
          <p:xfrm>
            <a:off x="0" y="1288371"/>
            <a:ext cx="380929" cy="509356"/>
          </p:xfrm>
          <a:graphic>
            <a:graphicData uri="http://schemas.openxmlformats.org/presentationml/2006/ole">
              <mc:AlternateContent xmlns:mc="http://schemas.openxmlformats.org/markup-compatibility/2006">
                <mc:Choice xmlns:v="urn:schemas-microsoft-com:vml" Requires="v">
                  <p:oleObj spid="_x0000_s102549" r:id="rId7" imgW="1388213" imgH="1856520" progId="">
                    <p:embed/>
                  </p:oleObj>
                </mc:Choice>
                <mc:Fallback>
                  <p:oleObj r:id="rId7" imgW="1388213" imgH="1856520" progId="">
                    <p:embed/>
                    <p:pic>
                      <p:nvPicPr>
                        <p:cNvPr id="0" name="Picture 8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88371"/>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Объект 11"/>
            <p:cNvGraphicFramePr>
              <a:graphicFrameLocks noChangeAspect="1"/>
            </p:cNvGraphicFramePr>
            <p:nvPr>
              <p:extLst/>
            </p:nvPr>
          </p:nvGraphicFramePr>
          <p:xfrm>
            <a:off x="0" y="1747790"/>
            <a:ext cx="380929" cy="509356"/>
          </p:xfrm>
          <a:graphic>
            <a:graphicData uri="http://schemas.openxmlformats.org/presentationml/2006/ole">
              <mc:AlternateContent xmlns:mc="http://schemas.openxmlformats.org/markup-compatibility/2006">
                <mc:Choice xmlns:v="urn:schemas-microsoft-com:vml" Requires="v">
                  <p:oleObj spid="_x0000_s102550" r:id="rId8" imgW="1388213" imgH="1856520" progId="">
                    <p:embed/>
                  </p:oleObj>
                </mc:Choice>
                <mc:Fallback>
                  <p:oleObj r:id="rId8" imgW="1388213" imgH="1856520" progId="">
                    <p:embed/>
                    <p:pic>
                      <p:nvPicPr>
                        <p:cNvPr id="0" name="Picture 8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7790"/>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Объект 12"/>
            <p:cNvGraphicFramePr>
              <a:graphicFrameLocks noChangeAspect="1"/>
            </p:cNvGraphicFramePr>
            <p:nvPr>
              <p:extLst/>
            </p:nvPr>
          </p:nvGraphicFramePr>
          <p:xfrm>
            <a:off x="0" y="2177247"/>
            <a:ext cx="380929" cy="509356"/>
          </p:xfrm>
          <a:graphic>
            <a:graphicData uri="http://schemas.openxmlformats.org/presentationml/2006/ole">
              <mc:AlternateContent xmlns:mc="http://schemas.openxmlformats.org/markup-compatibility/2006">
                <mc:Choice xmlns:v="urn:schemas-microsoft-com:vml" Requires="v">
                  <p:oleObj spid="_x0000_s102551" r:id="rId9" imgW="1388213" imgH="1856520" progId="">
                    <p:embed/>
                  </p:oleObj>
                </mc:Choice>
                <mc:Fallback>
                  <p:oleObj r:id="rId9" imgW="1388213" imgH="1856520" progId="">
                    <p:embed/>
                    <p:pic>
                      <p:nvPicPr>
                        <p:cNvPr id="0" name="Picture 8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77247"/>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Объект 13"/>
            <p:cNvGraphicFramePr>
              <a:graphicFrameLocks noChangeAspect="1"/>
            </p:cNvGraphicFramePr>
            <p:nvPr>
              <p:extLst/>
            </p:nvPr>
          </p:nvGraphicFramePr>
          <p:xfrm>
            <a:off x="0" y="2606704"/>
            <a:ext cx="380929" cy="509356"/>
          </p:xfrm>
          <a:graphic>
            <a:graphicData uri="http://schemas.openxmlformats.org/presentationml/2006/ole">
              <mc:AlternateContent xmlns:mc="http://schemas.openxmlformats.org/markup-compatibility/2006">
                <mc:Choice xmlns:v="urn:schemas-microsoft-com:vml" Requires="v">
                  <p:oleObj spid="_x0000_s102552" r:id="rId10" imgW="1388213" imgH="1856520" progId="">
                    <p:embed/>
                  </p:oleObj>
                </mc:Choice>
                <mc:Fallback>
                  <p:oleObj r:id="rId10" imgW="1388213" imgH="1856520" progId="">
                    <p:embed/>
                    <p:pic>
                      <p:nvPicPr>
                        <p:cNvPr id="0" name="Picture 8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06704"/>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Объект 14"/>
            <p:cNvGraphicFramePr>
              <a:graphicFrameLocks noChangeAspect="1"/>
            </p:cNvGraphicFramePr>
            <p:nvPr>
              <p:extLst/>
            </p:nvPr>
          </p:nvGraphicFramePr>
          <p:xfrm>
            <a:off x="0" y="3036161"/>
            <a:ext cx="380929" cy="509356"/>
          </p:xfrm>
          <a:graphic>
            <a:graphicData uri="http://schemas.openxmlformats.org/presentationml/2006/ole">
              <mc:AlternateContent xmlns:mc="http://schemas.openxmlformats.org/markup-compatibility/2006">
                <mc:Choice xmlns:v="urn:schemas-microsoft-com:vml" Requires="v">
                  <p:oleObj spid="_x0000_s102553" r:id="rId11" imgW="1388213" imgH="1856520" progId="">
                    <p:embed/>
                  </p:oleObj>
                </mc:Choice>
                <mc:Fallback>
                  <p:oleObj r:id="rId11" imgW="1388213" imgH="1856520" progId="">
                    <p:embed/>
                    <p:pic>
                      <p:nvPicPr>
                        <p:cNvPr id="0" name="Picture 8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36161"/>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Объект 15"/>
            <p:cNvGraphicFramePr>
              <a:graphicFrameLocks noChangeAspect="1"/>
            </p:cNvGraphicFramePr>
            <p:nvPr>
              <p:extLst/>
            </p:nvPr>
          </p:nvGraphicFramePr>
          <p:xfrm>
            <a:off x="0" y="3465618"/>
            <a:ext cx="380929" cy="509356"/>
          </p:xfrm>
          <a:graphic>
            <a:graphicData uri="http://schemas.openxmlformats.org/presentationml/2006/ole">
              <mc:AlternateContent xmlns:mc="http://schemas.openxmlformats.org/markup-compatibility/2006">
                <mc:Choice xmlns:v="urn:schemas-microsoft-com:vml" Requires="v">
                  <p:oleObj spid="_x0000_s102554" r:id="rId12" imgW="1388213" imgH="1856520" progId="">
                    <p:embed/>
                  </p:oleObj>
                </mc:Choice>
                <mc:Fallback>
                  <p:oleObj r:id="rId12" imgW="1388213" imgH="1856520" progId="">
                    <p:embed/>
                    <p:pic>
                      <p:nvPicPr>
                        <p:cNvPr id="0" name="Picture 8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65618"/>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Объект 16"/>
            <p:cNvGraphicFramePr>
              <a:graphicFrameLocks noChangeAspect="1"/>
            </p:cNvGraphicFramePr>
            <p:nvPr>
              <p:extLst/>
            </p:nvPr>
          </p:nvGraphicFramePr>
          <p:xfrm>
            <a:off x="0" y="3895075"/>
            <a:ext cx="380929" cy="509356"/>
          </p:xfrm>
          <a:graphic>
            <a:graphicData uri="http://schemas.openxmlformats.org/presentationml/2006/ole">
              <mc:AlternateContent xmlns:mc="http://schemas.openxmlformats.org/markup-compatibility/2006">
                <mc:Choice xmlns:v="urn:schemas-microsoft-com:vml" Requires="v">
                  <p:oleObj spid="_x0000_s102555" r:id="rId13" imgW="1388213" imgH="1856520" progId="">
                    <p:embed/>
                  </p:oleObj>
                </mc:Choice>
                <mc:Fallback>
                  <p:oleObj r:id="rId13" imgW="1388213" imgH="1856520" progId="">
                    <p:embed/>
                    <p:pic>
                      <p:nvPicPr>
                        <p:cNvPr id="0" name="Picture 8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95075"/>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Объект 17"/>
            <p:cNvGraphicFramePr>
              <a:graphicFrameLocks noChangeAspect="1"/>
            </p:cNvGraphicFramePr>
            <p:nvPr>
              <p:extLst/>
            </p:nvPr>
          </p:nvGraphicFramePr>
          <p:xfrm>
            <a:off x="0" y="4324532"/>
            <a:ext cx="380929" cy="509356"/>
          </p:xfrm>
          <a:graphic>
            <a:graphicData uri="http://schemas.openxmlformats.org/presentationml/2006/ole">
              <mc:AlternateContent xmlns:mc="http://schemas.openxmlformats.org/markup-compatibility/2006">
                <mc:Choice xmlns:v="urn:schemas-microsoft-com:vml" Requires="v">
                  <p:oleObj spid="_x0000_s102556" r:id="rId14" imgW="1388213" imgH="1856520" progId="">
                    <p:embed/>
                  </p:oleObj>
                </mc:Choice>
                <mc:Fallback>
                  <p:oleObj r:id="rId14" imgW="1388213" imgH="1856520" progId="">
                    <p:embed/>
                    <p:pic>
                      <p:nvPicPr>
                        <p:cNvPr id="0" name="Picture 8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24532"/>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Объект 18"/>
            <p:cNvGraphicFramePr>
              <a:graphicFrameLocks noChangeAspect="1"/>
            </p:cNvGraphicFramePr>
            <p:nvPr>
              <p:extLst/>
            </p:nvPr>
          </p:nvGraphicFramePr>
          <p:xfrm>
            <a:off x="0" y="4753989"/>
            <a:ext cx="380929" cy="509356"/>
          </p:xfrm>
          <a:graphic>
            <a:graphicData uri="http://schemas.openxmlformats.org/presentationml/2006/ole">
              <mc:AlternateContent xmlns:mc="http://schemas.openxmlformats.org/markup-compatibility/2006">
                <mc:Choice xmlns:v="urn:schemas-microsoft-com:vml" Requires="v">
                  <p:oleObj spid="_x0000_s102557" r:id="rId15" imgW="1388213" imgH="1856520" progId="">
                    <p:embed/>
                  </p:oleObj>
                </mc:Choice>
                <mc:Fallback>
                  <p:oleObj r:id="rId15" imgW="1388213" imgH="1856520" progId="">
                    <p:embed/>
                    <p:pic>
                      <p:nvPicPr>
                        <p:cNvPr id="0" name="Picture 8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53989"/>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Объект 19"/>
            <p:cNvGraphicFramePr>
              <a:graphicFrameLocks noChangeAspect="1"/>
            </p:cNvGraphicFramePr>
            <p:nvPr>
              <p:extLst/>
            </p:nvPr>
          </p:nvGraphicFramePr>
          <p:xfrm>
            <a:off x="0" y="5225612"/>
            <a:ext cx="380929" cy="509356"/>
          </p:xfrm>
          <a:graphic>
            <a:graphicData uri="http://schemas.openxmlformats.org/presentationml/2006/ole">
              <mc:AlternateContent xmlns:mc="http://schemas.openxmlformats.org/markup-compatibility/2006">
                <mc:Choice xmlns:v="urn:schemas-microsoft-com:vml" Requires="v">
                  <p:oleObj spid="_x0000_s102558" r:id="rId16" imgW="1388213" imgH="1856520" progId="">
                    <p:embed/>
                  </p:oleObj>
                </mc:Choice>
                <mc:Fallback>
                  <p:oleObj r:id="rId16" imgW="1388213" imgH="1856520" progId="">
                    <p:embed/>
                    <p:pic>
                      <p:nvPicPr>
                        <p:cNvPr id="0" name="Picture 8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25612"/>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Объект 20"/>
            <p:cNvGraphicFramePr>
              <a:graphicFrameLocks noChangeAspect="1"/>
            </p:cNvGraphicFramePr>
            <p:nvPr>
              <p:extLst/>
            </p:nvPr>
          </p:nvGraphicFramePr>
          <p:xfrm>
            <a:off x="0" y="5655069"/>
            <a:ext cx="380929" cy="509356"/>
          </p:xfrm>
          <a:graphic>
            <a:graphicData uri="http://schemas.openxmlformats.org/presentationml/2006/ole">
              <mc:AlternateContent xmlns:mc="http://schemas.openxmlformats.org/markup-compatibility/2006">
                <mc:Choice xmlns:v="urn:schemas-microsoft-com:vml" Requires="v">
                  <p:oleObj spid="_x0000_s102559" r:id="rId17" imgW="1388213" imgH="1856520" progId="">
                    <p:embed/>
                  </p:oleObj>
                </mc:Choice>
                <mc:Fallback>
                  <p:oleObj r:id="rId17" imgW="1388213" imgH="1856520" progId="">
                    <p:embed/>
                    <p:pic>
                      <p:nvPicPr>
                        <p:cNvPr id="0" name="Picture 8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55069"/>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Объект 21"/>
            <p:cNvGraphicFramePr>
              <a:graphicFrameLocks noChangeAspect="1"/>
            </p:cNvGraphicFramePr>
            <p:nvPr>
              <p:extLst/>
            </p:nvPr>
          </p:nvGraphicFramePr>
          <p:xfrm>
            <a:off x="0" y="6084526"/>
            <a:ext cx="380929" cy="509356"/>
          </p:xfrm>
          <a:graphic>
            <a:graphicData uri="http://schemas.openxmlformats.org/presentationml/2006/ole">
              <mc:AlternateContent xmlns:mc="http://schemas.openxmlformats.org/markup-compatibility/2006">
                <mc:Choice xmlns:v="urn:schemas-microsoft-com:vml" Requires="v">
                  <p:oleObj spid="_x0000_s102560" r:id="rId18" imgW="1388213" imgH="1856520" progId="">
                    <p:embed/>
                  </p:oleObj>
                </mc:Choice>
                <mc:Fallback>
                  <p:oleObj r:id="rId18" imgW="1388213" imgH="1856520" progId="">
                    <p:embed/>
                    <p:pic>
                      <p:nvPicPr>
                        <p:cNvPr id="0" name="Picture 8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84526"/>
                          <a:ext cx="380929" cy="509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Номер слайда 5"/>
          <p:cNvSpPr txBox="1">
            <a:spLocks/>
          </p:cNvSpPr>
          <p:nvPr userDrawn="1"/>
        </p:nvSpPr>
        <p:spPr>
          <a:xfrm>
            <a:off x="8532440" y="46038"/>
            <a:ext cx="584573" cy="314325"/>
          </a:xfrm>
          <a:prstGeom prst="rect">
            <a:avLst/>
          </a:prstGeom>
        </p:spPr>
        <p:txBody>
          <a:bodyPr anchor="ctr"/>
          <a:lstStyle/>
          <a:p>
            <a:pPr marL="342900" indent="-342900" algn="r" eaLnBrk="0" hangingPunct="0">
              <a:spcBef>
                <a:spcPct val="20000"/>
              </a:spcBef>
              <a:buFont typeface="Arial" charset="0"/>
              <a:buNone/>
              <a:defRPr/>
            </a:pPr>
            <a:fld id="{D2E577E2-59FE-4C26-9611-D5042F3A81FF}" type="slidenum">
              <a:rPr lang="ru-RU" sz="2400" b="1">
                <a:solidFill>
                  <a:srgbClr val="BFAE96"/>
                </a:solidFill>
                <a:latin typeface="Arial" panose="020B0604020202020204" pitchFamily="34" charset="0"/>
                <a:cs typeface="Arial" panose="020B0604020202020204" pitchFamily="34" charset="0"/>
              </a:rPr>
              <a:pPr marL="342900" indent="-342900" algn="r" eaLnBrk="0" hangingPunct="0">
                <a:spcBef>
                  <a:spcPct val="20000"/>
                </a:spcBef>
                <a:buFont typeface="Arial" charset="0"/>
                <a:buNone/>
                <a:defRPr/>
              </a:pPr>
              <a:t>‹#›</a:t>
            </a:fld>
            <a:endParaRPr lang="ru-RU" sz="2400" b="1" dirty="0">
              <a:solidFill>
                <a:srgbClr val="BFAE96"/>
              </a:solidFill>
              <a:latin typeface="Arial" panose="020B0604020202020204" pitchFamily="34" charset="0"/>
              <a:cs typeface="Arial" panose="020B0604020202020204" pitchFamily="34" charset="0"/>
            </a:endParaRPr>
          </a:p>
        </p:txBody>
      </p:sp>
      <p:sp>
        <p:nvSpPr>
          <p:cNvPr id="26" name="Объект 25"/>
          <p:cNvSpPr>
            <a:spLocks noGrp="1"/>
          </p:cNvSpPr>
          <p:nvPr>
            <p:ph sz="quarter" idx="13"/>
          </p:nvPr>
        </p:nvSpPr>
        <p:spPr>
          <a:xfrm>
            <a:off x="514349" y="700996"/>
            <a:ext cx="8520593" cy="5527249"/>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graphicFrame>
        <p:nvGraphicFramePr>
          <p:cNvPr id="27" name="Объект 26"/>
          <p:cNvGraphicFramePr>
            <a:graphicFrameLocks noChangeAspect="1"/>
          </p:cNvGraphicFramePr>
          <p:nvPr userDrawn="1">
            <p:extLst/>
          </p:nvPr>
        </p:nvGraphicFramePr>
        <p:xfrm>
          <a:off x="8334668" y="6052821"/>
          <a:ext cx="802869" cy="774635"/>
        </p:xfrm>
        <a:graphic>
          <a:graphicData uri="http://schemas.openxmlformats.org/presentationml/2006/ole">
            <mc:AlternateContent xmlns:mc="http://schemas.openxmlformats.org/markup-compatibility/2006">
              <mc:Choice xmlns:v="urn:schemas-microsoft-com:vml" Requires="v">
                <p:oleObj spid="_x0000_s102561" r:id="rId19" imgW="1805298" imgH="1741500" progId="">
                  <p:embed/>
                </p:oleObj>
              </mc:Choice>
              <mc:Fallback>
                <p:oleObj r:id="rId19" imgW="1805298" imgH="1741500" progId="">
                  <p:embed/>
                  <p:pic>
                    <p:nvPicPr>
                      <p:cNvPr id="0" name="Picture 8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34668" y="6052821"/>
                        <a:ext cx="802869" cy="7746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Текст 2"/>
          <p:cNvSpPr>
            <a:spLocks noGrp="1"/>
          </p:cNvSpPr>
          <p:nvPr>
            <p:ph type="body" sz="quarter" idx="14" hasCustomPrompt="1"/>
          </p:nvPr>
        </p:nvSpPr>
        <p:spPr>
          <a:xfrm>
            <a:off x="514350" y="46038"/>
            <a:ext cx="8088112" cy="574747"/>
          </a:xfrm>
        </p:spPr>
        <p:txBody>
          <a:bodyPr>
            <a:normAutofit/>
          </a:bodyPr>
          <a:lstStyle>
            <a:lvl1pPr marL="0" indent="0" algn="ctr">
              <a:buNone/>
              <a:defRPr sz="2800" b="1">
                <a:latin typeface="Arial" panose="020B0604020202020204" pitchFamily="34" charset="0"/>
                <a:cs typeface="Arial" panose="020B0604020202020204" pitchFamily="34" charset="0"/>
              </a:defRPr>
            </a:lvl1pPr>
          </a:lstStyle>
          <a:p>
            <a:pPr lvl="0"/>
            <a:r>
              <a:rPr lang="ru-RU" dirty="0" smtClean="0"/>
              <a:t>Заголовок слайда</a:t>
            </a:r>
            <a:endParaRPr lang="ru-RU" dirty="0"/>
          </a:p>
        </p:txBody>
      </p:sp>
    </p:spTree>
    <p:extLst>
      <p:ext uri="{BB962C8B-B14F-4D97-AF65-F5344CB8AC3E}">
        <p14:creationId xmlns:p14="http://schemas.microsoft.com/office/powerpoint/2010/main" val="5967307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264AD6-83EC-417C-A3DC-B7CFE9249401}" type="datetimeFigureOut">
              <a:rPr lang="ru-RU" smtClean="0"/>
              <a:pPr/>
              <a:t>31.07.2023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286488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F264AD6-83EC-417C-A3DC-B7CFE9249401}" type="datetimeFigureOut">
              <a:rPr lang="ru-RU" smtClean="0"/>
              <a:pPr/>
              <a:t>31.07.2023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377775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F264AD6-83EC-417C-A3DC-B7CFE9249401}" type="datetimeFigureOut">
              <a:rPr lang="ru-RU" smtClean="0"/>
              <a:pPr/>
              <a:t>31.07.2023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734138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F264AD6-83EC-417C-A3DC-B7CFE9249401}" type="datetimeFigureOut">
              <a:rPr lang="ru-RU" smtClean="0"/>
              <a:pPr/>
              <a:t>31.07.2023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22995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F264AD6-83EC-417C-A3DC-B7CFE9249401}" type="datetimeFigureOut">
              <a:rPr lang="ru-RU" smtClean="0"/>
              <a:pPr/>
              <a:t>31.07.2023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69852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264AD6-83EC-417C-A3DC-B7CFE9249401}" type="datetimeFigureOut">
              <a:rPr lang="ru-RU" smtClean="0"/>
              <a:pPr/>
              <a:t>31.07.2023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54506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CF264AD6-83EC-417C-A3DC-B7CFE9249401}" type="datetimeFigureOut">
              <a:rPr lang="ru-RU" smtClean="0"/>
              <a:pPr/>
              <a:t>31.07.2023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285144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CF264AD6-83EC-417C-A3DC-B7CFE9249401}" type="datetimeFigureOut">
              <a:rPr lang="ru-RU" smtClean="0"/>
              <a:pPr/>
              <a:t>31.07.2023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A2512B-D0A4-4684-BEF5-3C105475FDCA}" type="slidenum">
              <a:rPr lang="ru-RU" smtClean="0"/>
              <a:pPr/>
              <a:t>‹#›</a:t>
            </a:fld>
            <a:endParaRPr lang="ru-RU"/>
          </a:p>
        </p:txBody>
      </p:sp>
    </p:spTree>
    <p:extLst>
      <p:ext uri="{BB962C8B-B14F-4D97-AF65-F5344CB8AC3E}">
        <p14:creationId xmlns:p14="http://schemas.microsoft.com/office/powerpoint/2010/main" val="3155591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264AD6-83EC-417C-A3DC-B7CFE9249401}" type="datetimeFigureOut">
              <a:rPr lang="ru-RU" smtClean="0"/>
              <a:pPr/>
              <a:t>31.07.2023</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A2512B-D0A4-4684-BEF5-3C105475FDCA}" type="slidenum">
              <a:rPr lang="ru-RU" smtClean="0"/>
              <a:pPr/>
              <a:t>‹#›</a:t>
            </a:fld>
            <a:endParaRPr lang="ru-RU"/>
          </a:p>
        </p:txBody>
      </p:sp>
    </p:spTree>
    <p:extLst>
      <p:ext uri="{BB962C8B-B14F-4D97-AF65-F5344CB8AC3E}">
        <p14:creationId xmlns:p14="http://schemas.microsoft.com/office/powerpoint/2010/main" val="303437144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6.jpeg"/><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hyperlink" Target="http://arhiv.tatarstan.ru/" TargetMode="Externa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minfin@tatar.ru"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20080" y="0"/>
            <a:ext cx="8632885" cy="6858000"/>
          </a:xfrm>
          <a:prstGeom prst="rect">
            <a:avLst/>
          </a:prstGeom>
          <a:solidFill>
            <a:srgbClr val="9EC2DB"/>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pic>
        <p:nvPicPr>
          <p:cNvPr id="5" name="Рисунок 4"/>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7483" b="29191"/>
          <a:stretch/>
        </p:blipFill>
        <p:spPr>
          <a:xfrm>
            <a:off x="898651" y="291828"/>
            <a:ext cx="7721473" cy="5984880"/>
          </a:xfrm>
          <a:prstGeom prst="rect">
            <a:avLst/>
          </a:prstGeom>
          <a:ln>
            <a:noFill/>
          </a:ln>
          <a:effectLst>
            <a:softEdge rad="112500"/>
          </a:effectLst>
        </p:spPr>
      </p:pic>
      <p:sp>
        <p:nvSpPr>
          <p:cNvPr id="2" name="Текст 1"/>
          <p:cNvSpPr>
            <a:spLocks noGrp="1"/>
          </p:cNvSpPr>
          <p:nvPr>
            <p:ph type="body" sz="quarter" idx="10"/>
          </p:nvPr>
        </p:nvSpPr>
        <p:spPr>
          <a:xfrm>
            <a:off x="511115" y="409576"/>
            <a:ext cx="8528427" cy="657224"/>
          </a:xfrm>
        </p:spPr>
        <p:txBody>
          <a:bodyPr>
            <a:noAutofit/>
          </a:bodyPr>
          <a:lstStyle/>
          <a:p>
            <a:r>
              <a:rPr lang="ru-RU" sz="4800" dirty="0" smtClean="0">
                <a:ln>
                  <a:solidFill>
                    <a:schemeClr val="bg1">
                      <a:lumMod val="95000"/>
                    </a:schemeClr>
                  </a:solidFill>
                </a:ln>
                <a:solidFill>
                  <a:schemeClr val="accent2"/>
                </a:solidFill>
              </a:rPr>
              <a:t>БЮДЖЕТ ДЛЯ ГРАЖДАН</a:t>
            </a:r>
            <a:endParaRPr lang="ru-RU" sz="4800" dirty="0">
              <a:ln>
                <a:solidFill>
                  <a:schemeClr val="bg1">
                    <a:lumMod val="95000"/>
                  </a:schemeClr>
                </a:solidFill>
              </a:ln>
              <a:solidFill>
                <a:schemeClr val="accent2"/>
              </a:solidFill>
            </a:endParaRPr>
          </a:p>
        </p:txBody>
      </p:sp>
      <p:sp>
        <p:nvSpPr>
          <p:cNvPr id="7" name="Текст 1"/>
          <p:cNvSpPr>
            <a:spLocks noGrp="1"/>
          </p:cNvSpPr>
          <p:nvPr>
            <p:ph type="body" sz="quarter" idx="10"/>
          </p:nvPr>
        </p:nvSpPr>
        <p:spPr>
          <a:xfrm>
            <a:off x="298419" y="5755423"/>
            <a:ext cx="9058275" cy="1357453"/>
          </a:xfrm>
        </p:spPr>
        <p:txBody>
          <a:bodyPr>
            <a:noAutofit/>
          </a:bodyPr>
          <a:lstStyle/>
          <a:p>
            <a:r>
              <a:rPr lang="ru-RU" sz="2200" dirty="0" smtClean="0"/>
              <a:t>Справочник по закону</a:t>
            </a:r>
            <a:r>
              <a:rPr lang="en-US" sz="2200" dirty="0" smtClean="0"/>
              <a:t> </a:t>
            </a:r>
            <a:r>
              <a:rPr lang="ru-RU" sz="2200" dirty="0" smtClean="0"/>
              <a:t>Республики </a:t>
            </a:r>
            <a:r>
              <a:rPr lang="ru-RU" sz="2200" dirty="0"/>
              <a:t>Татарстан </a:t>
            </a:r>
            <a:r>
              <a:rPr lang="en-US" sz="2200" dirty="0" smtClean="0"/>
              <a:t/>
            </a:r>
            <a:br>
              <a:rPr lang="en-US" sz="2200" dirty="0" smtClean="0"/>
            </a:br>
            <a:r>
              <a:rPr lang="ru-RU" sz="2200" dirty="0" smtClean="0"/>
              <a:t>«Об </a:t>
            </a:r>
            <a:r>
              <a:rPr lang="ru-RU" sz="2200" dirty="0"/>
              <a:t>исполнении бюджета Республики </a:t>
            </a:r>
            <a:r>
              <a:rPr lang="ru-RU" sz="2200" dirty="0" smtClean="0"/>
              <a:t>Татарстан за 2022 год»</a:t>
            </a:r>
            <a:endParaRPr lang="ru-RU" sz="2200" dirty="0"/>
          </a:p>
        </p:txBody>
      </p:sp>
    </p:spTree>
    <p:extLst>
      <p:ext uri="{BB962C8B-B14F-4D97-AF65-F5344CB8AC3E}">
        <p14:creationId xmlns:p14="http://schemas.microsoft.com/office/powerpoint/2010/main" val="1102839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Autofit/>
          </a:bodyPr>
          <a:lstStyle/>
          <a:p>
            <a:r>
              <a:rPr lang="ru-RU" sz="1800" dirty="0"/>
              <a:t>Исполнение бюджета Республики Татарстан за </a:t>
            </a:r>
            <a:r>
              <a:rPr lang="ru-RU" sz="1800" dirty="0" smtClean="0"/>
              <a:t>2022 </a:t>
            </a:r>
            <a:r>
              <a:rPr lang="ru-RU" sz="1800" dirty="0"/>
              <a:t>год </a:t>
            </a:r>
            <a:r>
              <a:rPr lang="ru-RU" sz="1800" dirty="0" smtClean="0"/>
              <a:t>(</a:t>
            </a:r>
            <a:r>
              <a:rPr lang="ru-RU" sz="1800" dirty="0" err="1" smtClean="0"/>
              <a:t>тыс.рублей</a:t>
            </a:r>
            <a:r>
              <a:rPr lang="ru-RU" sz="1800" dirty="0"/>
              <a:t>)</a:t>
            </a:r>
          </a:p>
        </p:txBody>
      </p:sp>
      <p:graphicFrame>
        <p:nvGraphicFramePr>
          <p:cNvPr id="6" name="Диаграмма 5"/>
          <p:cNvGraphicFramePr/>
          <p:nvPr>
            <p:extLst>
              <p:ext uri="{D42A27DB-BD31-4B8C-83A1-F6EECF244321}">
                <p14:modId xmlns:p14="http://schemas.microsoft.com/office/powerpoint/2010/main" val="3010742091"/>
              </p:ext>
            </p:extLst>
          </p:nvPr>
        </p:nvGraphicFramePr>
        <p:xfrm>
          <a:off x="619126" y="316058"/>
          <a:ext cx="2876549" cy="309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2319692602"/>
              </p:ext>
            </p:extLst>
          </p:nvPr>
        </p:nvGraphicFramePr>
        <p:xfrm>
          <a:off x="3495675" y="325547"/>
          <a:ext cx="2876549" cy="30939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4292821609"/>
              </p:ext>
            </p:extLst>
          </p:nvPr>
        </p:nvGraphicFramePr>
        <p:xfrm>
          <a:off x="6267451" y="325547"/>
          <a:ext cx="2876549" cy="3093928"/>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624077" y="3520809"/>
            <a:ext cx="8088113" cy="3139321"/>
          </a:xfrm>
          <a:prstGeom prst="rect">
            <a:avLst/>
          </a:prstGeom>
          <a:noFill/>
        </p:spPr>
        <p:txBody>
          <a:bodyPr wrap="square" rtlCol="0">
            <a:spAutoFit/>
          </a:bodyPr>
          <a:lstStyle/>
          <a:p>
            <a:pPr algn="just"/>
            <a:r>
              <a:rPr lang="ru-RU" b="1" i="1" dirty="0" smtClean="0">
                <a:solidFill>
                  <a:schemeClr val="accent1"/>
                </a:solidFill>
              </a:rPr>
              <a:t>Доходы</a:t>
            </a:r>
            <a:r>
              <a:rPr lang="ru-RU" i="1" dirty="0" smtClean="0">
                <a:solidFill>
                  <a:schemeClr val="accent1"/>
                </a:solidFill>
              </a:rPr>
              <a:t> – </a:t>
            </a:r>
            <a:r>
              <a:rPr lang="ru-RU" i="1" dirty="0">
                <a:solidFill>
                  <a:schemeClr val="accent1"/>
                </a:solidFill>
              </a:rPr>
              <a:t>поступающие в бюджет денежные средства, за исключением средств, являющихся </a:t>
            </a:r>
            <a:r>
              <a:rPr lang="ru-RU" i="1" dirty="0" smtClean="0">
                <a:solidFill>
                  <a:schemeClr val="accent1"/>
                </a:solidFill>
              </a:rPr>
              <a:t>источниками </a:t>
            </a:r>
            <a:r>
              <a:rPr lang="ru-RU" i="1" dirty="0">
                <a:solidFill>
                  <a:schemeClr val="accent1"/>
                </a:solidFill>
              </a:rPr>
              <a:t>финансирования дефицита </a:t>
            </a:r>
            <a:r>
              <a:rPr lang="ru-RU" i="1" dirty="0" smtClean="0">
                <a:solidFill>
                  <a:schemeClr val="accent1"/>
                </a:solidFill>
              </a:rPr>
              <a:t>бюджета</a:t>
            </a:r>
            <a:endParaRPr lang="ru-RU" i="1" dirty="0">
              <a:solidFill>
                <a:schemeClr val="accent1"/>
              </a:solidFill>
            </a:endParaRPr>
          </a:p>
          <a:p>
            <a:pPr algn="just"/>
            <a:endParaRPr lang="ru-RU" i="1" dirty="0" smtClean="0">
              <a:solidFill>
                <a:schemeClr val="accent1"/>
              </a:solidFill>
            </a:endParaRPr>
          </a:p>
          <a:p>
            <a:pPr algn="just"/>
            <a:r>
              <a:rPr lang="ru-RU" b="1" i="1" dirty="0" smtClean="0">
                <a:solidFill>
                  <a:schemeClr val="accent1"/>
                </a:solidFill>
              </a:rPr>
              <a:t>Расходы</a:t>
            </a:r>
            <a:r>
              <a:rPr lang="ru-RU" i="1" dirty="0" smtClean="0">
                <a:solidFill>
                  <a:schemeClr val="accent1"/>
                </a:solidFill>
              </a:rPr>
              <a:t> – выплачиваемые </a:t>
            </a:r>
            <a:r>
              <a:rPr lang="ru-RU" i="1" dirty="0">
                <a:solidFill>
                  <a:schemeClr val="accent1"/>
                </a:solidFill>
              </a:rPr>
              <a:t>из бюджета денежные средства, за исключением средств, являющихся </a:t>
            </a:r>
            <a:r>
              <a:rPr lang="ru-RU" i="1" dirty="0" smtClean="0">
                <a:solidFill>
                  <a:schemeClr val="accent1"/>
                </a:solidFill>
              </a:rPr>
              <a:t>источниками </a:t>
            </a:r>
            <a:r>
              <a:rPr lang="ru-RU" i="1" dirty="0">
                <a:solidFill>
                  <a:schemeClr val="accent1"/>
                </a:solidFill>
              </a:rPr>
              <a:t>финансирования дефицита </a:t>
            </a:r>
            <a:r>
              <a:rPr lang="ru-RU" i="1" dirty="0" smtClean="0">
                <a:solidFill>
                  <a:schemeClr val="accent1"/>
                </a:solidFill>
              </a:rPr>
              <a:t>бюджета</a:t>
            </a:r>
            <a:endParaRPr lang="ru-RU" i="1" dirty="0">
              <a:solidFill>
                <a:schemeClr val="accent1"/>
              </a:solidFill>
            </a:endParaRPr>
          </a:p>
          <a:p>
            <a:pPr algn="just"/>
            <a:endParaRPr lang="ru-RU" i="1" dirty="0">
              <a:solidFill>
                <a:schemeClr val="accent1"/>
              </a:solidFill>
            </a:endParaRPr>
          </a:p>
          <a:p>
            <a:pPr algn="just"/>
            <a:r>
              <a:rPr lang="ru-RU" b="1" i="1" dirty="0" smtClean="0">
                <a:solidFill>
                  <a:schemeClr val="accent1"/>
                </a:solidFill>
              </a:rPr>
              <a:t>Дефицит – </a:t>
            </a:r>
            <a:r>
              <a:rPr lang="ru-RU" i="1" dirty="0" smtClean="0">
                <a:solidFill>
                  <a:schemeClr val="accent1"/>
                </a:solidFill>
              </a:rPr>
              <a:t>превышение расходов бюджета над доходами бюджета</a:t>
            </a:r>
          </a:p>
          <a:p>
            <a:pPr algn="just"/>
            <a:endParaRPr lang="ru-RU" b="1" i="1" dirty="0" smtClean="0">
              <a:solidFill>
                <a:schemeClr val="accent1"/>
              </a:solidFill>
            </a:endParaRPr>
          </a:p>
          <a:p>
            <a:pPr algn="just"/>
            <a:r>
              <a:rPr lang="ru-RU" b="1" i="1" dirty="0" smtClean="0">
                <a:solidFill>
                  <a:schemeClr val="accent1"/>
                </a:solidFill>
              </a:rPr>
              <a:t>Профицит</a:t>
            </a:r>
            <a:r>
              <a:rPr lang="ru-RU" i="1" dirty="0" smtClean="0">
                <a:solidFill>
                  <a:schemeClr val="accent1"/>
                </a:solidFill>
              </a:rPr>
              <a:t> – превышение доходов бюджета над расходами бюджета</a:t>
            </a:r>
            <a:endParaRPr lang="ru-RU" i="1" dirty="0">
              <a:solidFill>
                <a:schemeClr val="accent1"/>
              </a:solidFill>
            </a:endParaRPr>
          </a:p>
        </p:txBody>
      </p:sp>
    </p:spTree>
    <p:extLst>
      <p:ext uri="{BB962C8B-B14F-4D97-AF65-F5344CB8AC3E}">
        <p14:creationId xmlns:p14="http://schemas.microsoft.com/office/powerpoint/2010/main" val="569767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Autofit/>
          </a:bodyPr>
          <a:lstStyle/>
          <a:p>
            <a:r>
              <a:rPr lang="ru-RU" sz="1800" dirty="0"/>
              <a:t>Динамика основных параметров бюджета Республики Татарстан (тыс</a:t>
            </a:r>
            <a:r>
              <a:rPr lang="ru-RU" sz="1800" dirty="0" smtClean="0"/>
              <a:t>. рублей</a:t>
            </a:r>
            <a:r>
              <a:rPr lang="ru-RU" sz="1800" dirty="0"/>
              <a:t>)</a:t>
            </a:r>
          </a:p>
        </p:txBody>
      </p:sp>
      <p:sp>
        <p:nvSpPr>
          <p:cNvPr id="10" name="Текст 2"/>
          <p:cNvSpPr txBox="1">
            <a:spLocks/>
          </p:cNvSpPr>
          <p:nvPr/>
        </p:nvSpPr>
        <p:spPr>
          <a:xfrm>
            <a:off x="514350" y="3324802"/>
            <a:ext cx="8677275" cy="64874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1600" dirty="0"/>
              <a:t>Основные показатели бюджетов субъектов </a:t>
            </a:r>
            <a:r>
              <a:rPr lang="ru-RU" sz="1600" dirty="0" smtClean="0"/>
              <a:t>Приволжского </a:t>
            </a:r>
            <a:br>
              <a:rPr lang="ru-RU" sz="1600" dirty="0" smtClean="0"/>
            </a:br>
            <a:r>
              <a:rPr lang="ru-RU" sz="1600" dirty="0" smtClean="0"/>
              <a:t>федерального округа </a:t>
            </a:r>
            <a:r>
              <a:rPr lang="ru-RU" sz="1600" dirty="0"/>
              <a:t>за </a:t>
            </a:r>
            <a:r>
              <a:rPr lang="ru-RU" sz="1600" dirty="0" smtClean="0"/>
              <a:t>2022 </a:t>
            </a:r>
            <a:r>
              <a:rPr lang="ru-RU" sz="1600" dirty="0"/>
              <a:t>год (тыс</a:t>
            </a:r>
            <a:r>
              <a:rPr lang="ru-RU" sz="1600" dirty="0" smtClean="0"/>
              <a:t>. рублей</a:t>
            </a:r>
            <a:r>
              <a:rPr lang="ru-RU" sz="1600" dirty="0"/>
              <a:t>)</a:t>
            </a:r>
          </a:p>
        </p:txBody>
      </p:sp>
      <p:graphicFrame>
        <p:nvGraphicFramePr>
          <p:cNvPr id="6" name="Диаграмма 5"/>
          <p:cNvGraphicFramePr/>
          <p:nvPr>
            <p:extLst>
              <p:ext uri="{D42A27DB-BD31-4B8C-83A1-F6EECF244321}">
                <p14:modId xmlns:p14="http://schemas.microsoft.com/office/powerpoint/2010/main" val="322555568"/>
              </p:ext>
            </p:extLst>
          </p:nvPr>
        </p:nvGraphicFramePr>
        <p:xfrm>
          <a:off x="619126" y="620784"/>
          <a:ext cx="2876549" cy="27892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1768167972"/>
              </p:ext>
            </p:extLst>
          </p:nvPr>
        </p:nvGraphicFramePr>
        <p:xfrm>
          <a:off x="3495675" y="620783"/>
          <a:ext cx="2876549" cy="27986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4006984342"/>
              </p:ext>
            </p:extLst>
          </p:nvPr>
        </p:nvGraphicFramePr>
        <p:xfrm>
          <a:off x="6372224" y="620782"/>
          <a:ext cx="2705101" cy="27986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84350675"/>
              </p:ext>
            </p:extLst>
          </p:nvPr>
        </p:nvGraphicFramePr>
        <p:xfrm>
          <a:off x="514350" y="3818164"/>
          <a:ext cx="8484053" cy="2960598"/>
        </p:xfrm>
        <a:graphic>
          <a:graphicData uri="http://schemas.openxmlformats.org/drawingml/2006/table">
            <a:tbl>
              <a:tblPr>
                <a:tableStyleId>{616DA210-FB5B-4158-B5E0-FEB733F419BA}</a:tableStyleId>
              </a:tblPr>
              <a:tblGrid>
                <a:gridCol w="3386312"/>
                <a:gridCol w="1948203"/>
                <a:gridCol w="1644165"/>
                <a:gridCol w="1505373"/>
              </a:tblGrid>
              <a:tr h="280307">
                <a:tc>
                  <a:txBody>
                    <a:bodyPr/>
                    <a:lstStyle/>
                    <a:p>
                      <a:pPr algn="ctr" fontAlgn="ctr"/>
                      <a:r>
                        <a:rPr lang="ru-RU" sz="1100" b="1" u="none" strike="noStrike" dirty="0" smtClean="0">
                          <a:effectLst/>
                        </a:rPr>
                        <a:t>Субъект</a:t>
                      </a:r>
                      <a:endParaRPr lang="ru-RU" sz="11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c>
                  <a:txBody>
                    <a:bodyPr/>
                    <a:lstStyle/>
                    <a:p>
                      <a:pPr algn="ctr" fontAlgn="ctr"/>
                      <a:r>
                        <a:rPr lang="ru-RU" sz="1100" b="1" u="none" strike="noStrike" dirty="0">
                          <a:effectLst/>
                        </a:rPr>
                        <a:t>Доходы</a:t>
                      </a:r>
                      <a:endParaRPr lang="ru-RU" sz="11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c>
                  <a:txBody>
                    <a:bodyPr/>
                    <a:lstStyle/>
                    <a:p>
                      <a:pPr algn="ctr" fontAlgn="ctr"/>
                      <a:r>
                        <a:rPr lang="ru-RU" sz="1100" b="1" u="none" strike="noStrike" dirty="0">
                          <a:effectLst/>
                        </a:rPr>
                        <a:t>Расходы</a:t>
                      </a:r>
                      <a:endParaRPr lang="ru-RU" sz="11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c>
                  <a:txBody>
                    <a:bodyPr/>
                    <a:lstStyle/>
                    <a:p>
                      <a:pPr algn="ctr" fontAlgn="ctr"/>
                      <a:r>
                        <a:rPr lang="ru-RU" sz="1100" b="1" u="none" strike="noStrike" dirty="0">
                          <a:effectLst/>
                        </a:rPr>
                        <a:t>Дефицит (-) / Профицит (+)</a:t>
                      </a:r>
                      <a:endParaRPr lang="ru-RU" sz="1100" b="1" i="0" u="none" strike="noStrike" dirty="0">
                        <a:solidFill>
                          <a:srgbClr val="000000"/>
                        </a:solidFill>
                        <a:effectLst/>
                        <a:latin typeface="Times New Roman" panose="02020603050405020304" pitchFamily="18" charset="0"/>
                      </a:endParaRPr>
                    </a:p>
                  </a:txBody>
                  <a:tcPr marL="7620" marR="7620" marT="7620" marB="0" anchor="ctr">
                    <a:solidFill>
                      <a:schemeClr val="accent1">
                        <a:lumMod val="20000"/>
                        <a:lumOff val="80000"/>
                      </a:schemeClr>
                    </a:solidFill>
                  </a:tcPr>
                </a:tc>
              </a:tr>
              <a:tr h="172235">
                <a:tc>
                  <a:txBody>
                    <a:bodyPr/>
                    <a:lstStyle/>
                    <a:p>
                      <a:pPr algn="l" rtl="0" fontAlgn="b"/>
                      <a:r>
                        <a:rPr lang="ru-RU" sz="1150" b="0" i="0" u="none" strike="noStrike" dirty="0">
                          <a:solidFill>
                            <a:srgbClr val="000000"/>
                          </a:solidFill>
                          <a:effectLst/>
                          <a:latin typeface="Arial" panose="020B0604020202020204" pitchFamily="34" charset="0"/>
                        </a:rPr>
                        <a:t>Республика Татарстан (Татарстан)</a:t>
                      </a:r>
                    </a:p>
                  </a:txBody>
                  <a:tcPr marL="9525" marR="9525" marT="9525" marB="0" anchor="b"/>
                </a:tc>
                <a:tc>
                  <a:txBody>
                    <a:bodyPr/>
                    <a:lstStyle/>
                    <a:p>
                      <a:pPr algn="r" fontAlgn="t"/>
                      <a:r>
                        <a:rPr lang="ru-RU" sz="1150" b="0" i="0" u="none" strike="noStrike" dirty="0" smtClean="0">
                          <a:solidFill>
                            <a:srgbClr val="000000"/>
                          </a:solidFill>
                          <a:effectLst/>
                          <a:latin typeface="Arial" panose="020B0604020202020204" pitchFamily="34" charset="0"/>
                        </a:rPr>
                        <a:t>452 715 259,1</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463 181 407,9</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-10 466 148,8</a:t>
                      </a:r>
                      <a:endParaRPr lang="ru-RU" sz="1150" b="0" i="0" u="none" strike="noStrike" dirty="0">
                        <a:solidFill>
                          <a:srgbClr val="000000"/>
                        </a:solidFill>
                        <a:effectLst/>
                        <a:latin typeface="Arial" panose="020B0604020202020204" pitchFamily="34" charset="0"/>
                      </a:endParaRPr>
                    </a:p>
                  </a:txBody>
                  <a:tcPr marL="9525" marR="9525" marT="9525" marB="0"/>
                </a:tc>
              </a:tr>
              <a:tr h="172235">
                <a:tc>
                  <a:txBody>
                    <a:bodyPr/>
                    <a:lstStyle/>
                    <a:p>
                      <a:pPr algn="l" rtl="0" fontAlgn="b"/>
                      <a:r>
                        <a:rPr lang="ru-RU" sz="1150" b="0" i="0" u="none" strike="noStrike">
                          <a:solidFill>
                            <a:srgbClr val="000000"/>
                          </a:solidFill>
                          <a:effectLst/>
                          <a:latin typeface="Arial" panose="020B0604020202020204" pitchFamily="34" charset="0"/>
                        </a:rPr>
                        <a:t>Республика Башкортостан</a:t>
                      </a:r>
                    </a:p>
                  </a:txBody>
                  <a:tcPr marL="9525" marR="9525" marT="9525" marB="0" anchor="b"/>
                </a:tc>
                <a:tc>
                  <a:txBody>
                    <a:bodyPr/>
                    <a:lstStyle/>
                    <a:p>
                      <a:pPr algn="r" fontAlgn="t"/>
                      <a:r>
                        <a:rPr lang="ru-RU" sz="1150" b="0" i="0" u="none" strike="noStrike" dirty="0" smtClean="0">
                          <a:solidFill>
                            <a:srgbClr val="000000"/>
                          </a:solidFill>
                          <a:effectLst/>
                          <a:latin typeface="Arial" panose="020B0604020202020204" pitchFamily="34" charset="0"/>
                        </a:rPr>
                        <a:t>280 552 412,5</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295 291 132,6</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-14 738 720,1</a:t>
                      </a:r>
                      <a:endParaRPr lang="ru-RU" sz="1150" b="0" i="0" u="none" strike="noStrike" dirty="0">
                        <a:solidFill>
                          <a:srgbClr val="000000"/>
                        </a:solidFill>
                        <a:effectLst/>
                        <a:latin typeface="Arial" panose="020B0604020202020204" pitchFamily="34" charset="0"/>
                      </a:endParaRPr>
                    </a:p>
                  </a:txBody>
                  <a:tcPr marL="9525" marR="9525" marT="9525" marB="0"/>
                </a:tc>
              </a:tr>
              <a:tr h="206123">
                <a:tc>
                  <a:txBody>
                    <a:bodyPr/>
                    <a:lstStyle/>
                    <a:p>
                      <a:pPr algn="l" rtl="0" fontAlgn="b"/>
                      <a:r>
                        <a:rPr lang="ru-RU" sz="1150" b="0" i="0" u="none" strike="noStrike">
                          <a:solidFill>
                            <a:srgbClr val="000000"/>
                          </a:solidFill>
                          <a:effectLst/>
                          <a:latin typeface="Arial" panose="020B0604020202020204" pitchFamily="34" charset="0"/>
                        </a:rPr>
                        <a:t>Республика Марий Эл</a:t>
                      </a:r>
                    </a:p>
                  </a:txBody>
                  <a:tcPr marL="9525" marR="9525" marT="9525" marB="0" anchor="b"/>
                </a:tc>
                <a:tc>
                  <a:txBody>
                    <a:bodyPr/>
                    <a:lstStyle/>
                    <a:p>
                      <a:pPr algn="r" fontAlgn="t"/>
                      <a:r>
                        <a:rPr lang="ru-RU" sz="1150" b="0" i="0" u="none" strike="noStrike" dirty="0" smtClean="0">
                          <a:solidFill>
                            <a:srgbClr val="000000"/>
                          </a:solidFill>
                          <a:effectLst/>
                          <a:latin typeface="Arial" panose="020B0604020202020204" pitchFamily="34" charset="0"/>
                        </a:rPr>
                        <a:t>53 448 747,1</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51 226 696,0</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2 222 051,1</a:t>
                      </a:r>
                      <a:endParaRPr lang="ru-RU" sz="1150" b="0" i="0" u="none" strike="noStrike" dirty="0">
                        <a:solidFill>
                          <a:srgbClr val="000000"/>
                        </a:solidFill>
                        <a:effectLst/>
                        <a:latin typeface="Arial" panose="020B0604020202020204" pitchFamily="34" charset="0"/>
                      </a:endParaRPr>
                    </a:p>
                  </a:txBody>
                  <a:tcPr marL="9525" marR="9525" marT="9525" marB="0"/>
                </a:tc>
              </a:tr>
              <a:tr h="172235">
                <a:tc>
                  <a:txBody>
                    <a:bodyPr/>
                    <a:lstStyle/>
                    <a:p>
                      <a:pPr algn="l" rtl="0" fontAlgn="b"/>
                      <a:r>
                        <a:rPr lang="ru-RU" sz="1150" b="0" i="0" u="none" strike="noStrike" dirty="0">
                          <a:solidFill>
                            <a:srgbClr val="000000"/>
                          </a:solidFill>
                          <a:effectLst/>
                          <a:latin typeface="Arial" panose="020B0604020202020204" pitchFamily="34" charset="0"/>
                        </a:rPr>
                        <a:t>Республика Мордовия</a:t>
                      </a:r>
                    </a:p>
                  </a:txBody>
                  <a:tcPr marL="9525" marR="9525" marT="9525" marB="0" anchor="b"/>
                </a:tc>
                <a:tc>
                  <a:txBody>
                    <a:bodyPr/>
                    <a:lstStyle/>
                    <a:p>
                      <a:pPr algn="r" fontAlgn="t"/>
                      <a:r>
                        <a:rPr lang="ru-RU" sz="1150" b="0" i="0" u="none" strike="noStrike" dirty="0" smtClean="0">
                          <a:solidFill>
                            <a:srgbClr val="000000"/>
                          </a:solidFill>
                          <a:effectLst/>
                          <a:latin typeface="Arial" panose="020B0604020202020204" pitchFamily="34" charset="0"/>
                        </a:rPr>
                        <a:t>77 544 691,9</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62 301 718,8</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15 242 973,1</a:t>
                      </a:r>
                      <a:endParaRPr lang="ru-RU" sz="1150" b="0" i="0" u="none" strike="noStrike" dirty="0">
                        <a:solidFill>
                          <a:srgbClr val="000000"/>
                        </a:solidFill>
                        <a:effectLst/>
                        <a:latin typeface="Arial" panose="020B0604020202020204" pitchFamily="34" charset="0"/>
                      </a:endParaRPr>
                    </a:p>
                  </a:txBody>
                  <a:tcPr marL="9525" marR="9525" marT="9525" marB="0"/>
                </a:tc>
              </a:tr>
              <a:tr h="194155">
                <a:tc>
                  <a:txBody>
                    <a:bodyPr/>
                    <a:lstStyle/>
                    <a:p>
                      <a:pPr algn="l" rtl="0" fontAlgn="b"/>
                      <a:r>
                        <a:rPr lang="ru-RU" sz="1150" b="0" i="0" u="none" strike="noStrike">
                          <a:solidFill>
                            <a:srgbClr val="000000"/>
                          </a:solidFill>
                          <a:effectLst/>
                          <a:latin typeface="Arial" panose="020B0604020202020204" pitchFamily="34" charset="0"/>
                        </a:rPr>
                        <a:t>Удмуртская Республика</a:t>
                      </a:r>
                    </a:p>
                  </a:txBody>
                  <a:tcPr marL="9525" marR="9525" marT="9525" marB="0" anchor="b"/>
                </a:tc>
                <a:tc>
                  <a:txBody>
                    <a:bodyPr/>
                    <a:lstStyle/>
                    <a:p>
                      <a:pPr algn="r" fontAlgn="t"/>
                      <a:r>
                        <a:rPr lang="ru-RU" sz="1150" b="0" i="0" u="none" strike="noStrike" dirty="0" smtClean="0">
                          <a:solidFill>
                            <a:srgbClr val="000000"/>
                          </a:solidFill>
                          <a:effectLst/>
                          <a:latin typeface="Arial" panose="020B0604020202020204" pitchFamily="34" charset="0"/>
                        </a:rPr>
                        <a:t>105 158 538,1</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104 912 147,4</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246 390,7</a:t>
                      </a:r>
                      <a:endParaRPr lang="ru-RU" sz="1150" b="0" i="0" u="none" strike="noStrike" dirty="0">
                        <a:solidFill>
                          <a:srgbClr val="000000"/>
                        </a:solidFill>
                        <a:effectLst/>
                        <a:latin typeface="Arial" panose="020B0604020202020204" pitchFamily="34" charset="0"/>
                      </a:endParaRPr>
                    </a:p>
                  </a:txBody>
                  <a:tcPr marL="9525" marR="9525" marT="9525" marB="0"/>
                </a:tc>
              </a:tr>
              <a:tr h="172235">
                <a:tc>
                  <a:txBody>
                    <a:bodyPr/>
                    <a:lstStyle/>
                    <a:p>
                      <a:pPr algn="l" rtl="0" fontAlgn="b"/>
                      <a:r>
                        <a:rPr lang="ru-RU" sz="1150" b="0" i="0" u="none" strike="noStrike">
                          <a:solidFill>
                            <a:srgbClr val="000000"/>
                          </a:solidFill>
                          <a:effectLst/>
                          <a:latin typeface="Arial" panose="020B0604020202020204" pitchFamily="34" charset="0"/>
                        </a:rPr>
                        <a:t>Чувашская Республика-Чувашия</a:t>
                      </a:r>
                    </a:p>
                  </a:txBody>
                  <a:tcPr marL="9525" marR="9525" marT="9525" marB="0" anchor="b"/>
                </a:tc>
                <a:tc>
                  <a:txBody>
                    <a:bodyPr/>
                    <a:lstStyle/>
                    <a:p>
                      <a:pPr algn="r" fontAlgn="t"/>
                      <a:r>
                        <a:rPr lang="ru-RU" sz="1150" b="0" i="0" u="none" strike="noStrike" dirty="0" smtClean="0">
                          <a:solidFill>
                            <a:srgbClr val="000000"/>
                          </a:solidFill>
                          <a:effectLst/>
                          <a:latin typeface="Arial" panose="020B0604020202020204" pitchFamily="34" charset="0"/>
                        </a:rPr>
                        <a:t>82</a:t>
                      </a:r>
                      <a:r>
                        <a:rPr lang="ru-RU" sz="1150" b="0" i="0" u="none" strike="noStrike" baseline="0" dirty="0" smtClean="0">
                          <a:solidFill>
                            <a:srgbClr val="000000"/>
                          </a:solidFill>
                          <a:effectLst/>
                          <a:latin typeface="Arial" panose="020B0604020202020204" pitchFamily="34" charset="0"/>
                        </a:rPr>
                        <a:t> 816 975,2</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80 427 671,6</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2 389 303,6</a:t>
                      </a:r>
                      <a:endParaRPr lang="ru-RU" sz="1150" b="0" i="0" u="none" strike="noStrike" dirty="0">
                        <a:solidFill>
                          <a:srgbClr val="000000"/>
                        </a:solidFill>
                        <a:effectLst/>
                        <a:latin typeface="Arial" panose="020B0604020202020204" pitchFamily="34" charset="0"/>
                      </a:endParaRPr>
                    </a:p>
                  </a:txBody>
                  <a:tcPr marL="9525" marR="9525" marT="9525" marB="0"/>
                </a:tc>
              </a:tr>
              <a:tr h="172235">
                <a:tc>
                  <a:txBody>
                    <a:bodyPr/>
                    <a:lstStyle/>
                    <a:p>
                      <a:pPr algn="l" rtl="0" fontAlgn="b"/>
                      <a:r>
                        <a:rPr lang="ru-RU" sz="1150" b="0" i="0" u="none" strike="noStrike">
                          <a:solidFill>
                            <a:srgbClr val="000000"/>
                          </a:solidFill>
                          <a:effectLst/>
                          <a:latin typeface="Arial" panose="020B0604020202020204" pitchFamily="34" charset="0"/>
                        </a:rPr>
                        <a:t>Нижегородская область</a:t>
                      </a:r>
                    </a:p>
                  </a:txBody>
                  <a:tcPr marL="9525" marR="9525" marT="9525" marB="0" anchor="b"/>
                </a:tc>
                <a:tc>
                  <a:txBody>
                    <a:bodyPr/>
                    <a:lstStyle/>
                    <a:p>
                      <a:pPr algn="r" fontAlgn="t"/>
                      <a:r>
                        <a:rPr lang="ru-RU" sz="1150" b="0" i="0" u="none" strike="noStrike" dirty="0" smtClean="0">
                          <a:solidFill>
                            <a:srgbClr val="000000"/>
                          </a:solidFill>
                          <a:effectLst/>
                          <a:latin typeface="Arial" panose="020B0604020202020204" pitchFamily="34" charset="0"/>
                        </a:rPr>
                        <a:t>281 182 341,0</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301 091 667,7</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-19</a:t>
                      </a:r>
                      <a:r>
                        <a:rPr lang="ru-RU" sz="1150" b="0" i="0" u="none" strike="noStrike" baseline="0" dirty="0" smtClean="0">
                          <a:solidFill>
                            <a:srgbClr val="000000"/>
                          </a:solidFill>
                          <a:effectLst/>
                          <a:latin typeface="Arial" panose="020B0604020202020204" pitchFamily="34" charset="0"/>
                        </a:rPr>
                        <a:t> 909 326,7</a:t>
                      </a:r>
                      <a:endParaRPr lang="ru-RU" sz="1150" b="0" i="0" u="none" strike="noStrike" dirty="0">
                        <a:solidFill>
                          <a:srgbClr val="000000"/>
                        </a:solidFill>
                        <a:effectLst/>
                        <a:latin typeface="Arial" panose="020B0604020202020204" pitchFamily="34" charset="0"/>
                      </a:endParaRPr>
                    </a:p>
                  </a:txBody>
                  <a:tcPr marL="9525" marR="9525" marT="9525" marB="0"/>
                </a:tc>
              </a:tr>
              <a:tr h="172235">
                <a:tc>
                  <a:txBody>
                    <a:bodyPr/>
                    <a:lstStyle/>
                    <a:p>
                      <a:pPr algn="l" rtl="0" fontAlgn="b"/>
                      <a:r>
                        <a:rPr lang="ru-RU" sz="1150" b="0" i="0" u="none" strike="noStrike">
                          <a:solidFill>
                            <a:srgbClr val="000000"/>
                          </a:solidFill>
                          <a:effectLst/>
                          <a:latin typeface="Arial" panose="020B0604020202020204" pitchFamily="34" charset="0"/>
                        </a:rPr>
                        <a:t>Кировская область</a:t>
                      </a:r>
                    </a:p>
                  </a:txBody>
                  <a:tcPr marL="9525" marR="9525" marT="9525" marB="0" anchor="b"/>
                </a:tc>
                <a:tc>
                  <a:txBody>
                    <a:bodyPr/>
                    <a:lstStyle/>
                    <a:p>
                      <a:pPr algn="r" fontAlgn="t"/>
                      <a:r>
                        <a:rPr lang="ru-RU" sz="1150" b="0" i="0" u="none" strike="noStrike" dirty="0" smtClean="0">
                          <a:solidFill>
                            <a:srgbClr val="000000"/>
                          </a:solidFill>
                          <a:effectLst/>
                          <a:latin typeface="Arial" panose="020B0604020202020204" pitchFamily="34" charset="0"/>
                        </a:rPr>
                        <a:t>93 048 797,1</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93 872</a:t>
                      </a:r>
                      <a:r>
                        <a:rPr lang="ru-RU" sz="1150" b="0" i="0" u="none" strike="noStrike" baseline="0" dirty="0" smtClean="0">
                          <a:solidFill>
                            <a:srgbClr val="000000"/>
                          </a:solidFill>
                          <a:effectLst/>
                          <a:latin typeface="Arial" panose="020B0604020202020204" pitchFamily="34" charset="0"/>
                        </a:rPr>
                        <a:t> 476,2</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-823 679,1</a:t>
                      </a:r>
                      <a:endParaRPr lang="ru-RU" sz="1150" b="0" i="0" u="none" strike="noStrike" dirty="0">
                        <a:solidFill>
                          <a:srgbClr val="000000"/>
                        </a:solidFill>
                        <a:effectLst/>
                        <a:latin typeface="Arial" panose="020B0604020202020204" pitchFamily="34" charset="0"/>
                      </a:endParaRPr>
                    </a:p>
                  </a:txBody>
                  <a:tcPr marL="9525" marR="9525" marT="9525" marB="0"/>
                </a:tc>
              </a:tr>
              <a:tr h="172235">
                <a:tc>
                  <a:txBody>
                    <a:bodyPr/>
                    <a:lstStyle/>
                    <a:p>
                      <a:pPr algn="l" rtl="0" fontAlgn="b"/>
                      <a:r>
                        <a:rPr lang="ru-RU" sz="1150" b="0" i="0" u="none" strike="noStrike">
                          <a:solidFill>
                            <a:srgbClr val="000000"/>
                          </a:solidFill>
                          <a:effectLst/>
                          <a:latin typeface="Arial" panose="020B0604020202020204" pitchFamily="34" charset="0"/>
                        </a:rPr>
                        <a:t>Самарская область</a:t>
                      </a:r>
                    </a:p>
                  </a:txBody>
                  <a:tcPr marL="9525" marR="9525" marT="9525" marB="0" anchor="b"/>
                </a:tc>
                <a:tc>
                  <a:txBody>
                    <a:bodyPr/>
                    <a:lstStyle/>
                    <a:p>
                      <a:pPr algn="r" fontAlgn="t"/>
                      <a:r>
                        <a:rPr lang="ru-RU" sz="1150" b="0" i="0" u="none" strike="noStrike" dirty="0" smtClean="0">
                          <a:solidFill>
                            <a:srgbClr val="000000"/>
                          </a:solidFill>
                          <a:effectLst/>
                          <a:latin typeface="Arial" panose="020B0604020202020204" pitchFamily="34" charset="0"/>
                        </a:rPr>
                        <a:t>295 097 419,0</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316 586 282,0</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-21 488 863,0</a:t>
                      </a:r>
                      <a:endParaRPr lang="ru-RU" sz="1150" b="0" i="0" u="none" strike="noStrike" dirty="0">
                        <a:solidFill>
                          <a:srgbClr val="000000"/>
                        </a:solidFill>
                        <a:effectLst/>
                        <a:latin typeface="Arial" panose="020B0604020202020204" pitchFamily="34" charset="0"/>
                      </a:endParaRPr>
                    </a:p>
                  </a:txBody>
                  <a:tcPr marL="9525" marR="9525" marT="9525" marB="0"/>
                </a:tc>
              </a:tr>
              <a:tr h="172235">
                <a:tc>
                  <a:txBody>
                    <a:bodyPr/>
                    <a:lstStyle/>
                    <a:p>
                      <a:pPr algn="l" rtl="0" fontAlgn="b"/>
                      <a:r>
                        <a:rPr lang="ru-RU" sz="1150" b="0" i="0" u="none" strike="noStrike">
                          <a:solidFill>
                            <a:srgbClr val="000000"/>
                          </a:solidFill>
                          <a:effectLst/>
                          <a:latin typeface="Arial" panose="020B0604020202020204" pitchFamily="34" charset="0"/>
                        </a:rPr>
                        <a:t>Оренбургская область</a:t>
                      </a:r>
                    </a:p>
                  </a:txBody>
                  <a:tcPr marL="9525" marR="9525" marT="9525" marB="0" anchor="b"/>
                </a:tc>
                <a:tc>
                  <a:txBody>
                    <a:bodyPr/>
                    <a:lstStyle/>
                    <a:p>
                      <a:pPr algn="r" fontAlgn="t"/>
                      <a:r>
                        <a:rPr lang="ru-RU" sz="1150" b="0" i="0" u="none" strike="noStrike" dirty="0" smtClean="0">
                          <a:solidFill>
                            <a:srgbClr val="000000"/>
                          </a:solidFill>
                          <a:effectLst/>
                          <a:latin typeface="Arial" panose="020B0604020202020204" pitchFamily="34" charset="0"/>
                        </a:rPr>
                        <a:t>142 910 521,4</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139 092 642,1</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3 817 879,3</a:t>
                      </a:r>
                      <a:endParaRPr lang="ru-RU" sz="1150" b="0" i="0" u="none" strike="noStrike" dirty="0">
                        <a:solidFill>
                          <a:srgbClr val="000000"/>
                        </a:solidFill>
                        <a:effectLst/>
                        <a:latin typeface="Arial" panose="020B0604020202020204" pitchFamily="34" charset="0"/>
                      </a:endParaRPr>
                    </a:p>
                  </a:txBody>
                  <a:tcPr marL="9525" marR="9525" marT="9525" marB="0"/>
                </a:tc>
              </a:tr>
              <a:tr h="172235">
                <a:tc>
                  <a:txBody>
                    <a:bodyPr/>
                    <a:lstStyle/>
                    <a:p>
                      <a:pPr algn="l" rtl="0" fontAlgn="b"/>
                      <a:r>
                        <a:rPr lang="ru-RU" sz="1150" b="0" i="0" u="none" strike="noStrike">
                          <a:solidFill>
                            <a:srgbClr val="000000"/>
                          </a:solidFill>
                          <a:effectLst/>
                          <a:latin typeface="Arial" panose="020B0604020202020204" pitchFamily="34" charset="0"/>
                        </a:rPr>
                        <a:t>Пензенская область</a:t>
                      </a:r>
                    </a:p>
                  </a:txBody>
                  <a:tcPr marL="9525" marR="9525" marT="9525" marB="0" anchor="b"/>
                </a:tc>
                <a:tc>
                  <a:txBody>
                    <a:bodyPr/>
                    <a:lstStyle/>
                    <a:p>
                      <a:pPr algn="r" fontAlgn="t"/>
                      <a:r>
                        <a:rPr lang="ru-RU" sz="1150" b="0" i="0" u="none" strike="noStrike" dirty="0" smtClean="0">
                          <a:solidFill>
                            <a:srgbClr val="000000"/>
                          </a:solidFill>
                          <a:effectLst/>
                          <a:latin typeface="Arial" panose="020B0604020202020204" pitchFamily="34" charset="0"/>
                        </a:rPr>
                        <a:t>83 358 461,9</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85 317 922,5</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-1 959 460,6</a:t>
                      </a:r>
                      <a:endParaRPr lang="ru-RU" sz="1150" b="0" i="0" u="none" strike="noStrike" dirty="0">
                        <a:solidFill>
                          <a:srgbClr val="000000"/>
                        </a:solidFill>
                        <a:effectLst/>
                        <a:latin typeface="Arial" panose="020B0604020202020204" pitchFamily="34" charset="0"/>
                      </a:endParaRPr>
                    </a:p>
                  </a:txBody>
                  <a:tcPr marL="9525" marR="9525" marT="9525" marB="0"/>
                </a:tc>
              </a:tr>
              <a:tr h="145629">
                <a:tc>
                  <a:txBody>
                    <a:bodyPr/>
                    <a:lstStyle/>
                    <a:p>
                      <a:pPr algn="l" rtl="0" fontAlgn="b"/>
                      <a:r>
                        <a:rPr lang="ru-RU" sz="1150" b="0" i="0" u="none" strike="noStrike">
                          <a:solidFill>
                            <a:srgbClr val="000000"/>
                          </a:solidFill>
                          <a:effectLst/>
                          <a:latin typeface="Arial" panose="020B0604020202020204" pitchFamily="34" charset="0"/>
                        </a:rPr>
                        <a:t>Пермский край</a:t>
                      </a:r>
                    </a:p>
                  </a:txBody>
                  <a:tcPr marL="9525" marR="9525" marT="9525" marB="0" anchor="b"/>
                </a:tc>
                <a:tc>
                  <a:txBody>
                    <a:bodyPr/>
                    <a:lstStyle/>
                    <a:p>
                      <a:pPr algn="r" fontAlgn="b"/>
                      <a:r>
                        <a:rPr lang="ru-RU" sz="1150" b="0" i="0" u="none" strike="noStrike" dirty="0" smtClean="0">
                          <a:solidFill>
                            <a:srgbClr val="000000"/>
                          </a:solidFill>
                          <a:effectLst/>
                          <a:latin typeface="Arial" panose="020B0604020202020204" pitchFamily="34" charset="0"/>
                        </a:rPr>
                        <a:t>213 683</a:t>
                      </a:r>
                      <a:r>
                        <a:rPr lang="ru-RU" sz="1150" b="0" i="0" u="none" strike="noStrike" baseline="0" dirty="0" smtClean="0">
                          <a:solidFill>
                            <a:srgbClr val="000000"/>
                          </a:solidFill>
                          <a:effectLst/>
                          <a:latin typeface="Arial" panose="020B0604020202020204" pitchFamily="34" charset="0"/>
                        </a:rPr>
                        <a:t> 399,1</a:t>
                      </a:r>
                      <a:endParaRPr lang="ru-RU" sz="115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ru-RU" sz="1150" b="0" i="0" u="none" strike="noStrike" dirty="0" smtClean="0">
                          <a:solidFill>
                            <a:srgbClr val="000000"/>
                          </a:solidFill>
                          <a:effectLst/>
                          <a:latin typeface="Arial" panose="020B0604020202020204" pitchFamily="34" charset="0"/>
                        </a:rPr>
                        <a:t>220 031 933,9</a:t>
                      </a:r>
                      <a:endParaRPr lang="ru-RU" sz="115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t"/>
                      <a:r>
                        <a:rPr lang="ru-RU" sz="1150" b="0" i="0" u="none" strike="noStrike" dirty="0" smtClean="0">
                          <a:solidFill>
                            <a:srgbClr val="000000"/>
                          </a:solidFill>
                          <a:effectLst/>
                          <a:latin typeface="Arial" panose="020B0604020202020204" pitchFamily="34" charset="0"/>
                        </a:rPr>
                        <a:t>-6 348 534,8</a:t>
                      </a:r>
                      <a:endParaRPr lang="ru-RU" sz="1150" b="0" i="0" u="none" strike="noStrike" dirty="0">
                        <a:solidFill>
                          <a:srgbClr val="000000"/>
                        </a:solidFill>
                        <a:effectLst/>
                        <a:latin typeface="Arial" panose="020B0604020202020204" pitchFamily="34" charset="0"/>
                      </a:endParaRPr>
                    </a:p>
                  </a:txBody>
                  <a:tcPr marL="9525" marR="9525" marT="9525" marB="0"/>
                </a:tc>
              </a:tr>
              <a:tr h="172235">
                <a:tc>
                  <a:txBody>
                    <a:bodyPr/>
                    <a:lstStyle/>
                    <a:p>
                      <a:pPr algn="l" rtl="0" fontAlgn="b"/>
                      <a:r>
                        <a:rPr lang="ru-RU" sz="1150" b="0" i="0" u="none" strike="noStrike">
                          <a:solidFill>
                            <a:srgbClr val="000000"/>
                          </a:solidFill>
                          <a:effectLst/>
                          <a:latin typeface="Arial" panose="020B0604020202020204" pitchFamily="34" charset="0"/>
                        </a:rPr>
                        <a:t>Саратовская область</a:t>
                      </a:r>
                    </a:p>
                  </a:txBody>
                  <a:tcPr marL="9525" marR="9525" marT="9525" marB="0" anchor="b"/>
                </a:tc>
                <a:tc>
                  <a:txBody>
                    <a:bodyPr/>
                    <a:lstStyle/>
                    <a:p>
                      <a:pPr algn="r" fontAlgn="t"/>
                      <a:r>
                        <a:rPr lang="ru-RU" sz="1150" b="0" i="0" u="none" strike="noStrike" dirty="0" smtClean="0">
                          <a:solidFill>
                            <a:srgbClr val="000000"/>
                          </a:solidFill>
                          <a:effectLst/>
                          <a:latin typeface="Arial" panose="020B0604020202020204" pitchFamily="34" charset="0"/>
                        </a:rPr>
                        <a:t>163 659 127,8</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163 436 970,9</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222 156,9</a:t>
                      </a:r>
                      <a:endParaRPr lang="ru-RU" sz="1150" b="0" i="0" u="none" strike="noStrike" dirty="0">
                        <a:solidFill>
                          <a:srgbClr val="000000"/>
                        </a:solidFill>
                        <a:effectLst/>
                        <a:latin typeface="Arial" panose="020B0604020202020204" pitchFamily="34" charset="0"/>
                      </a:endParaRPr>
                    </a:p>
                  </a:txBody>
                  <a:tcPr marL="9525" marR="9525" marT="9525" marB="0"/>
                </a:tc>
              </a:tr>
              <a:tr h="172235">
                <a:tc>
                  <a:txBody>
                    <a:bodyPr/>
                    <a:lstStyle/>
                    <a:p>
                      <a:pPr algn="l" rtl="0" fontAlgn="b"/>
                      <a:r>
                        <a:rPr lang="ru-RU" sz="1150" b="0" i="0" u="none" strike="noStrike">
                          <a:solidFill>
                            <a:srgbClr val="000000"/>
                          </a:solidFill>
                          <a:effectLst/>
                          <a:latin typeface="Arial" panose="020B0604020202020204" pitchFamily="34" charset="0"/>
                        </a:rPr>
                        <a:t>Ульяновская область</a:t>
                      </a:r>
                    </a:p>
                  </a:txBody>
                  <a:tcPr marL="9525" marR="9525" marT="9525" marB="0" anchor="b"/>
                </a:tc>
                <a:tc>
                  <a:txBody>
                    <a:bodyPr/>
                    <a:lstStyle/>
                    <a:p>
                      <a:pPr algn="r" fontAlgn="t"/>
                      <a:r>
                        <a:rPr lang="ru-RU" sz="1150" b="0" i="0" u="none" strike="noStrike" dirty="0" smtClean="0">
                          <a:solidFill>
                            <a:srgbClr val="000000"/>
                          </a:solidFill>
                          <a:effectLst/>
                          <a:latin typeface="Arial" panose="020B0604020202020204" pitchFamily="34" charset="0"/>
                        </a:rPr>
                        <a:t>88 779 990,2</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92 813</a:t>
                      </a:r>
                      <a:r>
                        <a:rPr lang="ru-RU" sz="1150" b="0" i="0" u="none" strike="noStrike" baseline="0" dirty="0" smtClean="0">
                          <a:solidFill>
                            <a:srgbClr val="000000"/>
                          </a:solidFill>
                          <a:effectLst/>
                          <a:latin typeface="Arial" panose="020B0604020202020204" pitchFamily="34" charset="0"/>
                        </a:rPr>
                        <a:t> 683,5</a:t>
                      </a:r>
                      <a:endParaRPr lang="ru-RU" sz="115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ru-RU" sz="1150" b="0" i="0" u="none" strike="noStrike" dirty="0" smtClean="0">
                          <a:solidFill>
                            <a:srgbClr val="000000"/>
                          </a:solidFill>
                          <a:effectLst/>
                          <a:latin typeface="Arial" panose="020B0604020202020204" pitchFamily="34" charset="0"/>
                        </a:rPr>
                        <a:t>-4</a:t>
                      </a:r>
                      <a:r>
                        <a:rPr lang="ru-RU" sz="1150" b="0" i="0" u="none" strike="noStrike" baseline="0" dirty="0" smtClean="0">
                          <a:solidFill>
                            <a:srgbClr val="000000"/>
                          </a:solidFill>
                          <a:effectLst/>
                          <a:latin typeface="Arial" panose="020B0604020202020204" pitchFamily="34" charset="0"/>
                        </a:rPr>
                        <a:t> 033 693,3</a:t>
                      </a:r>
                      <a:endParaRPr lang="ru-RU" sz="1150" b="0" i="0" u="none" strike="noStrike" dirty="0">
                        <a:solidFill>
                          <a:srgbClr val="000000"/>
                        </a:solidFill>
                        <a:effectLst/>
                        <a:latin typeface="Arial" panose="020B0604020202020204" pitchFamily="34" charset="0"/>
                      </a:endParaRPr>
                    </a:p>
                  </a:txBody>
                  <a:tcPr marL="9525" marR="9525" marT="9525" marB="0"/>
                </a:tc>
              </a:tr>
            </a:tbl>
          </a:graphicData>
        </a:graphic>
      </p:graphicFrame>
    </p:spTree>
    <p:extLst>
      <p:ext uri="{BB962C8B-B14F-4D97-AF65-F5344CB8AC3E}">
        <p14:creationId xmlns:p14="http://schemas.microsoft.com/office/powerpoint/2010/main" val="2382493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46038"/>
            <a:ext cx="8088112" cy="563562"/>
          </a:xfrm>
        </p:spPr>
        <p:txBody>
          <a:bodyPr>
            <a:normAutofit fontScale="77500" lnSpcReduction="20000"/>
          </a:bodyPr>
          <a:lstStyle/>
          <a:p>
            <a:r>
              <a:rPr lang="ru-RU" dirty="0"/>
              <a:t>Структура доходов бюджета Республики </a:t>
            </a:r>
            <a:r>
              <a:rPr lang="ru-RU" dirty="0" smtClean="0"/>
              <a:t>Татарстан</a:t>
            </a:r>
            <a:br>
              <a:rPr lang="ru-RU" dirty="0" smtClean="0"/>
            </a:br>
            <a:r>
              <a:rPr lang="ru-RU" dirty="0" smtClean="0"/>
              <a:t>в 2022 году (тыс. рублей)</a:t>
            </a:r>
            <a:endParaRPr lang="ru-RU" dirty="0"/>
          </a:p>
        </p:txBody>
      </p:sp>
      <p:sp>
        <p:nvSpPr>
          <p:cNvPr id="4" name="Прямоугольник 3"/>
          <p:cNvSpPr/>
          <p:nvPr/>
        </p:nvSpPr>
        <p:spPr>
          <a:xfrm>
            <a:off x="590549" y="598387"/>
            <a:ext cx="8386762" cy="7386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1400" dirty="0"/>
              <a:t>НАЛОГОВЫЕ </a:t>
            </a:r>
            <a:r>
              <a:rPr lang="ru-RU" sz="1400" dirty="0" smtClean="0"/>
              <a:t>ДОХОДЫ </a:t>
            </a:r>
            <a:r>
              <a:rPr lang="ru-RU" sz="1400" dirty="0"/>
              <a:t>– доходы от предусмотренных законодательством Российской Федерации </a:t>
            </a:r>
            <a:r>
              <a:rPr lang="ru-RU" sz="1400" dirty="0" smtClean="0"/>
              <a:t>федеральных налогов и сборов, </a:t>
            </a:r>
            <a:r>
              <a:rPr lang="ru-RU" sz="1400" dirty="0"/>
              <a:t>в том числе от налогов, предусмотренных специальными налоговыми </a:t>
            </a:r>
            <a:r>
              <a:rPr lang="ru-RU" sz="1400" dirty="0" smtClean="0"/>
              <a:t>режимами, и законодательством Республики Татарстан от региональных налогов</a:t>
            </a:r>
            <a:endParaRPr lang="ru-RU" sz="1400" dirty="0"/>
          </a:p>
        </p:txBody>
      </p:sp>
      <p:sp>
        <p:nvSpPr>
          <p:cNvPr id="5" name="Прямоугольник 4"/>
          <p:cNvSpPr/>
          <p:nvPr/>
        </p:nvSpPr>
        <p:spPr>
          <a:xfrm>
            <a:off x="590549" y="1519885"/>
            <a:ext cx="8391525"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ru-RU" sz="1400" dirty="0" smtClean="0"/>
              <a:t>НЕНАЛОГОВЫЕ ДОХОДЫ </a:t>
            </a:r>
            <a:r>
              <a:rPr lang="ru-RU" sz="1400" dirty="0"/>
              <a:t>– </a:t>
            </a:r>
            <a:r>
              <a:rPr lang="ru-RU" sz="1400"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endParaRPr lang="ru-RU" sz="1400" dirty="0"/>
          </a:p>
        </p:txBody>
      </p:sp>
      <p:sp>
        <p:nvSpPr>
          <p:cNvPr id="6" name="Прямоугольник 5"/>
          <p:cNvSpPr/>
          <p:nvPr/>
        </p:nvSpPr>
        <p:spPr>
          <a:xfrm>
            <a:off x="585786" y="2685223"/>
            <a:ext cx="8391525"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1400" dirty="0"/>
              <a:t>БЕЗВОЗМЕЗДНЫЕ </a:t>
            </a:r>
            <a:r>
              <a:rPr lang="ru-RU" sz="1400" dirty="0" smtClean="0"/>
              <a:t>ПОСТУПЛЕНИЯ –  поступающие  </a:t>
            </a:r>
            <a:r>
              <a:rPr lang="ru-RU" sz="1400" dirty="0"/>
              <a:t>в  </a:t>
            </a:r>
            <a:r>
              <a:rPr lang="ru-RU" sz="1400" dirty="0" smtClean="0"/>
              <a:t>бюджет денежные  </a:t>
            </a:r>
            <a:r>
              <a:rPr lang="ru-RU" sz="1400" dirty="0"/>
              <a:t>средства  </a:t>
            </a:r>
            <a:r>
              <a:rPr lang="ru-RU" sz="1400" dirty="0" smtClean="0"/>
              <a:t>на безвозвратной  </a:t>
            </a:r>
            <a:r>
              <a:rPr lang="ru-RU" sz="1400" dirty="0"/>
              <a:t>и  </a:t>
            </a:r>
            <a:r>
              <a:rPr lang="ru-RU" sz="1400" dirty="0" smtClean="0"/>
              <a:t>безвозмездной основе  </a:t>
            </a:r>
            <a:r>
              <a:rPr lang="ru-RU" sz="1400" dirty="0"/>
              <a:t>из  федерального  </a:t>
            </a:r>
            <a:r>
              <a:rPr lang="ru-RU" sz="1400" dirty="0" smtClean="0"/>
              <a:t>бюджета (межбюджетные  </a:t>
            </a:r>
            <a:r>
              <a:rPr lang="ru-RU" sz="1400" dirty="0"/>
              <a:t>трансферты  </a:t>
            </a:r>
            <a:r>
              <a:rPr lang="ru-RU" sz="1400" dirty="0" smtClean="0"/>
              <a:t>в виде  </a:t>
            </a:r>
            <a:r>
              <a:rPr lang="ru-RU" sz="1400" dirty="0"/>
              <a:t>дотаций,  субсидий</a:t>
            </a:r>
            <a:r>
              <a:rPr lang="ru-RU" sz="1400" dirty="0" smtClean="0"/>
              <a:t>, субвенций и иных межбюджетных трансфертов),  </a:t>
            </a:r>
            <a:r>
              <a:rPr lang="ru-RU" sz="1400" dirty="0"/>
              <a:t>а  также  </a:t>
            </a:r>
            <a:r>
              <a:rPr lang="ru-RU" sz="1400" dirty="0" smtClean="0"/>
              <a:t>перечисления от  </a:t>
            </a:r>
            <a:r>
              <a:rPr lang="ru-RU" sz="1400" dirty="0"/>
              <a:t>физических  и  </a:t>
            </a:r>
            <a:r>
              <a:rPr lang="ru-RU" sz="1400" dirty="0" smtClean="0"/>
              <a:t>юридических лиц</a:t>
            </a:r>
            <a:endParaRPr lang="ru-RU" sz="1400" dirty="0"/>
          </a:p>
        </p:txBody>
      </p:sp>
      <p:graphicFrame>
        <p:nvGraphicFramePr>
          <p:cNvPr id="7" name="Диаграмма 6"/>
          <p:cNvGraphicFramePr/>
          <p:nvPr>
            <p:extLst>
              <p:ext uri="{D42A27DB-BD31-4B8C-83A1-F6EECF244321}">
                <p14:modId xmlns:p14="http://schemas.microsoft.com/office/powerpoint/2010/main" val="1254304633"/>
              </p:ext>
            </p:extLst>
          </p:nvPr>
        </p:nvGraphicFramePr>
        <p:xfrm>
          <a:off x="519110" y="3590925"/>
          <a:ext cx="8220075" cy="3267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8703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137478"/>
            <a:ext cx="8088112" cy="574747"/>
          </a:xfrm>
        </p:spPr>
        <p:txBody>
          <a:bodyPr>
            <a:normAutofit fontScale="85000" lnSpcReduction="10000"/>
          </a:bodyPr>
          <a:lstStyle/>
          <a:p>
            <a:r>
              <a:rPr lang="ru-RU" dirty="0"/>
              <a:t>Структура доходов бюджета Республики Татарстан </a:t>
            </a:r>
          </a:p>
        </p:txBody>
      </p:sp>
      <p:graphicFrame>
        <p:nvGraphicFramePr>
          <p:cNvPr id="4" name="Таблица 3"/>
          <p:cNvGraphicFramePr>
            <a:graphicFrameLocks noGrp="1"/>
          </p:cNvGraphicFramePr>
          <p:nvPr>
            <p:extLst>
              <p:ext uri="{D42A27DB-BD31-4B8C-83A1-F6EECF244321}">
                <p14:modId xmlns:p14="http://schemas.microsoft.com/office/powerpoint/2010/main" val="2992303730"/>
              </p:ext>
            </p:extLst>
          </p:nvPr>
        </p:nvGraphicFramePr>
        <p:xfrm>
          <a:off x="641846" y="620783"/>
          <a:ext cx="7966695" cy="3440471"/>
        </p:xfrm>
        <a:graphic>
          <a:graphicData uri="http://schemas.openxmlformats.org/drawingml/2006/table">
            <a:tbl>
              <a:tblPr>
                <a:tableStyleId>{616DA210-FB5B-4158-B5E0-FEB733F419BA}</a:tableStyleId>
              </a:tblPr>
              <a:tblGrid>
                <a:gridCol w="4556230"/>
                <a:gridCol w="1820562"/>
                <a:gridCol w="1589903"/>
              </a:tblGrid>
              <a:tr h="598417">
                <a:tc>
                  <a:txBody>
                    <a:bodyPr/>
                    <a:lstStyle/>
                    <a:p>
                      <a:pPr algn="ctr" fontAlgn="ctr"/>
                      <a:r>
                        <a:rPr lang="ru-RU" sz="1600" b="1" u="none" strike="noStrike" dirty="0">
                          <a:effectLst/>
                        </a:rPr>
                        <a:t>Наименование</a:t>
                      </a:r>
                      <a:endParaRPr lang="ru-RU" sz="16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smtClean="0">
                          <a:solidFill>
                            <a:schemeClr val="tx1"/>
                          </a:solidFill>
                          <a:effectLst/>
                        </a:rPr>
                        <a:t>Факт</a:t>
                      </a:r>
                      <a:r>
                        <a:rPr lang="ru-RU" sz="1600" b="1" u="none" strike="noStrike" baseline="0" dirty="0" smtClean="0">
                          <a:solidFill>
                            <a:schemeClr val="tx1"/>
                          </a:solidFill>
                          <a:effectLst/>
                        </a:rPr>
                        <a:t> за </a:t>
                      </a:r>
                      <a:r>
                        <a:rPr lang="ru-RU" sz="1600" b="1" u="none" strike="noStrike" dirty="0" smtClean="0">
                          <a:solidFill>
                            <a:schemeClr val="tx1"/>
                          </a:solidFill>
                          <a:effectLst/>
                        </a:rPr>
                        <a:t>2022 </a:t>
                      </a:r>
                      <a:r>
                        <a:rPr lang="ru-RU" sz="1600" b="1" u="none" strike="noStrike" dirty="0">
                          <a:solidFill>
                            <a:schemeClr val="tx1"/>
                          </a:solidFill>
                          <a:effectLst/>
                        </a:rPr>
                        <a:t>год </a:t>
                      </a:r>
                      <a:r>
                        <a:rPr lang="ru-RU" sz="1600" b="1" u="none" strike="noStrike" dirty="0" smtClean="0">
                          <a:solidFill>
                            <a:schemeClr val="tx1"/>
                          </a:solidFill>
                          <a:effectLst/>
                        </a:rPr>
                        <a:t/>
                      </a:r>
                      <a:br>
                        <a:rPr lang="ru-RU" sz="1600" b="1" u="none" strike="noStrike" dirty="0" smtClean="0">
                          <a:solidFill>
                            <a:schemeClr val="tx1"/>
                          </a:solidFill>
                          <a:effectLst/>
                        </a:rPr>
                      </a:br>
                      <a:r>
                        <a:rPr lang="ru-RU" sz="1600" b="1" u="none" strike="noStrike" dirty="0" smtClean="0">
                          <a:solidFill>
                            <a:schemeClr val="tx1"/>
                          </a:solidFill>
                          <a:effectLst/>
                        </a:rPr>
                        <a:t>(тыс. рублей)</a:t>
                      </a:r>
                      <a:endParaRPr lang="ru-RU" sz="16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smtClean="0">
                          <a:solidFill>
                            <a:schemeClr val="tx1"/>
                          </a:solidFill>
                          <a:effectLst/>
                        </a:rPr>
                        <a:t>Удельный вес</a:t>
                      </a:r>
                    </a:p>
                    <a:p>
                      <a:pPr algn="ctr" fontAlgn="ctr"/>
                      <a:r>
                        <a:rPr lang="ru-RU" sz="1600" b="1" i="0" u="none" strike="noStrike" dirty="0" smtClean="0">
                          <a:solidFill>
                            <a:schemeClr val="tx1"/>
                          </a:solidFill>
                          <a:effectLst/>
                          <a:latin typeface="Times New Roman" panose="02020603050405020304" pitchFamily="18" charset="0"/>
                        </a:rPr>
                        <a:t>(%)</a:t>
                      </a:r>
                      <a:endParaRPr lang="ru-RU" sz="16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601362">
                <a:tc>
                  <a:txBody>
                    <a:bodyPr/>
                    <a:lstStyle/>
                    <a:p>
                      <a:pPr algn="l" fontAlgn="b"/>
                      <a:r>
                        <a:rPr lang="ru-RU" sz="1600" u="none" strike="noStrike" dirty="0">
                          <a:effectLst/>
                        </a:rPr>
                        <a:t>Налоговые и неналоговые доходы, </a:t>
                      </a:r>
                      <a:endParaRPr lang="ru-RU" sz="1600" u="none" strike="noStrike" dirty="0" smtClean="0">
                        <a:effectLst/>
                      </a:endParaRPr>
                    </a:p>
                    <a:p>
                      <a:pPr algn="l" fontAlgn="b"/>
                      <a:r>
                        <a:rPr lang="ru-RU" sz="1600" u="none" strike="noStrike" dirty="0" smtClean="0">
                          <a:effectLst/>
                        </a:rPr>
                        <a:t>в </a:t>
                      </a:r>
                      <a:r>
                        <a:rPr lang="ru-RU" sz="1600" u="none" strike="noStrike" dirty="0">
                          <a:effectLst/>
                        </a:rPr>
                        <a:t>том числе:</a:t>
                      </a:r>
                      <a:endParaRPr lang="ru-RU" sz="1600" b="0"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600" b="0" i="0" u="none" strike="noStrike" dirty="0">
                          <a:solidFill>
                            <a:srgbClr val="000000"/>
                          </a:solidFill>
                          <a:effectLst/>
                          <a:latin typeface="Arial" panose="020B0604020202020204" pitchFamily="34" charset="0"/>
                        </a:rPr>
                        <a:t>366 605 894,8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600" b="0" i="0" u="none" strike="noStrike" dirty="0">
                          <a:solidFill>
                            <a:srgbClr val="000000"/>
                          </a:solidFill>
                          <a:effectLst/>
                          <a:latin typeface="Arial" panose="020B0604020202020204" pitchFamily="34" charset="0"/>
                        </a:rPr>
                        <a:t>81,0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64005">
                <a:tc>
                  <a:txBody>
                    <a:bodyPr/>
                    <a:lstStyle/>
                    <a:p>
                      <a:pPr algn="l" fontAlgn="b"/>
                      <a:r>
                        <a:rPr lang="ru-RU" sz="1400" i="1" u="none" strike="noStrike" dirty="0">
                          <a:effectLst/>
                        </a:rPr>
                        <a:t>     налоговые доходы</a:t>
                      </a:r>
                      <a:endParaRPr lang="ru-RU" sz="1400" b="0" i="1"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400" b="0" i="1" u="none" strike="noStrike" dirty="0">
                          <a:solidFill>
                            <a:srgbClr val="000000"/>
                          </a:solidFill>
                          <a:effectLst/>
                          <a:latin typeface="Arial" panose="020B0604020202020204" pitchFamily="34" charset="0"/>
                        </a:rPr>
                        <a:t>344 313 807,6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600" b="0" i="0" u="none" strike="noStrike">
                          <a:solidFill>
                            <a:srgbClr val="000000"/>
                          </a:solidFill>
                          <a:effectLst/>
                          <a:latin typeface="Arial" panose="020B0604020202020204" pitchFamily="34" charset="0"/>
                        </a:rPr>
                        <a:t>76,1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64005">
                <a:tc>
                  <a:txBody>
                    <a:bodyPr/>
                    <a:lstStyle/>
                    <a:p>
                      <a:pPr algn="l" fontAlgn="b"/>
                      <a:r>
                        <a:rPr lang="ru-RU" sz="1400" i="1" u="none" strike="noStrike" dirty="0">
                          <a:effectLst/>
                        </a:rPr>
                        <a:t>     неналоговые доходы</a:t>
                      </a:r>
                      <a:endParaRPr lang="ru-RU" sz="1400" b="0" i="1"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400" b="0" i="1" u="none" strike="noStrike">
                          <a:solidFill>
                            <a:srgbClr val="000000"/>
                          </a:solidFill>
                          <a:effectLst/>
                          <a:latin typeface="Arial" panose="020B0604020202020204" pitchFamily="34" charset="0"/>
                        </a:rPr>
                        <a:t>22 292 087,2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600" b="0" i="0" u="none" strike="noStrike">
                          <a:solidFill>
                            <a:srgbClr val="000000"/>
                          </a:solidFill>
                          <a:effectLst/>
                          <a:latin typeface="Arial" panose="020B0604020202020204" pitchFamily="34" charset="0"/>
                        </a:rPr>
                        <a:t>4,9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64005">
                <a:tc>
                  <a:txBody>
                    <a:bodyPr/>
                    <a:lstStyle/>
                    <a:p>
                      <a:pPr algn="l" fontAlgn="b"/>
                      <a:r>
                        <a:rPr lang="ru-RU" sz="1600" u="none" strike="noStrike" dirty="0">
                          <a:effectLst/>
                        </a:rPr>
                        <a:t>Безвозмездные поступления</a:t>
                      </a:r>
                      <a:endParaRPr lang="ru-RU" sz="1600" b="0"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600" b="0" i="0" u="none" strike="noStrike">
                          <a:solidFill>
                            <a:srgbClr val="000000"/>
                          </a:solidFill>
                          <a:effectLst/>
                          <a:latin typeface="Arial" panose="020B0604020202020204" pitchFamily="34" charset="0"/>
                        </a:rPr>
                        <a:t>86 109 364,3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600" b="0" i="0" u="none" strike="noStrike">
                          <a:solidFill>
                            <a:srgbClr val="000000"/>
                          </a:solidFill>
                          <a:effectLst/>
                          <a:latin typeface="Arial" panose="020B0604020202020204" pitchFamily="34" charset="0"/>
                        </a:rPr>
                        <a:t>19,0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48677">
                <a:tc>
                  <a:txBody>
                    <a:bodyPr/>
                    <a:lstStyle/>
                    <a:p>
                      <a:pPr algn="l" fontAlgn="b"/>
                      <a:r>
                        <a:rPr lang="ru-RU" sz="1600" b="1" u="none" strike="noStrike" dirty="0">
                          <a:effectLst/>
                        </a:rPr>
                        <a:t>Всего</a:t>
                      </a:r>
                      <a:endParaRPr lang="ru-RU" sz="16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ctr"/>
                      <a:r>
                        <a:rPr lang="ru-RU" sz="1600" b="1" i="0" u="none" strike="noStrike">
                          <a:solidFill>
                            <a:srgbClr val="000000"/>
                          </a:solidFill>
                          <a:effectLst/>
                          <a:latin typeface="Arial" panose="020B0604020202020204" pitchFamily="34" charset="0"/>
                        </a:rPr>
                        <a:t>452 715 259,1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ctr"/>
                      <a:r>
                        <a:rPr lang="ru-RU" sz="1600" b="0" i="0" u="none" strike="noStrike" dirty="0">
                          <a:solidFill>
                            <a:srgbClr val="000000"/>
                          </a:solidFill>
                          <a:effectLst/>
                          <a:latin typeface="Arial" panose="020B0604020202020204" pitchFamily="34" charset="0"/>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1608327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Autofit/>
          </a:bodyPr>
          <a:lstStyle/>
          <a:p>
            <a:r>
              <a:rPr lang="ru-RU" sz="2000" dirty="0"/>
              <a:t>В </a:t>
            </a:r>
            <a:r>
              <a:rPr lang="ru-RU" sz="2000" dirty="0" smtClean="0"/>
              <a:t>2022 </a:t>
            </a:r>
            <a:r>
              <a:rPr lang="ru-RU" sz="2000" dirty="0"/>
              <a:t>году в бюджет  Республики Татарстан </a:t>
            </a:r>
            <a:r>
              <a:rPr lang="ru-RU" sz="2000" dirty="0" smtClean="0"/>
              <a:t>поступило       344 313 807,6 тыс</a:t>
            </a:r>
            <a:r>
              <a:rPr lang="ru-RU" sz="2000" dirty="0"/>
              <a:t>. </a:t>
            </a:r>
            <a:r>
              <a:rPr lang="ru-RU" sz="2000" dirty="0" smtClean="0"/>
              <a:t>рублей </a:t>
            </a:r>
            <a:r>
              <a:rPr lang="ru-RU" sz="2000" dirty="0"/>
              <a:t>налоговых доходов</a:t>
            </a:r>
          </a:p>
        </p:txBody>
      </p:sp>
      <p:graphicFrame>
        <p:nvGraphicFramePr>
          <p:cNvPr id="4" name="Таблица 3"/>
          <p:cNvGraphicFramePr>
            <a:graphicFrameLocks noGrp="1"/>
          </p:cNvGraphicFramePr>
          <p:nvPr>
            <p:extLst>
              <p:ext uri="{D42A27DB-BD31-4B8C-83A1-F6EECF244321}">
                <p14:modId xmlns:p14="http://schemas.microsoft.com/office/powerpoint/2010/main" val="3670462611"/>
              </p:ext>
            </p:extLst>
          </p:nvPr>
        </p:nvGraphicFramePr>
        <p:xfrm>
          <a:off x="514350" y="683741"/>
          <a:ext cx="8217758" cy="3954780"/>
        </p:xfrm>
        <a:graphic>
          <a:graphicData uri="http://schemas.openxmlformats.org/drawingml/2006/table">
            <a:tbl>
              <a:tblPr>
                <a:tableStyleId>{616DA210-FB5B-4158-B5E0-FEB733F419BA}</a:tableStyleId>
              </a:tblPr>
              <a:tblGrid>
                <a:gridCol w="5252136"/>
                <a:gridCol w="1449860"/>
                <a:gridCol w="1515762"/>
              </a:tblGrid>
              <a:tr h="398710">
                <a:tc>
                  <a:txBody>
                    <a:bodyPr/>
                    <a:lstStyle/>
                    <a:p>
                      <a:pPr algn="ctr" fontAlgn="ctr"/>
                      <a:r>
                        <a:rPr lang="ru-RU" sz="1400" b="1" u="none" strike="noStrike" dirty="0">
                          <a:effectLst/>
                        </a:rPr>
                        <a:t>Наименование</a:t>
                      </a:r>
                      <a:endParaRPr lang="ru-RU" sz="14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Факт за 2022 </a:t>
                      </a:r>
                      <a:r>
                        <a:rPr lang="ru-RU" sz="1400" b="1" u="none" strike="noStrike" dirty="0">
                          <a:solidFill>
                            <a:schemeClr val="tx1"/>
                          </a:solidFill>
                          <a:effectLst/>
                        </a:rPr>
                        <a:t>год </a:t>
                      </a:r>
                      <a:r>
                        <a:rPr lang="ru-RU" sz="1400" b="1" u="none" strike="noStrike" dirty="0" smtClean="0">
                          <a:solidFill>
                            <a:schemeClr val="tx1"/>
                          </a:solidFill>
                          <a:effectLst/>
                        </a:rPr>
                        <a:t>(тыс. рублей)</a:t>
                      </a:r>
                      <a:endParaRPr lang="ru-RU" sz="14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Удельный вес</a:t>
                      </a:r>
                    </a:p>
                    <a:p>
                      <a:pPr algn="ctr" fontAlgn="ctr"/>
                      <a:r>
                        <a:rPr lang="ru-RU" sz="1400" b="1" i="0" u="none" strike="noStrike" dirty="0" smtClean="0">
                          <a:solidFill>
                            <a:schemeClr val="tx1"/>
                          </a:solidFill>
                          <a:effectLst/>
                          <a:latin typeface="Times New Roman" panose="02020603050405020304" pitchFamily="18" charset="0"/>
                        </a:rPr>
                        <a:t>(%)</a:t>
                      </a:r>
                      <a:endParaRPr lang="ru-RU" sz="14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97802">
                <a:tc>
                  <a:txBody>
                    <a:bodyPr/>
                    <a:lstStyle/>
                    <a:p>
                      <a:pPr algn="l" fontAlgn="b"/>
                      <a:r>
                        <a:rPr lang="ru-RU" sz="1400" b="1" i="0" u="none" strike="noStrike" dirty="0">
                          <a:solidFill>
                            <a:srgbClr val="000000"/>
                          </a:solidFill>
                          <a:effectLst/>
                          <a:latin typeface="+mn-lt"/>
                        </a:rPr>
                        <a:t>Всего налоговых доходов</a:t>
                      </a:r>
                      <a:endParaRPr lang="ru-RU" sz="1400" b="0" i="0" u="none" strike="noStrike" dirty="0">
                        <a:solidFill>
                          <a:srgbClr val="000000"/>
                        </a:solidFill>
                        <a:effectLst/>
                        <a:latin typeface="+mn-lt"/>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r>
                        <a:rPr lang="en-US" sz="1400" b="1" i="0" u="none" strike="noStrike" dirty="0">
                          <a:solidFill>
                            <a:schemeClr val="tx1"/>
                          </a:solidFill>
                          <a:effectLst/>
                          <a:latin typeface="Arial"/>
                        </a:rPr>
                        <a:t>344 313 807,6</a:t>
                      </a:r>
                      <a:endParaRPr lang="ru-RU" sz="1400" b="1" i="0" u="none" strike="noStrike" dirty="0">
                        <a:solidFill>
                          <a:schemeClr val="tx1"/>
                        </a:solidFill>
                        <a:effectLst/>
                        <a:latin typeface="Arial"/>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rtl="0" fontAlgn="b"/>
                      <a:r>
                        <a:rPr lang="ru-RU" sz="1400" b="1" i="0" u="none" strike="noStrike" dirty="0">
                          <a:solidFill>
                            <a:schemeClr val="tx1"/>
                          </a:solidFill>
                          <a:effectLst/>
                          <a:latin typeface="Arial"/>
                        </a:rPr>
                        <a:t>100,0</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83830">
                <a:tc>
                  <a:txBody>
                    <a:bodyPr/>
                    <a:lstStyle/>
                    <a:p>
                      <a:pPr algn="l" fontAlgn="b"/>
                      <a:r>
                        <a:rPr lang="ru-RU" sz="1400" b="0" i="0" u="none" strike="noStrike" dirty="0">
                          <a:solidFill>
                            <a:srgbClr val="000000"/>
                          </a:solidFill>
                          <a:effectLst/>
                          <a:latin typeface="+mn-lt"/>
                        </a:rPr>
                        <a:t>Налог на прибыль организаций</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n-US" sz="1400" b="0" i="0" u="none" strike="noStrike" kern="1200" dirty="0">
                          <a:solidFill>
                            <a:schemeClr val="tx1"/>
                          </a:solidFill>
                          <a:effectLst/>
                          <a:latin typeface="Arial"/>
                          <a:ea typeface="+mn-ea"/>
                          <a:cs typeface="+mn-cs"/>
                        </a:rPr>
                        <a:t>166 083 999,0</a:t>
                      </a:r>
                      <a:endParaRPr lang="ru-RU" sz="14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48,2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algn="l" fontAlgn="b"/>
                      <a:r>
                        <a:rPr lang="ru-RU" sz="1400" b="0" i="0" u="none" strike="noStrike" dirty="0">
                          <a:solidFill>
                            <a:srgbClr val="000000"/>
                          </a:solidFill>
                          <a:effectLst/>
                          <a:latin typeface="+mn-lt"/>
                        </a:rPr>
                        <a:t>Налог на доходы физических лиц</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n-US" sz="1400" b="0" i="0" u="none" strike="noStrike" kern="1200" dirty="0">
                          <a:solidFill>
                            <a:schemeClr val="tx1"/>
                          </a:solidFill>
                          <a:effectLst/>
                          <a:latin typeface="Arial"/>
                          <a:ea typeface="+mn-ea"/>
                          <a:cs typeface="+mn-cs"/>
                        </a:rPr>
                        <a:t>80 797 965,3</a:t>
                      </a:r>
                      <a:endParaRPr lang="ru-RU" sz="14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23,5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18380">
                <a:tc>
                  <a:txBody>
                    <a:bodyPr/>
                    <a:lstStyle/>
                    <a:p>
                      <a:pPr algn="just" fontAlgn="b"/>
                      <a:r>
                        <a:rPr lang="ru-RU" sz="1400" b="0" i="0" u="none" strike="noStrike" dirty="0">
                          <a:solidFill>
                            <a:srgbClr val="000000"/>
                          </a:solidFill>
                          <a:effectLst/>
                          <a:latin typeface="+mn-lt"/>
                        </a:rPr>
                        <a:t>Акцизы по подакцизным товарам (продукции), производимым на территории Российской Федерации</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n-US" sz="1400" b="0" i="0" u="none" strike="noStrike" kern="1200" dirty="0">
                          <a:solidFill>
                            <a:schemeClr val="tx1"/>
                          </a:solidFill>
                          <a:effectLst/>
                          <a:latin typeface="Arial"/>
                          <a:ea typeface="+mn-ea"/>
                          <a:cs typeface="+mn-cs"/>
                        </a:rPr>
                        <a:t>41 336 082,7</a:t>
                      </a:r>
                      <a:endParaRPr lang="ru-RU" sz="14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12,0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algn="l" fontAlgn="b"/>
                      <a:r>
                        <a:rPr lang="ru-RU" sz="1400" b="0" i="0" u="none" strike="noStrike" dirty="0">
                          <a:solidFill>
                            <a:srgbClr val="000000"/>
                          </a:solidFill>
                          <a:effectLst/>
                          <a:latin typeface="+mn-lt"/>
                        </a:rPr>
                        <a:t>Налоги на совокупный доход</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n-US" sz="1400" b="0" i="0" u="none" strike="noStrike" kern="1200" dirty="0">
                          <a:solidFill>
                            <a:schemeClr val="tx1"/>
                          </a:solidFill>
                          <a:effectLst/>
                          <a:latin typeface="Arial"/>
                          <a:ea typeface="+mn-ea"/>
                          <a:cs typeface="+mn-cs"/>
                        </a:rPr>
                        <a:t>14 786 087,5</a:t>
                      </a:r>
                      <a:endParaRPr lang="ru-RU" sz="1400" b="0" i="0" u="none" strike="noStrike" kern="1200" dirty="0">
                        <a:solidFill>
                          <a:schemeClr val="tx1"/>
                        </a:solidFill>
                        <a:effectLst/>
                        <a:latin typeface="Arial"/>
                        <a:ea typeface="+mn-ea"/>
                        <a:cs typeface="+mn-cs"/>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n-US" sz="1400" b="0" i="0" u="none" strike="noStrike" kern="1200" dirty="0">
                          <a:solidFill>
                            <a:schemeClr val="tx1"/>
                          </a:solidFill>
                          <a:effectLst/>
                          <a:latin typeface="Arial"/>
                          <a:ea typeface="+mn-ea"/>
                          <a:cs typeface="+mn-cs"/>
                        </a:rPr>
                        <a:t>4,3</a:t>
                      </a:r>
                      <a:endParaRPr lang="ru-RU" sz="14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algn="l" fontAlgn="b"/>
                      <a:r>
                        <a:rPr lang="ru-RU" sz="1400" b="0" i="0" u="none" strike="noStrike" dirty="0">
                          <a:solidFill>
                            <a:srgbClr val="000000"/>
                          </a:solidFill>
                          <a:effectLst/>
                          <a:latin typeface="+mn-lt"/>
                        </a:rPr>
                        <a:t>Налог на имущество организаций</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n-US" sz="1400" b="0" i="0" u="none" strike="noStrike" kern="1200" dirty="0">
                          <a:solidFill>
                            <a:schemeClr val="tx1"/>
                          </a:solidFill>
                          <a:effectLst/>
                          <a:latin typeface="Arial"/>
                          <a:ea typeface="+mn-ea"/>
                          <a:cs typeface="+mn-cs"/>
                        </a:rPr>
                        <a:t>33 858 551,3</a:t>
                      </a:r>
                      <a:endParaRPr lang="ru-RU" sz="14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9,</a:t>
                      </a:r>
                      <a:r>
                        <a:rPr lang="en-US" sz="1400" b="0" i="0" u="none" strike="noStrike" kern="1200" dirty="0">
                          <a:solidFill>
                            <a:schemeClr val="tx1"/>
                          </a:solidFill>
                          <a:effectLst/>
                          <a:latin typeface="Arial"/>
                          <a:ea typeface="+mn-ea"/>
                          <a:cs typeface="+mn-cs"/>
                        </a:rPr>
                        <a:t>8</a:t>
                      </a:r>
                      <a:endParaRPr lang="ru-RU" sz="14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algn="l" fontAlgn="b"/>
                      <a:r>
                        <a:rPr lang="ru-RU" sz="1400" b="0" i="0" u="none" strike="noStrike" dirty="0">
                          <a:solidFill>
                            <a:srgbClr val="000000"/>
                          </a:solidFill>
                          <a:effectLst/>
                          <a:latin typeface="+mn-lt"/>
                        </a:rPr>
                        <a:t>Транспортный налог</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n-US" sz="1400" b="0" i="0" u="none" strike="noStrike" kern="1200" dirty="0">
                          <a:solidFill>
                            <a:schemeClr val="tx1"/>
                          </a:solidFill>
                          <a:effectLst/>
                          <a:latin typeface="Arial"/>
                          <a:ea typeface="+mn-ea"/>
                          <a:cs typeface="+mn-cs"/>
                        </a:rPr>
                        <a:t>6 646 124,1</a:t>
                      </a:r>
                      <a:endParaRPr lang="ru-RU" sz="14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ru-RU" sz="1400" b="0" i="0" u="none" strike="noStrike" kern="1200" dirty="0">
                          <a:solidFill>
                            <a:schemeClr val="tx1"/>
                          </a:solidFill>
                          <a:effectLst/>
                          <a:latin typeface="Arial"/>
                          <a:ea typeface="+mn-ea"/>
                          <a:cs typeface="+mn-cs"/>
                        </a:rPr>
                        <a:t>1,9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algn="l" fontAlgn="b"/>
                      <a:r>
                        <a:rPr lang="ru-RU" sz="1400" b="0" i="0" u="none" strike="noStrike" dirty="0">
                          <a:solidFill>
                            <a:srgbClr val="000000"/>
                          </a:solidFill>
                          <a:effectLst/>
                          <a:latin typeface="+mn-lt"/>
                        </a:rPr>
                        <a:t>Налог на игорный бизнес</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n-US" sz="1400" b="0" i="0" u="none" strike="noStrike" kern="1200" dirty="0">
                          <a:solidFill>
                            <a:schemeClr val="tx1"/>
                          </a:solidFill>
                          <a:effectLst/>
                          <a:latin typeface="Arial"/>
                          <a:ea typeface="+mn-ea"/>
                          <a:cs typeface="+mn-cs"/>
                        </a:rPr>
                        <a:t>5 731,9</a:t>
                      </a:r>
                      <a:endParaRPr lang="ru-RU" sz="14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5">
                  <a:txBody>
                    <a:bodyPr/>
                    <a:lstStyle/>
                    <a:p>
                      <a:pPr marL="0" algn="r" defTabSz="685800" rtl="0" eaLnBrk="1" fontAlgn="b" latinLnBrk="0" hangingPunct="1"/>
                      <a:r>
                        <a:rPr lang="en-US" sz="1400" b="0" i="0" u="none" strike="noStrike" kern="1200" dirty="0" smtClean="0">
                          <a:solidFill>
                            <a:schemeClr val="tx1"/>
                          </a:solidFill>
                          <a:effectLst/>
                          <a:latin typeface="Arial"/>
                          <a:ea typeface="+mn-ea"/>
                          <a:cs typeface="+mn-cs"/>
                        </a:rPr>
                        <a:t>0,3</a:t>
                      </a:r>
                      <a:endParaRPr lang="ru-RU" sz="14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03523">
                <a:tc>
                  <a:txBody>
                    <a:bodyPr/>
                    <a:lstStyle/>
                    <a:p>
                      <a:pPr algn="l" fontAlgn="b"/>
                      <a:r>
                        <a:rPr lang="ru-RU" sz="1400" b="0" i="0" u="none" strike="noStrike" dirty="0">
                          <a:solidFill>
                            <a:srgbClr val="000000"/>
                          </a:solidFill>
                          <a:effectLst/>
                          <a:latin typeface="+mn-lt"/>
                        </a:rPr>
                        <a:t>Налог на добычу полезных ископаемых</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n-US" sz="1400" b="0" i="0" u="none" strike="noStrike" kern="1200" dirty="0">
                          <a:solidFill>
                            <a:schemeClr val="tx1"/>
                          </a:solidFill>
                          <a:effectLst/>
                          <a:latin typeface="Arial"/>
                          <a:ea typeface="+mn-ea"/>
                          <a:cs typeface="+mn-cs"/>
                        </a:rPr>
                        <a:t>8 371,2</a:t>
                      </a:r>
                      <a:endParaRPr lang="ru-RU" sz="14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marL="0" algn="r" defTabSz="685800" rtl="0" eaLnBrk="1" fontAlgn="b" latinLnBrk="0" hangingPunct="1"/>
                      <a:endParaRPr lang="ru-RU" sz="11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1491">
                <a:tc>
                  <a:txBody>
                    <a:bodyPr/>
                    <a:lstStyle/>
                    <a:p>
                      <a:pPr algn="just" fontAlgn="b"/>
                      <a:r>
                        <a:rPr lang="ru-RU" sz="1400" b="0" i="0" u="none" strike="noStrike" dirty="0">
                          <a:solidFill>
                            <a:srgbClr val="000000"/>
                          </a:solidFill>
                          <a:effectLst/>
                          <a:latin typeface="+mn-lt"/>
                        </a:rPr>
                        <a:t>Сборы за пользование объектами животного мира и за пользование объектами водных биологических ресурсов</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n-US" sz="1400" b="0" i="0" u="none" strike="noStrike" kern="1200" dirty="0">
                          <a:solidFill>
                            <a:schemeClr val="tx1"/>
                          </a:solidFill>
                          <a:effectLst/>
                          <a:latin typeface="Arial"/>
                          <a:ea typeface="+mn-ea"/>
                          <a:cs typeface="+mn-cs"/>
                        </a:rPr>
                        <a:t>1 869,7</a:t>
                      </a:r>
                      <a:endParaRPr lang="ru-RU" sz="14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marL="0" algn="r" defTabSz="685800" rtl="0" eaLnBrk="1" fontAlgn="b" latinLnBrk="0" hangingPunct="1"/>
                      <a:endParaRPr lang="ru-RU" sz="11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3830">
                <a:tc>
                  <a:txBody>
                    <a:bodyPr/>
                    <a:lstStyle/>
                    <a:p>
                      <a:pPr marL="0" algn="l" defTabSz="685800" rtl="0" eaLnBrk="1" fontAlgn="b" latinLnBrk="0" hangingPunct="1"/>
                      <a:r>
                        <a:rPr lang="ru-RU" sz="1400" b="0" i="0" u="none" strike="noStrike" kern="1200" dirty="0">
                          <a:solidFill>
                            <a:srgbClr val="000000"/>
                          </a:solidFill>
                          <a:effectLst/>
                          <a:latin typeface="+mn-lt"/>
                          <a:ea typeface="+mn-ea"/>
                          <a:cs typeface="+mn-cs"/>
                        </a:rPr>
                        <a:t>Государственная пошлина</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n-US" sz="1400" b="0" i="0" u="none" strike="noStrike" kern="1200" dirty="0">
                          <a:solidFill>
                            <a:schemeClr val="tx1"/>
                          </a:solidFill>
                          <a:effectLst/>
                          <a:latin typeface="Arial"/>
                          <a:ea typeface="+mn-ea"/>
                          <a:cs typeface="+mn-cs"/>
                        </a:rPr>
                        <a:t>789 138,2</a:t>
                      </a:r>
                      <a:endParaRPr lang="ru-RU" sz="14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marL="0" algn="r" defTabSz="685800" rtl="0" eaLnBrk="1" fontAlgn="b" latinLnBrk="0" hangingPunct="1"/>
                      <a:endParaRPr lang="ru-RU" sz="11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2836">
                <a:tc>
                  <a:txBody>
                    <a:bodyPr/>
                    <a:lstStyle/>
                    <a:p>
                      <a:pPr algn="just" fontAlgn="b"/>
                      <a:r>
                        <a:rPr lang="ru-RU" sz="1400" b="0" i="0" u="none" strike="noStrike" dirty="0">
                          <a:solidFill>
                            <a:srgbClr val="000000"/>
                          </a:solidFill>
                          <a:effectLst/>
                          <a:latin typeface="+mn-lt"/>
                        </a:rPr>
                        <a:t>Задолженность и перерасчеты по отмененным налогам, сборами иным обязательным платежам</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b" latinLnBrk="0" hangingPunct="1"/>
                      <a:r>
                        <a:rPr lang="en-US" sz="1400" b="0" i="0" u="none" strike="noStrike" kern="1200" dirty="0">
                          <a:solidFill>
                            <a:schemeClr val="tx1"/>
                          </a:solidFill>
                          <a:effectLst/>
                          <a:latin typeface="Arial"/>
                          <a:ea typeface="+mn-ea"/>
                          <a:cs typeface="+mn-cs"/>
                        </a:rPr>
                        <a:t>-113,3</a:t>
                      </a:r>
                      <a:endParaRPr lang="ru-RU" sz="14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marL="0" algn="r" defTabSz="685800" rtl="0" eaLnBrk="1" fontAlgn="b" latinLnBrk="0" hangingPunct="1"/>
                      <a:endParaRPr lang="ru-RU" sz="1100" b="0" i="0" u="none" strike="noStrike" kern="1200" dirty="0">
                        <a:solidFill>
                          <a:schemeClr val="tx1"/>
                        </a:solidFill>
                        <a:effectLst/>
                        <a:latin typeface="Arial"/>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2" name="Прямоугольник 1"/>
          <p:cNvSpPr/>
          <p:nvPr/>
        </p:nvSpPr>
        <p:spPr>
          <a:xfrm>
            <a:off x="493241" y="4791165"/>
            <a:ext cx="8238867" cy="1969770"/>
          </a:xfrm>
          <a:prstGeom prst="rect">
            <a:avLst/>
          </a:prstGeom>
          <a:noFill/>
          <a:ln w="15875"/>
        </p:spPr>
        <p:style>
          <a:lnRef idx="2">
            <a:schemeClr val="accent1"/>
          </a:lnRef>
          <a:fillRef idx="1">
            <a:schemeClr val="lt1"/>
          </a:fillRef>
          <a:effectRef idx="0">
            <a:schemeClr val="accent1"/>
          </a:effectRef>
          <a:fontRef idx="minor">
            <a:schemeClr val="dk1"/>
          </a:fontRef>
        </p:style>
        <p:txBody>
          <a:bodyPr wrap="square" lIns="36000" tIns="0" rIns="36000" bIns="0">
            <a:spAutoFit/>
          </a:bodyPr>
          <a:lstStyle/>
          <a:p>
            <a:pPr algn="just"/>
            <a:r>
              <a:rPr lang="ru-RU" sz="800" b="1" dirty="0"/>
              <a:t>Налоговые доходы</a:t>
            </a:r>
            <a:r>
              <a:rPr lang="ru-RU" sz="800" dirty="0"/>
              <a:t> бюджета Республики Татарстан за 2022 год составили 344 313 807,6 тыс. рублей, или 102,0 процента от годового плана.   </a:t>
            </a:r>
          </a:p>
          <a:p>
            <a:pPr algn="just"/>
            <a:r>
              <a:rPr lang="ru-RU" sz="800" b="1" dirty="0"/>
              <a:t>Налог на прибыль </a:t>
            </a:r>
            <a:r>
              <a:rPr lang="ru-RU" sz="800" dirty="0"/>
              <a:t>организаций поступил в бюджет Республики Татарстан в сумме 166 083 999,0 тыс. рублей, план выполнен на 101,7 процента.</a:t>
            </a:r>
          </a:p>
          <a:p>
            <a:pPr algn="just"/>
            <a:r>
              <a:rPr lang="ru-RU" sz="800" b="1" dirty="0"/>
              <a:t>Налог на доходы физических лиц </a:t>
            </a:r>
            <a:r>
              <a:rPr lang="ru-RU" sz="800" dirty="0"/>
              <a:t>мобилизован в бюджет Республики Татарстан в сумме 80 797 965,3 тыс. рублей, или 103,7 процента от утвержденного планового назначения.  </a:t>
            </a:r>
          </a:p>
          <a:p>
            <a:pPr algn="just"/>
            <a:r>
              <a:rPr lang="ru-RU" sz="800" dirty="0"/>
              <a:t>Поступление </a:t>
            </a:r>
            <a:r>
              <a:rPr lang="ru-RU" sz="800" b="1" dirty="0"/>
              <a:t>акцизов</a:t>
            </a:r>
            <a:r>
              <a:rPr lang="ru-RU" sz="800" dirty="0"/>
              <a:t> в бюджет Республики Татарстан составило 41 336 082,7 тыс. рублей. Выполнение утвержденного плана по сбору акцизов составило 100,9 процента.</a:t>
            </a:r>
          </a:p>
          <a:p>
            <a:pPr algn="just"/>
            <a:r>
              <a:rPr lang="ru-RU" sz="800" dirty="0"/>
              <a:t>Исполнение по </a:t>
            </a:r>
            <a:r>
              <a:rPr lang="ru-RU" sz="800" b="1" dirty="0"/>
              <a:t>налогам на совокупный доход </a:t>
            </a:r>
            <a:r>
              <a:rPr lang="ru-RU" sz="800" dirty="0"/>
              <a:t>составило 14 786 087,5 тыс. рублей. Утвержденный план выполнен на 101,4 процента. </a:t>
            </a:r>
          </a:p>
          <a:p>
            <a:pPr algn="just"/>
            <a:r>
              <a:rPr lang="ru-RU" sz="800" dirty="0"/>
              <a:t>Поступления по </a:t>
            </a:r>
            <a:r>
              <a:rPr lang="ru-RU" sz="800" b="1" dirty="0"/>
              <a:t>налогам на имущество </a:t>
            </a:r>
            <a:r>
              <a:rPr lang="ru-RU" sz="800" dirty="0"/>
              <a:t>составили 40 510 407,3 тыс. рублей, в том числе:    </a:t>
            </a:r>
          </a:p>
          <a:p>
            <a:pPr algn="just"/>
            <a:r>
              <a:rPr lang="ru-RU" sz="800" b="1" dirty="0"/>
              <a:t>налог на имущество организаций </a:t>
            </a:r>
            <a:r>
              <a:rPr lang="ru-RU" sz="800" dirty="0"/>
              <a:t>поступил в сумме 33 858 551,3 тыс. рублей. Утвержденный план выполнен на 100,7 процента;</a:t>
            </a:r>
          </a:p>
          <a:p>
            <a:pPr algn="just"/>
            <a:r>
              <a:rPr lang="ru-RU" sz="800" dirty="0"/>
              <a:t>поступление </a:t>
            </a:r>
            <a:r>
              <a:rPr lang="ru-RU" sz="800" b="1" dirty="0"/>
              <a:t>транспортного налога </a:t>
            </a:r>
            <a:r>
              <a:rPr lang="ru-RU" sz="800" dirty="0"/>
              <a:t>в бюджет Республики Татарстан составило 6 646 124,1 тыс. рублей, или 104,0 процента от планового назначения;</a:t>
            </a:r>
          </a:p>
          <a:p>
            <a:pPr algn="just"/>
            <a:r>
              <a:rPr lang="ru-RU" sz="800" b="1" dirty="0"/>
              <a:t>налог на игорный бизнес </a:t>
            </a:r>
            <a:r>
              <a:rPr lang="ru-RU" sz="800" dirty="0"/>
              <a:t>поступил в бюджет Республики Татарстан в сумме 5 731,9 тыс. рублей. Выполнение утвержденного плана составило 106,1 процента.</a:t>
            </a:r>
          </a:p>
          <a:p>
            <a:pPr algn="just"/>
            <a:r>
              <a:rPr lang="ru-RU" sz="800" dirty="0"/>
              <a:t>Поступление по</a:t>
            </a:r>
            <a:r>
              <a:rPr lang="ru-RU" sz="800" b="1" dirty="0"/>
              <a:t> налогам, сборам и регулярным платежам за пользование природными ресурсами </a:t>
            </a:r>
            <a:r>
              <a:rPr lang="ru-RU" sz="800" dirty="0"/>
              <a:t>составило 10 240,9 тыс. рублей, или 104,5 процента от утвержденного плана, в том числе поступление налога на добычу полезных ископаемых – 8 371,2 тыс. рублей, или 103,3 процента от утвержденного плана. </a:t>
            </a:r>
          </a:p>
          <a:p>
            <a:pPr algn="just"/>
            <a:r>
              <a:rPr lang="ru-RU" sz="800" dirty="0"/>
              <a:t>Поступление </a:t>
            </a:r>
            <a:r>
              <a:rPr lang="ru-RU" sz="800" b="1" dirty="0"/>
              <a:t>государственной пошлины </a:t>
            </a:r>
            <a:r>
              <a:rPr lang="ru-RU" sz="800" dirty="0"/>
              <a:t>составило 789 138,2 тыс. рублей, или 102,5 процента от прогнозного назначения. </a:t>
            </a:r>
          </a:p>
          <a:p>
            <a:pPr algn="just"/>
            <a:r>
              <a:rPr lang="ru-RU" sz="800" dirty="0"/>
              <a:t>Поступления по </a:t>
            </a:r>
            <a:r>
              <a:rPr lang="ru-RU" sz="800" b="1" dirty="0"/>
              <a:t>отмененным налогам </a:t>
            </a:r>
            <a:r>
              <a:rPr lang="ru-RU" sz="800" dirty="0"/>
              <a:t>в сумме «–» 113,3 тыс. рублей сложились в результате проведения зачетов переплаты прошлых лет в счет текущих начислений по налогам.</a:t>
            </a:r>
          </a:p>
        </p:txBody>
      </p:sp>
    </p:spTree>
    <p:extLst>
      <p:ext uri="{BB962C8B-B14F-4D97-AF65-F5344CB8AC3E}">
        <p14:creationId xmlns:p14="http://schemas.microsoft.com/office/powerpoint/2010/main" val="2854119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3996" y="68322"/>
            <a:ext cx="8088112" cy="344487"/>
          </a:xfrm>
        </p:spPr>
        <p:txBody>
          <a:bodyPr>
            <a:noAutofit/>
          </a:bodyPr>
          <a:lstStyle/>
          <a:p>
            <a:r>
              <a:rPr lang="ru-RU" sz="2000" dirty="0"/>
              <a:t>Неналоговые доходы бюджета Республики Татарстан </a:t>
            </a:r>
          </a:p>
        </p:txBody>
      </p:sp>
      <p:graphicFrame>
        <p:nvGraphicFramePr>
          <p:cNvPr id="4" name="Таблица 3"/>
          <p:cNvGraphicFramePr>
            <a:graphicFrameLocks noGrp="1"/>
          </p:cNvGraphicFramePr>
          <p:nvPr>
            <p:extLst>
              <p:ext uri="{D42A27DB-BD31-4B8C-83A1-F6EECF244321}">
                <p14:modId xmlns:p14="http://schemas.microsoft.com/office/powerpoint/2010/main" val="296746918"/>
              </p:ext>
            </p:extLst>
          </p:nvPr>
        </p:nvGraphicFramePr>
        <p:xfrm>
          <a:off x="506729" y="495922"/>
          <a:ext cx="8274806" cy="3214150"/>
        </p:xfrm>
        <a:graphic>
          <a:graphicData uri="http://schemas.openxmlformats.org/drawingml/2006/table">
            <a:tbl>
              <a:tblPr>
                <a:tableStyleId>{616DA210-FB5B-4158-B5E0-FEB733F419BA}</a:tableStyleId>
              </a:tblPr>
              <a:tblGrid>
                <a:gridCol w="4559541"/>
                <a:gridCol w="1927654"/>
                <a:gridCol w="1787611"/>
              </a:tblGrid>
              <a:tr h="418478">
                <a:tc>
                  <a:txBody>
                    <a:bodyPr/>
                    <a:lstStyle/>
                    <a:p>
                      <a:pPr algn="ctr" fontAlgn="ctr"/>
                      <a:r>
                        <a:rPr lang="ru-RU" sz="1200" b="1" u="none" strike="noStrike" dirty="0">
                          <a:effectLst/>
                        </a:rPr>
                        <a:t>Наименование</a:t>
                      </a:r>
                      <a:endParaRPr lang="ru-RU" sz="1200" b="1" i="0" u="none" strike="noStrike" dirty="0">
                        <a:solidFill>
                          <a:srgbClr val="000000"/>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solidFill>
                            <a:schemeClr val="tx1"/>
                          </a:solidFill>
                          <a:effectLst/>
                        </a:rPr>
                        <a:t>Факт</a:t>
                      </a:r>
                      <a:r>
                        <a:rPr lang="ru-RU" sz="1200" b="1" u="none" strike="noStrike" baseline="0" dirty="0" smtClean="0">
                          <a:solidFill>
                            <a:schemeClr val="tx1"/>
                          </a:solidFill>
                          <a:effectLst/>
                        </a:rPr>
                        <a:t> за </a:t>
                      </a:r>
                      <a:r>
                        <a:rPr lang="ru-RU" sz="1200" b="1" u="none" strike="noStrike" dirty="0" smtClean="0">
                          <a:solidFill>
                            <a:schemeClr val="tx1"/>
                          </a:solidFill>
                          <a:effectLst/>
                        </a:rPr>
                        <a:t>2022 год</a:t>
                      </a:r>
                      <a:br>
                        <a:rPr lang="ru-RU" sz="1200" b="1" u="none" strike="noStrike" dirty="0" smtClean="0">
                          <a:solidFill>
                            <a:schemeClr val="tx1"/>
                          </a:solidFill>
                          <a:effectLst/>
                        </a:rPr>
                      </a:br>
                      <a:r>
                        <a:rPr lang="ru-RU" sz="1200" b="1" u="none" strike="noStrike" dirty="0" smtClean="0">
                          <a:solidFill>
                            <a:schemeClr val="tx1"/>
                          </a:solidFill>
                          <a:effectLst/>
                        </a:rPr>
                        <a:t>(тыс. рублей)</a:t>
                      </a:r>
                      <a:endParaRPr lang="ru-RU" sz="12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solidFill>
                            <a:schemeClr val="tx1"/>
                          </a:solidFill>
                          <a:effectLst/>
                        </a:rPr>
                        <a:t>Удельный вес</a:t>
                      </a:r>
                    </a:p>
                    <a:p>
                      <a:pPr algn="ctr" fontAlgn="ctr"/>
                      <a:r>
                        <a:rPr lang="ru-RU" sz="1200" b="1" i="0" u="none" strike="noStrike" dirty="0" smtClean="0">
                          <a:solidFill>
                            <a:schemeClr val="tx1"/>
                          </a:solidFill>
                          <a:effectLst/>
                          <a:latin typeface="Times New Roman" panose="02020603050405020304" pitchFamily="18" charset="0"/>
                        </a:rPr>
                        <a:t>(%)</a:t>
                      </a:r>
                      <a:endParaRPr lang="ru-RU" sz="1200" b="1" i="0" u="none" strike="noStrike" dirty="0">
                        <a:solidFill>
                          <a:schemeClr val="tx1"/>
                        </a:solidFill>
                        <a:effectLst/>
                        <a:latin typeface="Times New Roman" panose="02020603050405020304" pitchFamily="18" charset="0"/>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18758">
                <a:tc>
                  <a:txBody>
                    <a:bodyPr/>
                    <a:lstStyle/>
                    <a:p>
                      <a:pPr algn="just" fontAlgn="ctr"/>
                      <a:r>
                        <a:rPr lang="ru-RU" sz="1100" b="1" i="0" u="none" strike="noStrike" dirty="0">
                          <a:solidFill>
                            <a:srgbClr val="000000"/>
                          </a:solidFill>
                          <a:effectLst/>
                          <a:latin typeface="+mn-lt"/>
                        </a:rPr>
                        <a:t>Всего неналоговых доходов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100" b="1" i="0" u="none" strike="noStrike" dirty="0">
                          <a:solidFill>
                            <a:schemeClr val="tx1"/>
                          </a:solidFill>
                          <a:effectLst/>
                          <a:latin typeface="+mn-lt"/>
                        </a:rPr>
                        <a:t>22 292 087,2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100" b="1"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490717">
                <a:tc>
                  <a:txBody>
                    <a:bodyPr/>
                    <a:lstStyle/>
                    <a:p>
                      <a:pPr algn="just" fontAlgn="ctr"/>
                      <a:r>
                        <a:rPr lang="ru-RU" sz="1100" b="0" i="0" u="none" strike="noStrike" dirty="0">
                          <a:solidFill>
                            <a:srgbClr val="000000"/>
                          </a:solidFill>
                          <a:effectLst/>
                          <a:latin typeface="+mn-lt"/>
                        </a:rPr>
                        <a:t>ДОХОДЫ ОТ ИСПОЛЬЗОВАНИЯ ИМУЩЕСТВА, НАХОДЯЩЕГОСЯ В ГОСУДАРСТВЕННОЙ И МУНИЦИПАЛЬНОЙ СОБСТВЕННОСТИ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mn-lt"/>
                          <a:ea typeface="+mn-ea"/>
                          <a:cs typeface="+mn-cs"/>
                        </a:rPr>
                        <a:t>16 919 898,2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mn-lt"/>
                          <a:ea typeface="+mn-ea"/>
                          <a:cs typeface="+mn-cs"/>
                        </a:rPr>
                        <a:t>         75,9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0185">
                <a:tc>
                  <a:txBody>
                    <a:bodyPr/>
                    <a:lstStyle/>
                    <a:p>
                      <a:pPr algn="just" fontAlgn="ctr"/>
                      <a:r>
                        <a:rPr lang="ru-RU" sz="1100" b="0" i="0" u="none" strike="noStrike" dirty="0">
                          <a:solidFill>
                            <a:srgbClr val="000000"/>
                          </a:solidFill>
                          <a:effectLst/>
                          <a:latin typeface="+mn-lt"/>
                        </a:rPr>
                        <a:t>ПЛАТЕЖИ ПРИ ПОЛЬЗОВАНИИ ПРИРОДНЫМИ РЕСУРСАМИ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mn-lt"/>
                          <a:ea typeface="+mn-ea"/>
                          <a:cs typeface="+mn-cs"/>
                        </a:rPr>
                        <a:t>403 901,2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mn-lt"/>
                          <a:ea typeface="+mn-ea"/>
                          <a:cs typeface="+mn-cs"/>
                        </a:rPr>
                        <a:t>            1,8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90717">
                <a:tc>
                  <a:txBody>
                    <a:bodyPr/>
                    <a:lstStyle/>
                    <a:p>
                      <a:pPr algn="just" fontAlgn="ctr"/>
                      <a:r>
                        <a:rPr lang="ru-RU" sz="1100" b="0" i="0" u="none" strike="noStrike" dirty="0">
                          <a:solidFill>
                            <a:srgbClr val="000000"/>
                          </a:solidFill>
                          <a:effectLst/>
                          <a:latin typeface="+mn-lt"/>
                        </a:rPr>
                        <a:t>ДОХОДЫ ОТ ОКАЗАНИЯ ПЛАТНЫХ УСЛУГ (РАБОТ) И КОМПЕНСАЦИИ ЗАТРАТ ГОСУДАРСТВА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mn-lt"/>
                          <a:ea typeface="+mn-ea"/>
                          <a:cs typeface="+mn-cs"/>
                        </a:rPr>
                        <a:t>923 502,8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mn-lt"/>
                          <a:ea typeface="+mn-ea"/>
                          <a:cs typeface="+mn-cs"/>
                        </a:rPr>
                        <a:t>            4,1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46704">
                <a:tc>
                  <a:txBody>
                    <a:bodyPr/>
                    <a:lstStyle/>
                    <a:p>
                      <a:pPr algn="just" fontAlgn="ctr"/>
                      <a:r>
                        <a:rPr lang="ru-RU" sz="1100" b="0" i="0" u="none" strike="noStrike" dirty="0">
                          <a:solidFill>
                            <a:srgbClr val="000000"/>
                          </a:solidFill>
                          <a:effectLst/>
                          <a:latin typeface="+mn-lt"/>
                        </a:rPr>
                        <a:t>ДОХОДЫ ОТ ПРОДАЖИ МАТЕРИАЛЬНЫХ И НЕМАТЕРИАЛЬНЫХ АКТИВОВ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mn-lt"/>
                          <a:ea typeface="+mn-ea"/>
                          <a:cs typeface="+mn-cs"/>
                        </a:rPr>
                        <a:t>184 893,1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mn-lt"/>
                          <a:ea typeface="+mn-ea"/>
                          <a:cs typeface="+mn-cs"/>
                        </a:rPr>
                        <a:t>            0,8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9607">
                <a:tc>
                  <a:txBody>
                    <a:bodyPr/>
                    <a:lstStyle/>
                    <a:p>
                      <a:pPr algn="just" fontAlgn="ctr"/>
                      <a:r>
                        <a:rPr lang="ru-RU" sz="1100" b="0" i="0" u="none" strike="noStrike" dirty="0">
                          <a:solidFill>
                            <a:srgbClr val="000000"/>
                          </a:solidFill>
                          <a:effectLst/>
                          <a:latin typeface="+mn-lt"/>
                        </a:rPr>
                        <a:t>АДМИНИСТРАТИВНЫЕ ПЛАТЕЖИ И СБОРЫ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mn-lt"/>
                          <a:ea typeface="+mn-ea"/>
                          <a:cs typeface="+mn-cs"/>
                        </a:rPr>
                        <a:t>351,4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mn-lt"/>
                          <a:ea typeface="+mn-ea"/>
                          <a:cs typeface="+mn-cs"/>
                        </a:rPr>
                        <a:t>            0,0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6563">
                <a:tc>
                  <a:txBody>
                    <a:bodyPr/>
                    <a:lstStyle/>
                    <a:p>
                      <a:pPr algn="just" fontAlgn="ctr"/>
                      <a:r>
                        <a:rPr lang="ru-RU" sz="1100" b="0" i="0" u="none" strike="noStrike" dirty="0">
                          <a:solidFill>
                            <a:srgbClr val="000000"/>
                          </a:solidFill>
                          <a:effectLst/>
                          <a:latin typeface="+mn-lt"/>
                        </a:rPr>
                        <a:t>ШТРАФЫ, САНКЦИИ, ВОЗМЕЩЕНИЕ УЩЕРБА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mn-lt"/>
                          <a:ea typeface="+mn-ea"/>
                          <a:cs typeface="+mn-cs"/>
                        </a:rPr>
                        <a:t>3 848 352,5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mn-lt"/>
                          <a:ea typeface="+mn-ea"/>
                          <a:cs typeface="+mn-cs"/>
                        </a:rPr>
                        <a:t>         17,3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2421">
                <a:tc>
                  <a:txBody>
                    <a:bodyPr/>
                    <a:lstStyle/>
                    <a:p>
                      <a:pPr algn="just" fontAlgn="ctr"/>
                      <a:r>
                        <a:rPr lang="ru-RU" sz="1100" b="0" i="0" u="none" strike="noStrike" dirty="0">
                          <a:solidFill>
                            <a:srgbClr val="000000"/>
                          </a:solidFill>
                          <a:effectLst/>
                          <a:latin typeface="+mn-lt"/>
                        </a:rPr>
                        <a:t>ПРОЧИЕ НЕНАЛОГОВЫЕ ДОХОДЫ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mn-lt"/>
                          <a:ea typeface="+mn-ea"/>
                          <a:cs typeface="+mn-cs"/>
                        </a:rPr>
                        <a:t>11 188,0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r" defTabSz="685800" rtl="0" eaLnBrk="1" fontAlgn="ctr" latinLnBrk="0" hangingPunct="1"/>
                      <a:r>
                        <a:rPr lang="ru-RU" sz="1100" b="0" i="0" u="none" strike="noStrike" kern="1200" dirty="0">
                          <a:solidFill>
                            <a:schemeClr val="tx1"/>
                          </a:solidFill>
                          <a:effectLst/>
                          <a:latin typeface="+mn-lt"/>
                          <a:ea typeface="+mn-ea"/>
                          <a:cs typeface="+mn-cs"/>
                        </a:rPr>
                        <a:t>            0,1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5" name="Прямоугольник 4"/>
          <p:cNvSpPr/>
          <p:nvPr/>
        </p:nvSpPr>
        <p:spPr>
          <a:xfrm>
            <a:off x="483155" y="3891192"/>
            <a:ext cx="8321954" cy="1615827"/>
          </a:xfrm>
          <a:prstGeom prst="rect">
            <a:avLst/>
          </a:prstGeom>
          <a:ln w="15875"/>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100" dirty="0">
                <a:solidFill>
                  <a:schemeClr val="tx1"/>
                </a:solidFill>
              </a:rPr>
              <a:t>Неналоговые доходы поступили в бюджет Республики Татарстан в сумме 22 292 087,2 тыс. рублей, или 100,9 процента к плановому назначению. </a:t>
            </a:r>
          </a:p>
          <a:p>
            <a:pPr algn="just"/>
            <a:r>
              <a:rPr lang="ru-RU" sz="1100" dirty="0">
                <a:solidFill>
                  <a:schemeClr val="tx1"/>
                </a:solidFill>
              </a:rPr>
              <a:t>Доходы от использования государственного имущества поступили в сумме 16 919 898,2 тыс. рублей, или 100,5 процента от прогнозного назначения. </a:t>
            </a:r>
          </a:p>
          <a:p>
            <a:pPr algn="just"/>
            <a:r>
              <a:rPr lang="ru-RU" sz="1100" dirty="0">
                <a:solidFill>
                  <a:schemeClr val="tx1"/>
                </a:solidFill>
              </a:rPr>
              <a:t>Доходы от продажи материальных и нематериальных активов поступили в сумме 184 893,1 тыс. рублей, или 101,9 процента от прогнозного назначения. </a:t>
            </a:r>
          </a:p>
          <a:p>
            <a:pPr algn="just"/>
            <a:r>
              <a:rPr lang="ru-RU" sz="1100" dirty="0">
                <a:solidFill>
                  <a:schemeClr val="tx1"/>
                </a:solidFill>
              </a:rPr>
              <a:t>Иные неналоговые доходы (платежи при пользовании природными ресурсами, доходы от оказания платных услуг и компенсации затрат государства, административные платежи, штрафные санкции, прочие неналоговые доходы) составили  5 187 295,9 тыс. рублей, или 102,0 процента от утвержденного плана. </a:t>
            </a:r>
          </a:p>
        </p:txBody>
      </p:sp>
    </p:spTree>
    <p:extLst>
      <p:ext uri="{BB962C8B-B14F-4D97-AF65-F5344CB8AC3E}">
        <p14:creationId xmlns:p14="http://schemas.microsoft.com/office/powerpoint/2010/main" val="2528242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2555" y="620785"/>
            <a:ext cx="8235696" cy="5816977"/>
          </a:xfrm>
          <a:prstGeom prst="rect">
            <a:avLst/>
          </a:prstGeom>
          <a:noFill/>
        </p:spPr>
        <p:txBody>
          <a:bodyPr wrap="square" rtlCol="0">
            <a:spAutoFit/>
          </a:bodyPr>
          <a:lstStyle/>
          <a:p>
            <a:pPr algn="just"/>
            <a:r>
              <a:rPr lang="ru-RU" dirty="0" smtClean="0"/>
              <a:t>Безвозмездные поступления включают в себя:</a:t>
            </a:r>
          </a:p>
          <a:p>
            <a:pPr algn="just"/>
            <a:endParaRPr lang="ru-RU" dirty="0" smtClean="0"/>
          </a:p>
          <a:p>
            <a:pPr algn="just"/>
            <a:r>
              <a:rPr lang="ru-RU" sz="1600" b="1" dirty="0" smtClean="0">
                <a:solidFill>
                  <a:schemeClr val="accent1"/>
                </a:solidFill>
              </a:rPr>
              <a:t>Межбюджетные трансферты </a:t>
            </a:r>
            <a:r>
              <a:rPr lang="ru-RU" sz="1600" dirty="0"/>
              <a:t>- средства, предоставляемые одним бюджетом бюджетной системы Российской Федерации </a:t>
            </a:r>
            <a:r>
              <a:rPr lang="ru-RU" sz="1600" dirty="0" smtClean="0"/>
              <a:t>другому </a:t>
            </a:r>
            <a:r>
              <a:rPr lang="ru-RU" sz="1600" dirty="0"/>
              <a:t>бюджету бюджетной системы Российской </a:t>
            </a:r>
            <a:r>
              <a:rPr lang="ru-RU" sz="1600" dirty="0" smtClean="0"/>
              <a:t>Федерации</a:t>
            </a:r>
          </a:p>
          <a:p>
            <a:pPr algn="just"/>
            <a:endParaRPr lang="ru-RU" sz="1600" dirty="0"/>
          </a:p>
          <a:p>
            <a:pPr algn="just"/>
            <a:r>
              <a:rPr lang="ru-RU" sz="1600" b="1" dirty="0" smtClean="0">
                <a:solidFill>
                  <a:schemeClr val="accent1"/>
                </a:solidFill>
              </a:rPr>
              <a:t>Дотации</a:t>
            </a:r>
            <a:r>
              <a:rPr lang="ru-RU" sz="1600" b="1" dirty="0" smtClean="0"/>
              <a:t> </a:t>
            </a:r>
            <a:r>
              <a:rPr lang="ru-RU" sz="1600" dirty="0" smtClean="0"/>
              <a:t>- </a:t>
            </a:r>
            <a:r>
              <a:rPr lang="ru-RU" sz="1600" dirty="0"/>
              <a:t>межбюджетные трансферты, предоставляемые на безвозмездной и безвозвратной основе без установления направлений </a:t>
            </a:r>
            <a:r>
              <a:rPr lang="ru-RU" sz="1600" dirty="0" smtClean="0"/>
              <a:t>их </a:t>
            </a:r>
            <a:r>
              <a:rPr lang="ru-RU" sz="1600" dirty="0"/>
              <a:t>использования</a:t>
            </a:r>
            <a:endParaRPr lang="ru-RU" sz="1600" dirty="0" smtClean="0"/>
          </a:p>
          <a:p>
            <a:pPr algn="just"/>
            <a:endParaRPr lang="ru-RU" sz="1600" dirty="0" smtClean="0"/>
          </a:p>
          <a:p>
            <a:pPr algn="just"/>
            <a:r>
              <a:rPr lang="ru-RU" sz="1600" b="1" dirty="0">
                <a:solidFill>
                  <a:schemeClr val="accent1"/>
                </a:solidFill>
              </a:rPr>
              <a:t>Субсидии </a:t>
            </a:r>
            <a:r>
              <a:rPr lang="ru-RU" sz="1600" dirty="0" smtClean="0"/>
              <a:t>- </a:t>
            </a:r>
            <a:r>
              <a:rPr lang="ru-RU" sz="1600" dirty="0"/>
              <a:t>межбюджетные трансферты, </a:t>
            </a:r>
            <a:r>
              <a:rPr lang="ru-RU" sz="1600" dirty="0" smtClean="0"/>
              <a:t>предоставляемые бюджетам субъектов Российской Федерации в </a:t>
            </a:r>
            <a:r>
              <a:rPr lang="ru-RU" sz="1600" dirty="0"/>
              <a:t>целях </a:t>
            </a:r>
            <a:r>
              <a:rPr lang="ru-RU" sz="1600" dirty="0" err="1" smtClean="0"/>
              <a:t>софинансирования</a:t>
            </a:r>
            <a:r>
              <a:rPr lang="ru-RU" sz="1600" dirty="0" smtClean="0"/>
              <a:t> </a:t>
            </a:r>
            <a:r>
              <a:rPr lang="ru-RU" sz="1600" dirty="0"/>
              <a:t>расходных обязательств, возникающих при </a:t>
            </a:r>
            <a:r>
              <a:rPr lang="ru-RU" sz="1600" dirty="0" smtClean="0"/>
              <a:t>выполнении </a:t>
            </a:r>
            <a:r>
              <a:rPr lang="ru-RU" sz="1600" dirty="0"/>
              <a:t>полномочий органов государственной власти субъектов Российской Федерации по предметам ведения субъектов Российской Федерации и предметам </a:t>
            </a:r>
            <a:r>
              <a:rPr lang="ru-RU" sz="1600" dirty="0" smtClean="0"/>
              <a:t>совместного </a:t>
            </a:r>
            <a:r>
              <a:rPr lang="ru-RU" sz="1600" dirty="0"/>
              <a:t>ведения Российской Федерации и субъектов Российской </a:t>
            </a:r>
            <a:r>
              <a:rPr lang="ru-RU" sz="1600" dirty="0" smtClean="0"/>
              <a:t>Федерации, </a:t>
            </a:r>
            <a:r>
              <a:rPr lang="ru-RU" sz="1600" dirty="0"/>
              <a:t>и расходных обязательств по выполнению полномочий органов местного самоуправления по </a:t>
            </a:r>
            <a:r>
              <a:rPr lang="ru-RU" sz="1600" dirty="0" smtClean="0"/>
              <a:t>вопросам </a:t>
            </a:r>
            <a:r>
              <a:rPr lang="ru-RU" sz="1600" dirty="0"/>
              <a:t>местного значения</a:t>
            </a:r>
            <a:endParaRPr lang="ru-RU" sz="1600" dirty="0" smtClean="0"/>
          </a:p>
          <a:p>
            <a:pPr algn="just"/>
            <a:endParaRPr lang="ru-RU" sz="1600" dirty="0" smtClean="0">
              <a:solidFill>
                <a:schemeClr val="accent1"/>
              </a:solidFill>
            </a:endParaRPr>
          </a:p>
          <a:p>
            <a:pPr algn="just"/>
            <a:r>
              <a:rPr lang="ru-RU" sz="1600" b="1" dirty="0" smtClean="0">
                <a:solidFill>
                  <a:schemeClr val="accent1"/>
                </a:solidFill>
              </a:rPr>
              <a:t>Субвенции </a:t>
            </a:r>
            <a:r>
              <a:rPr lang="ru-RU" sz="1600" dirty="0" smtClean="0"/>
              <a:t>- межбюджетные </a:t>
            </a:r>
            <a:r>
              <a:rPr lang="ru-RU" sz="1600" dirty="0"/>
              <a:t>трансферты, предоставляемые бюджетам субъектов Российской Федерации в целях финансового </a:t>
            </a:r>
            <a:r>
              <a:rPr lang="ru-RU" sz="1600" dirty="0" smtClean="0"/>
              <a:t>обеспечения </a:t>
            </a:r>
            <a:r>
              <a:rPr lang="ru-RU" sz="1600" dirty="0"/>
              <a:t>расходных обязательств субъектов </a:t>
            </a:r>
            <a:r>
              <a:rPr lang="ru-RU" sz="1600" dirty="0" smtClean="0"/>
              <a:t>Российской Федерации </a:t>
            </a:r>
            <a:r>
              <a:rPr lang="ru-RU" sz="1600" dirty="0"/>
              <a:t>и (или) муниципальных образований, возникающих при выполнении полномочий Российской </a:t>
            </a:r>
            <a:r>
              <a:rPr lang="ru-RU" sz="1600" dirty="0" smtClean="0"/>
              <a:t>Федерации, </a:t>
            </a:r>
            <a:r>
              <a:rPr lang="ru-RU" sz="1600" dirty="0"/>
              <a:t>переданных для осуществления органам государственной власти субъектов Российской Федерации и (или) органам местного </a:t>
            </a:r>
            <a:r>
              <a:rPr lang="ru-RU" sz="1600" dirty="0" smtClean="0"/>
              <a:t>самоуправления в установленном порядке</a:t>
            </a:r>
            <a:endParaRPr lang="ru-RU" sz="1600" dirty="0"/>
          </a:p>
        </p:txBody>
      </p:sp>
      <p:sp>
        <p:nvSpPr>
          <p:cNvPr id="6" name="Текст 2"/>
          <p:cNvSpPr>
            <a:spLocks noGrp="1"/>
          </p:cNvSpPr>
          <p:nvPr>
            <p:ph type="body" sz="quarter" idx="14"/>
          </p:nvPr>
        </p:nvSpPr>
        <p:spPr>
          <a:xfrm>
            <a:off x="514350" y="46038"/>
            <a:ext cx="8088112" cy="574747"/>
          </a:xfrm>
        </p:spPr>
        <p:txBody>
          <a:bodyPr>
            <a:normAutofit/>
          </a:bodyPr>
          <a:lstStyle/>
          <a:p>
            <a:r>
              <a:rPr lang="ru-RU" sz="2400" dirty="0" smtClean="0"/>
              <a:t>Безвозмездные поступления</a:t>
            </a:r>
            <a:endParaRPr lang="ru-RU" sz="2400" dirty="0"/>
          </a:p>
        </p:txBody>
      </p:sp>
    </p:spTree>
    <p:extLst>
      <p:ext uri="{BB962C8B-B14F-4D97-AF65-F5344CB8AC3E}">
        <p14:creationId xmlns:p14="http://schemas.microsoft.com/office/powerpoint/2010/main" val="987828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rmAutofit/>
          </a:bodyPr>
          <a:lstStyle/>
          <a:p>
            <a:r>
              <a:rPr lang="ru-RU" sz="2400" dirty="0" smtClean="0"/>
              <a:t>Безвозмездные поступления в 202</a:t>
            </a:r>
            <a:r>
              <a:rPr lang="en-US" sz="2400" dirty="0" smtClean="0"/>
              <a:t>2</a:t>
            </a:r>
            <a:r>
              <a:rPr lang="ru-RU" sz="2400" dirty="0" smtClean="0"/>
              <a:t> году</a:t>
            </a:r>
            <a:endParaRPr lang="ru-RU" sz="2400" dirty="0"/>
          </a:p>
        </p:txBody>
      </p:sp>
      <p:graphicFrame>
        <p:nvGraphicFramePr>
          <p:cNvPr id="4" name="Таблица 3"/>
          <p:cNvGraphicFramePr>
            <a:graphicFrameLocks noGrp="1"/>
          </p:cNvGraphicFramePr>
          <p:nvPr>
            <p:extLst>
              <p:ext uri="{D42A27DB-BD31-4B8C-83A1-F6EECF244321}">
                <p14:modId xmlns:p14="http://schemas.microsoft.com/office/powerpoint/2010/main" val="1372440100"/>
              </p:ext>
            </p:extLst>
          </p:nvPr>
        </p:nvGraphicFramePr>
        <p:xfrm>
          <a:off x="597391" y="538304"/>
          <a:ext cx="8467725" cy="5113264"/>
        </p:xfrm>
        <a:graphic>
          <a:graphicData uri="http://schemas.openxmlformats.org/drawingml/2006/table">
            <a:tbl>
              <a:tblPr>
                <a:tableStyleId>{5C22544A-7EE6-4342-B048-85BDC9FD1C3A}</a:tableStyleId>
              </a:tblPr>
              <a:tblGrid>
                <a:gridCol w="5760720"/>
                <a:gridCol w="1333499"/>
                <a:gridCol w="1373506"/>
              </a:tblGrid>
              <a:tr h="486427">
                <a:tc>
                  <a:txBody>
                    <a:bodyPr/>
                    <a:lstStyle/>
                    <a:p>
                      <a:pPr algn="ctr" fontAlgn="ctr"/>
                      <a:r>
                        <a:rPr lang="ru-RU" sz="1200" b="1" u="none" strike="noStrike" dirty="0">
                          <a:solidFill>
                            <a:schemeClr val="tx1"/>
                          </a:solidFill>
                          <a:effectLst/>
                          <a:latin typeface="+mn-lt"/>
                        </a:rPr>
                        <a:t>Наименование</a:t>
                      </a:r>
                      <a:endParaRPr lang="ru-RU" sz="12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u="none" strike="noStrike" dirty="0" smtClean="0">
                          <a:solidFill>
                            <a:schemeClr val="tx1"/>
                          </a:solidFill>
                          <a:effectLst/>
                          <a:latin typeface="+mn-lt"/>
                        </a:rPr>
                        <a:t>Факт за 202</a:t>
                      </a:r>
                      <a:r>
                        <a:rPr lang="en-US" sz="1200" b="1" u="none" strike="noStrike" dirty="0" smtClean="0">
                          <a:solidFill>
                            <a:schemeClr val="tx1"/>
                          </a:solidFill>
                          <a:effectLst/>
                          <a:latin typeface="+mn-lt"/>
                        </a:rPr>
                        <a:t>2</a:t>
                      </a:r>
                      <a:r>
                        <a:rPr lang="ru-RU" sz="1200" b="1" u="none" strike="noStrike" dirty="0" smtClean="0">
                          <a:solidFill>
                            <a:schemeClr val="tx1"/>
                          </a:solidFill>
                          <a:effectLst/>
                          <a:latin typeface="+mn-lt"/>
                        </a:rPr>
                        <a:t> год </a:t>
                      </a:r>
                      <a:r>
                        <a:rPr lang="ru-RU" sz="1200" b="1" u="none" strike="noStrike" dirty="0">
                          <a:solidFill>
                            <a:schemeClr val="tx1"/>
                          </a:solidFill>
                          <a:effectLst/>
                          <a:latin typeface="+mn-lt"/>
                        </a:rPr>
                        <a:t/>
                      </a:r>
                      <a:br>
                        <a:rPr lang="ru-RU" sz="1200" b="1" u="none" strike="noStrike" dirty="0">
                          <a:solidFill>
                            <a:schemeClr val="tx1"/>
                          </a:solidFill>
                          <a:effectLst/>
                          <a:latin typeface="+mn-lt"/>
                        </a:rPr>
                      </a:br>
                      <a:r>
                        <a:rPr lang="ru-RU" sz="1200" b="1" u="none" strike="noStrike" dirty="0" smtClean="0">
                          <a:solidFill>
                            <a:schemeClr val="tx1"/>
                          </a:solidFill>
                          <a:effectLst/>
                          <a:latin typeface="+mn-lt"/>
                        </a:rPr>
                        <a:t>(тыс. рублей)</a:t>
                      </a:r>
                      <a:endParaRPr lang="ru-RU" sz="12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chemeClr val="tx1"/>
                          </a:solidFill>
                          <a:effectLst/>
                          <a:latin typeface="+mn-lt"/>
                        </a:rPr>
                        <a:t>Удельный</a:t>
                      </a:r>
                      <a:r>
                        <a:rPr lang="ru-RU" sz="1200" b="1" i="0" u="none" strike="noStrike" baseline="0" dirty="0" smtClean="0">
                          <a:solidFill>
                            <a:schemeClr val="tx1"/>
                          </a:solidFill>
                          <a:effectLst/>
                          <a:latin typeface="+mn-lt"/>
                        </a:rPr>
                        <a:t> вес</a:t>
                      </a:r>
                    </a:p>
                    <a:p>
                      <a:pPr algn="ctr" fontAlgn="ctr"/>
                      <a:r>
                        <a:rPr lang="ru-RU" sz="1200" b="1" i="0" u="none" strike="noStrike" baseline="0" dirty="0" smtClean="0">
                          <a:solidFill>
                            <a:schemeClr val="tx1"/>
                          </a:solidFill>
                          <a:effectLst/>
                          <a:latin typeface="+mn-lt"/>
                        </a:rPr>
                        <a:t>(%)</a:t>
                      </a:r>
                      <a:endParaRPr lang="ru-RU" sz="12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09799">
                <a:tc>
                  <a:txBody>
                    <a:bodyPr/>
                    <a:lstStyle/>
                    <a:p>
                      <a:pPr algn="l" rtl="0" fontAlgn="b"/>
                      <a:r>
                        <a:rPr lang="ru-RU" sz="1200" b="1" i="0" u="none" strike="noStrike" dirty="0">
                          <a:solidFill>
                            <a:srgbClr val="000000"/>
                          </a:solidFill>
                          <a:effectLst/>
                          <a:latin typeface="Arial" panose="020B0604020202020204" pitchFamily="34" charset="0"/>
                        </a:rPr>
                        <a:t>Всего безвозмездных поступлений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panose="020B0604020202020204" pitchFamily="34" charset="0"/>
                        </a:rPr>
                        <a:t>86 109 </a:t>
                      </a:r>
                      <a:r>
                        <a:rPr lang="ru-RU" sz="1200" b="1" i="0" u="none" strike="noStrike" dirty="0" smtClean="0">
                          <a:solidFill>
                            <a:srgbClr val="000000"/>
                          </a:solidFill>
                          <a:effectLst/>
                          <a:latin typeface="Arial" panose="020B0604020202020204" pitchFamily="34" charset="0"/>
                        </a:rPr>
                        <a:t>364,3</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6632">
                <a:tc>
                  <a:txBody>
                    <a:bodyPr/>
                    <a:lstStyle/>
                    <a:p>
                      <a:pPr algn="l" rtl="0" fontAlgn="b"/>
                      <a:r>
                        <a:rPr lang="ru-RU" sz="1200" b="0" i="0" u="none" strike="noStrike" dirty="0">
                          <a:solidFill>
                            <a:srgbClr val="000000"/>
                          </a:solidFill>
                          <a:effectLst/>
                          <a:latin typeface="Arial" panose="020B0604020202020204" pitchFamily="34" charset="0"/>
                        </a:rPr>
                        <a:t>Безвозмездные поступления от федерального бюджета, </a:t>
                      </a:r>
                      <a:br>
                        <a:rPr lang="ru-RU" sz="1200" b="0" i="0" u="none" strike="noStrike" dirty="0">
                          <a:solidFill>
                            <a:srgbClr val="000000"/>
                          </a:solidFill>
                          <a:effectLst/>
                          <a:latin typeface="Arial" panose="020B0604020202020204" pitchFamily="34" charset="0"/>
                        </a:rPr>
                      </a:br>
                      <a:r>
                        <a:rPr lang="ru-RU" sz="1200" b="0" i="0" u="none" strike="noStrike" dirty="0">
                          <a:solidFill>
                            <a:srgbClr val="000000"/>
                          </a:solidFill>
                          <a:effectLst/>
                          <a:latin typeface="Arial" panose="020B0604020202020204" pitchFamily="34" charset="0"/>
                        </a:rPr>
                        <a:t>в том числе:</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83 211 818,9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96,6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r>
              <a:tr h="248628">
                <a:tc>
                  <a:txBody>
                    <a:bodyPr/>
                    <a:lstStyle/>
                    <a:p>
                      <a:pPr algn="l" rtl="0" fontAlgn="b"/>
                      <a:r>
                        <a:rPr lang="ru-RU" sz="1200" b="0" i="1" u="none" strike="noStrike" dirty="0">
                          <a:solidFill>
                            <a:srgbClr val="000000"/>
                          </a:solidFill>
                          <a:effectLst/>
                          <a:latin typeface="Arial" panose="020B0604020202020204" pitchFamily="34" charset="0"/>
                        </a:rPr>
                        <a:t>Дотации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a:solidFill>
                            <a:srgbClr val="000000"/>
                          </a:solidFill>
                          <a:effectLst/>
                          <a:latin typeface="Arial" panose="020B0604020202020204" pitchFamily="34" charset="0"/>
                        </a:rPr>
                        <a:t>984 327,1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a:solidFill>
                            <a:srgbClr val="000000"/>
                          </a:solidFill>
                          <a:effectLst/>
                          <a:latin typeface="Arial" panose="020B0604020202020204" pitchFamily="34" charset="0"/>
                        </a:rPr>
                        <a:t>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7135">
                <a:tc>
                  <a:txBody>
                    <a:bodyPr/>
                    <a:lstStyle/>
                    <a:p>
                      <a:pPr algn="l" rtl="0" fontAlgn="b"/>
                      <a:r>
                        <a:rPr lang="ru-RU" sz="1200" b="0" i="1" u="none" strike="noStrike" dirty="0">
                          <a:solidFill>
                            <a:srgbClr val="000000"/>
                          </a:solidFill>
                          <a:effectLst/>
                          <a:latin typeface="Arial" panose="020B0604020202020204" pitchFamily="34" charset="0"/>
                        </a:rPr>
                        <a:t>Субсидии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a:solidFill>
                            <a:srgbClr val="000000"/>
                          </a:solidFill>
                          <a:effectLst/>
                          <a:latin typeface="Arial" panose="020B0604020202020204" pitchFamily="34" charset="0"/>
                        </a:rPr>
                        <a:t>42 162 949,5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a:solidFill>
                            <a:srgbClr val="000000"/>
                          </a:solidFill>
                          <a:effectLst/>
                          <a:latin typeface="Arial" panose="020B0604020202020204" pitchFamily="34" charset="0"/>
                        </a:rPr>
                        <a:t>48,9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71848">
                <a:tc>
                  <a:txBody>
                    <a:bodyPr/>
                    <a:lstStyle/>
                    <a:p>
                      <a:pPr algn="l" rtl="0" fontAlgn="b"/>
                      <a:r>
                        <a:rPr lang="ru-RU" sz="1200" b="0" i="1" u="none" strike="noStrike" dirty="0">
                          <a:solidFill>
                            <a:srgbClr val="000000"/>
                          </a:solidFill>
                          <a:effectLst/>
                          <a:latin typeface="Arial" panose="020B0604020202020204" pitchFamily="34" charset="0"/>
                        </a:rPr>
                        <a:t>Субвенции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a:solidFill>
                            <a:srgbClr val="000000"/>
                          </a:solidFill>
                          <a:effectLst/>
                          <a:latin typeface="Arial" panose="020B0604020202020204" pitchFamily="34" charset="0"/>
                        </a:rPr>
                        <a:t>9 791 892,9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a:solidFill>
                            <a:srgbClr val="000000"/>
                          </a:solidFill>
                          <a:effectLst/>
                          <a:latin typeface="Arial" panose="020B0604020202020204" pitchFamily="34" charset="0"/>
                        </a:rPr>
                        <a:t>11,4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63611">
                <a:tc>
                  <a:txBody>
                    <a:bodyPr/>
                    <a:lstStyle/>
                    <a:p>
                      <a:pPr algn="l" rtl="0" fontAlgn="b"/>
                      <a:r>
                        <a:rPr lang="ru-RU" sz="1200" b="0" i="1" u="none" strike="noStrike" dirty="0">
                          <a:solidFill>
                            <a:srgbClr val="000000"/>
                          </a:solidFill>
                          <a:effectLst/>
                          <a:latin typeface="Arial" panose="020B0604020202020204" pitchFamily="34" charset="0"/>
                        </a:rPr>
                        <a:t>Иные межбюджетные трансферты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dirty="0">
                          <a:solidFill>
                            <a:srgbClr val="000000"/>
                          </a:solidFill>
                          <a:effectLst/>
                          <a:latin typeface="Arial" panose="020B0604020202020204" pitchFamily="34" charset="0"/>
                        </a:rPr>
                        <a:t>30 272 649,4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1" u="none" strike="noStrike" dirty="0">
                          <a:solidFill>
                            <a:srgbClr val="000000"/>
                          </a:solidFill>
                          <a:effectLst/>
                          <a:latin typeface="Arial" panose="020B0604020202020204" pitchFamily="34" charset="0"/>
                        </a:rPr>
                        <a:t>35,1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55944">
                <a:tc>
                  <a:txBody>
                    <a:bodyPr/>
                    <a:lstStyle/>
                    <a:p>
                      <a:pPr algn="just" rtl="0" fontAlgn="b"/>
                      <a:r>
                        <a:rPr lang="ru-RU" sz="1200" b="0" i="0" u="none" strike="noStrike">
                          <a:solidFill>
                            <a:srgbClr val="000000"/>
                          </a:solidFill>
                          <a:effectLst/>
                          <a:latin typeface="Arial" panose="020B0604020202020204" pitchFamily="34" charset="0"/>
                        </a:rPr>
                        <a:t>Межбюджетные трансферты, получаемые от бюджета Пенсионного фонда Российской Федерации</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a:solidFill>
                            <a:srgbClr val="000000"/>
                          </a:solidFill>
                          <a:effectLst/>
                          <a:latin typeface="Arial" panose="020B0604020202020204" pitchFamily="34" charset="0"/>
                        </a:rPr>
                        <a:t>3 418,1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r>
              <a:tr h="344106">
                <a:tc>
                  <a:txBody>
                    <a:bodyPr/>
                    <a:lstStyle/>
                    <a:p>
                      <a:pPr algn="just" rtl="0" fontAlgn="b"/>
                      <a:r>
                        <a:rPr lang="ru-RU" sz="1200" b="0" i="0" u="none" strike="noStrike" dirty="0">
                          <a:solidFill>
                            <a:srgbClr val="000000"/>
                          </a:solidFill>
                          <a:effectLst/>
                          <a:latin typeface="Arial" panose="020B0604020202020204" pitchFamily="34" charset="0"/>
                        </a:rPr>
                        <a:t>Прочие безвозмездные поступления от государственных (муниципальных) организаций в бюджеты субъектов Российской Федерации</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a:solidFill>
                            <a:srgbClr val="000000"/>
                          </a:solidFill>
                          <a:effectLst/>
                          <a:latin typeface="Arial" panose="020B0604020202020204" pitchFamily="34" charset="0"/>
                        </a:rPr>
                        <a:t>473 337,0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a:solidFill>
                            <a:srgbClr val="000000"/>
                          </a:solidFill>
                          <a:effectLst/>
                          <a:latin typeface="Arial" panose="020B0604020202020204" pitchFamily="34" charset="0"/>
                        </a:rPr>
                        <a:t>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r>
              <a:tr h="344106">
                <a:tc>
                  <a:txBody>
                    <a:bodyPr/>
                    <a:lstStyle/>
                    <a:p>
                      <a:pPr algn="just" rtl="0" fontAlgn="b"/>
                      <a:r>
                        <a:rPr lang="ru-RU" sz="1200" b="0" i="0" u="none" strike="noStrike">
                          <a:solidFill>
                            <a:srgbClr val="000000"/>
                          </a:solidFill>
                          <a:effectLst/>
                          <a:latin typeface="Arial" panose="020B0604020202020204" pitchFamily="34" charset="0"/>
                        </a:rPr>
                        <a:t>Безвозмездные поступления, получаемые от государственной корпорации - Фонда содействия реформированию жилищно-коммунального хозяйства</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a:solidFill>
                            <a:srgbClr val="000000"/>
                          </a:solidFill>
                          <a:effectLst/>
                          <a:latin typeface="Arial" panose="020B0604020202020204" pitchFamily="34" charset="0"/>
                        </a:rPr>
                        <a:t>312 295,5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a:solidFill>
                            <a:srgbClr val="000000"/>
                          </a:solidFill>
                          <a:effectLst/>
                          <a:latin typeface="Arial" panose="020B0604020202020204" pitchFamily="34" charset="0"/>
                        </a:rPr>
                        <a:t>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r>
              <a:tr h="203221">
                <a:tc>
                  <a:txBody>
                    <a:bodyPr/>
                    <a:lstStyle/>
                    <a:p>
                      <a:pPr algn="just" rtl="0" fontAlgn="b"/>
                      <a:r>
                        <a:rPr lang="ru-RU" sz="1200" b="0" i="0" u="none" strike="noStrike">
                          <a:solidFill>
                            <a:srgbClr val="000000"/>
                          </a:solidFill>
                          <a:effectLst/>
                          <a:latin typeface="Arial" panose="020B0604020202020204" pitchFamily="34" charset="0"/>
                        </a:rPr>
                        <a:t>Безвозмездные поступления, получаемые от государственной корпорации развития "ВЭБ.РФ"</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a:solidFill>
                            <a:srgbClr val="000000"/>
                          </a:solidFill>
                          <a:effectLst/>
                          <a:latin typeface="Arial" panose="020B0604020202020204" pitchFamily="34" charset="0"/>
                        </a:rPr>
                        <a:t>86 242,1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a:solidFill>
                            <a:srgbClr val="000000"/>
                          </a:solidFill>
                          <a:effectLst/>
                          <a:latin typeface="Arial" panose="020B0604020202020204" pitchFamily="34" charset="0"/>
                        </a:rPr>
                        <a:t>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r>
              <a:tr h="283536">
                <a:tc>
                  <a:txBody>
                    <a:bodyPr/>
                    <a:lstStyle/>
                    <a:p>
                      <a:pPr algn="just" rtl="0" fontAlgn="b"/>
                      <a:r>
                        <a:rPr lang="ru-RU" sz="1200" b="0" i="0" u="none" strike="noStrike" dirty="0">
                          <a:solidFill>
                            <a:srgbClr val="000000"/>
                          </a:solidFill>
                          <a:effectLst/>
                          <a:latin typeface="Arial" panose="020B0604020202020204" pitchFamily="34" charset="0"/>
                        </a:rPr>
                        <a:t>Прочие безвозмездные поступления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233 230,8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r>
              <a:tr h="165803">
                <a:tc>
                  <a:txBody>
                    <a:bodyPr/>
                    <a:lstStyle/>
                    <a:p>
                      <a:pPr algn="just" rtl="0" fontAlgn="b"/>
                      <a:r>
                        <a:rPr lang="ru-RU" sz="1200" b="0" i="0" u="none" strike="noStrike" dirty="0">
                          <a:solidFill>
                            <a:srgbClr val="000000"/>
                          </a:solidFill>
                          <a:effectLst/>
                          <a:latin typeface="Arial" panose="020B0604020202020204" pitchFamily="34" charset="0"/>
                        </a:rPr>
                        <a:t>Доходы бюджетов бюджетной системы Российской Федерации от возврата остатков субсидий, субвенций и иных межбюджетных трансфертов, имеющих целевое назначение прошлых лет</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a:solidFill>
                            <a:srgbClr val="000000"/>
                          </a:solidFill>
                          <a:effectLst/>
                          <a:latin typeface="Arial" panose="020B0604020202020204" pitchFamily="34" charset="0"/>
                        </a:rPr>
                        <a:t>1 887 005,9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rowSpan="2">
                  <a:txBody>
                    <a:bodyPr/>
                    <a:lstStyle/>
                    <a:p>
                      <a:pPr algn="r" fontAlgn="ctr"/>
                      <a:r>
                        <a:rPr lang="ru-RU" sz="1200" b="0" i="0" u="none" strike="noStrike">
                          <a:solidFill>
                            <a:srgbClr val="000000"/>
                          </a:solidFill>
                          <a:effectLst/>
                          <a:latin typeface="Arial" panose="020B0604020202020204" pitchFamily="34" charset="0"/>
                        </a:rPr>
                        <a:t>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r>
              <a:tr h="344106">
                <a:tc>
                  <a:txBody>
                    <a:bodyPr/>
                    <a:lstStyle/>
                    <a:p>
                      <a:pPr algn="just" rtl="0" fontAlgn="b"/>
                      <a:r>
                        <a:rPr lang="ru-RU" sz="1200" b="0" i="0" u="none" strike="noStrike">
                          <a:solidFill>
                            <a:srgbClr val="000000"/>
                          </a:solidFill>
                          <a:effectLst/>
                          <a:latin typeface="Arial" panose="020B0604020202020204" pitchFamily="34" charset="0"/>
                        </a:rPr>
                        <a:t>Возврат остатков субсидий, субвенций и иных межбюджетных трансфертов, имеющих целевое назначение, прошлых лет</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a:solidFill>
                            <a:srgbClr val="000000"/>
                          </a:solidFill>
                          <a:effectLst/>
                          <a:latin typeface="Arial" panose="020B0604020202020204" pitchFamily="34" charset="0"/>
                        </a:rPr>
                        <a:t>-204 072,7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r>
              <a:tr h="172053">
                <a:tc>
                  <a:txBody>
                    <a:bodyPr/>
                    <a:lstStyle/>
                    <a:p>
                      <a:pPr algn="just" rtl="0" fontAlgn="b"/>
                      <a:r>
                        <a:rPr lang="ru-RU" sz="1200" b="0" i="0" u="none" strike="noStrike">
                          <a:solidFill>
                            <a:srgbClr val="000000"/>
                          </a:solidFill>
                          <a:effectLst/>
                          <a:latin typeface="Arial" panose="020B0604020202020204" pitchFamily="34" charset="0"/>
                        </a:rPr>
                        <a:t>Отрицательные трансферты</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a:solidFill>
                            <a:srgbClr val="000000"/>
                          </a:solidFill>
                          <a:effectLst/>
                          <a:latin typeface="Arial" panose="020B0604020202020204" pitchFamily="34" charset="0"/>
                        </a:rPr>
                        <a:t>106 088,7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c>
                  <a:txBody>
                    <a:bodyPr/>
                    <a:lstStyle/>
                    <a:p>
                      <a:pPr algn="r" fontAlgn="ctr"/>
                      <a:r>
                        <a:rPr lang="ru-RU" sz="1200" b="0" i="0" u="none" strike="noStrike" dirty="0">
                          <a:solidFill>
                            <a:srgbClr val="000000"/>
                          </a:solidFill>
                          <a:effectLst/>
                          <a:latin typeface="Arial" panose="020B0604020202020204" pitchFamily="34" charset="0"/>
                        </a:rPr>
                        <a:t>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BE8F1"/>
                    </a:solidFill>
                  </a:tcPr>
                </a:tc>
              </a:tr>
            </a:tbl>
          </a:graphicData>
        </a:graphic>
      </p:graphicFrame>
    </p:spTree>
    <p:extLst>
      <p:ext uri="{BB962C8B-B14F-4D97-AF65-F5344CB8AC3E}">
        <p14:creationId xmlns:p14="http://schemas.microsoft.com/office/powerpoint/2010/main" val="1912785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lstStyle/>
          <a:p>
            <a:r>
              <a:rPr lang="ru-RU" dirty="0" smtClean="0"/>
              <a:t>Классификация расходов бюджета</a:t>
            </a:r>
            <a:endParaRPr lang="ru-RU" dirty="0"/>
          </a:p>
        </p:txBody>
      </p:sp>
      <p:sp>
        <p:nvSpPr>
          <p:cNvPr id="4" name="TextBox 3"/>
          <p:cNvSpPr txBox="1"/>
          <p:nvPr/>
        </p:nvSpPr>
        <p:spPr>
          <a:xfrm>
            <a:off x="574355" y="693253"/>
            <a:ext cx="8423460" cy="646331"/>
          </a:xfrm>
          <a:prstGeom prst="rect">
            <a:avLst/>
          </a:prstGeom>
          <a:noFill/>
        </p:spPr>
        <p:txBody>
          <a:bodyPr wrap="none" rtlCol="0">
            <a:spAutoFit/>
          </a:bodyPr>
          <a:lstStyle/>
          <a:p>
            <a:r>
              <a:rPr lang="ru-RU" dirty="0" smtClean="0"/>
              <a:t>Расходы бюджета распределяются по единой классификации, включающей </a:t>
            </a:r>
          </a:p>
          <a:p>
            <a:r>
              <a:rPr lang="ru-RU" dirty="0" smtClean="0"/>
              <a:t>14 разделов</a:t>
            </a:r>
            <a:endParaRPr lang="ru-RU" dirty="0"/>
          </a:p>
        </p:txBody>
      </p:sp>
      <p:sp>
        <p:nvSpPr>
          <p:cNvPr id="6" name="TextBox 5"/>
          <p:cNvSpPr txBox="1"/>
          <p:nvPr/>
        </p:nvSpPr>
        <p:spPr>
          <a:xfrm>
            <a:off x="991728" y="1194799"/>
            <a:ext cx="1172290" cy="1631216"/>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a:t>
            </a:r>
            <a:endParaRPr lang="ru-RU" sz="9600" b="1"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sp>
        <p:nvSpPr>
          <p:cNvPr id="5" name="Прямоугольник 4"/>
          <p:cNvSpPr/>
          <p:nvPr/>
        </p:nvSpPr>
        <p:spPr>
          <a:xfrm>
            <a:off x="427282" y="1890325"/>
            <a:ext cx="2244589" cy="523220"/>
          </a:xfrm>
          <a:prstGeom prst="rect">
            <a:avLst/>
          </a:prstGeom>
        </p:spPr>
        <p:txBody>
          <a:bodyPr wrap="none">
            <a:spAutoFit/>
          </a:bodyPr>
          <a:lstStyle/>
          <a:p>
            <a:pPr algn="ctr" fontAlgn="t"/>
            <a:r>
              <a:rPr lang="ru-RU" sz="1400" i="1" dirty="0">
                <a:solidFill>
                  <a:schemeClr val="accent2"/>
                </a:solidFill>
              </a:rPr>
              <a:t>Общегосударственные </a:t>
            </a:r>
            <a:r>
              <a:rPr lang="ru-RU" sz="1400" i="1" dirty="0" smtClean="0">
                <a:solidFill>
                  <a:schemeClr val="accent2"/>
                </a:solidFill>
              </a:rPr>
              <a:t/>
            </a:r>
            <a:br>
              <a:rPr lang="ru-RU" sz="1400" i="1" dirty="0" smtClean="0">
                <a:solidFill>
                  <a:schemeClr val="accent2"/>
                </a:solidFill>
              </a:rPr>
            </a:br>
            <a:r>
              <a:rPr lang="ru-RU" sz="1400" i="1" dirty="0" smtClean="0">
                <a:solidFill>
                  <a:schemeClr val="accent2"/>
                </a:solidFill>
              </a:rPr>
              <a:t>вопросы</a:t>
            </a:r>
            <a:endParaRPr lang="ru-RU" sz="1400" i="1" dirty="0">
              <a:solidFill>
                <a:schemeClr val="accent2"/>
              </a:solidFill>
              <a:latin typeface="Times New Roman" panose="02020603050405020304" pitchFamily="18" charset="0"/>
            </a:endParaRPr>
          </a:p>
        </p:txBody>
      </p:sp>
      <p:sp>
        <p:nvSpPr>
          <p:cNvPr id="7" name="TextBox 6"/>
          <p:cNvSpPr txBox="1"/>
          <p:nvPr/>
        </p:nvSpPr>
        <p:spPr>
          <a:xfrm>
            <a:off x="2677932" y="1197168"/>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2</a:t>
            </a:r>
          </a:p>
        </p:txBody>
      </p:sp>
      <p:sp>
        <p:nvSpPr>
          <p:cNvPr id="8" name="Прямоугольник 7"/>
          <p:cNvSpPr/>
          <p:nvPr/>
        </p:nvSpPr>
        <p:spPr>
          <a:xfrm>
            <a:off x="2161269" y="1669923"/>
            <a:ext cx="2149563" cy="307777"/>
          </a:xfrm>
          <a:prstGeom prst="rect">
            <a:avLst/>
          </a:prstGeom>
        </p:spPr>
        <p:txBody>
          <a:bodyPr wrap="none">
            <a:spAutoFit/>
          </a:bodyPr>
          <a:lstStyle/>
          <a:p>
            <a:pPr algn="ctr" fontAlgn="t"/>
            <a:r>
              <a:rPr lang="ru-RU" sz="1400" i="1" dirty="0">
                <a:solidFill>
                  <a:schemeClr val="accent1"/>
                </a:solidFill>
              </a:rPr>
              <a:t>Национальная оборона</a:t>
            </a:r>
          </a:p>
        </p:txBody>
      </p:sp>
      <p:sp>
        <p:nvSpPr>
          <p:cNvPr id="9" name="TextBox 8"/>
          <p:cNvSpPr txBox="1"/>
          <p:nvPr/>
        </p:nvSpPr>
        <p:spPr>
          <a:xfrm>
            <a:off x="4398680" y="1177895"/>
            <a:ext cx="1172290" cy="1631216"/>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3</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10" name="Прямоугольник 9"/>
          <p:cNvSpPr/>
          <p:nvPr/>
        </p:nvSpPr>
        <p:spPr>
          <a:xfrm>
            <a:off x="4068393" y="1745099"/>
            <a:ext cx="2000511" cy="954107"/>
          </a:xfrm>
          <a:prstGeom prst="rect">
            <a:avLst/>
          </a:prstGeom>
        </p:spPr>
        <p:txBody>
          <a:bodyPr wrap="square">
            <a:spAutoFit/>
          </a:bodyPr>
          <a:lstStyle/>
          <a:p>
            <a:pPr algn="ctr" fontAlgn="t"/>
            <a:r>
              <a:rPr lang="ru-RU" sz="1400" i="1" dirty="0"/>
              <a:t>Национальная безопасность и правоохранительная деятельность </a:t>
            </a:r>
          </a:p>
        </p:txBody>
      </p:sp>
      <p:sp>
        <p:nvSpPr>
          <p:cNvPr id="11" name="TextBox 10"/>
          <p:cNvSpPr txBox="1"/>
          <p:nvPr/>
        </p:nvSpPr>
        <p:spPr>
          <a:xfrm>
            <a:off x="6068905" y="1209622"/>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4</a:t>
            </a:r>
          </a:p>
        </p:txBody>
      </p:sp>
      <p:sp>
        <p:nvSpPr>
          <p:cNvPr id="12" name="Прямоугольник 11"/>
          <p:cNvSpPr/>
          <p:nvPr/>
        </p:nvSpPr>
        <p:spPr>
          <a:xfrm>
            <a:off x="5741435" y="2002701"/>
            <a:ext cx="1871726" cy="523220"/>
          </a:xfrm>
          <a:prstGeom prst="rect">
            <a:avLst/>
          </a:prstGeom>
        </p:spPr>
        <p:txBody>
          <a:bodyPr wrap="square">
            <a:spAutoFit/>
          </a:bodyPr>
          <a:lstStyle/>
          <a:p>
            <a:pPr algn="ctr" fontAlgn="t"/>
            <a:r>
              <a:rPr lang="ru-RU" sz="1400" i="1" dirty="0">
                <a:solidFill>
                  <a:schemeClr val="accent3"/>
                </a:solidFill>
              </a:rPr>
              <a:t>Национальная экономика</a:t>
            </a:r>
          </a:p>
        </p:txBody>
      </p:sp>
      <p:sp>
        <p:nvSpPr>
          <p:cNvPr id="13" name="TextBox 12"/>
          <p:cNvSpPr txBox="1"/>
          <p:nvPr/>
        </p:nvSpPr>
        <p:spPr>
          <a:xfrm>
            <a:off x="7778921" y="1194799"/>
            <a:ext cx="1172290" cy="1631216"/>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5</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14" name="Прямоугольник 13"/>
          <p:cNvSpPr/>
          <p:nvPr/>
        </p:nvSpPr>
        <p:spPr>
          <a:xfrm>
            <a:off x="7369980" y="1773288"/>
            <a:ext cx="1871726" cy="738664"/>
          </a:xfrm>
          <a:prstGeom prst="rect">
            <a:avLst/>
          </a:prstGeom>
        </p:spPr>
        <p:txBody>
          <a:bodyPr wrap="square">
            <a:spAutoFit/>
          </a:bodyPr>
          <a:lstStyle/>
          <a:p>
            <a:pPr algn="ctr" fontAlgn="t"/>
            <a:r>
              <a:rPr lang="ru-RU" sz="1400" i="1" dirty="0">
                <a:solidFill>
                  <a:schemeClr val="tx2"/>
                </a:solidFill>
              </a:rPr>
              <a:t>Жилищно-коммунальное хозяйство</a:t>
            </a:r>
          </a:p>
        </p:txBody>
      </p:sp>
      <p:sp>
        <p:nvSpPr>
          <p:cNvPr id="15" name="TextBox 14"/>
          <p:cNvSpPr txBox="1"/>
          <p:nvPr/>
        </p:nvSpPr>
        <p:spPr>
          <a:xfrm>
            <a:off x="863957" y="2855714"/>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6</a:t>
            </a:r>
          </a:p>
        </p:txBody>
      </p:sp>
      <p:sp>
        <p:nvSpPr>
          <p:cNvPr id="16" name="Прямоугольник 15"/>
          <p:cNvSpPr/>
          <p:nvPr/>
        </p:nvSpPr>
        <p:spPr>
          <a:xfrm>
            <a:off x="424999" y="3330093"/>
            <a:ext cx="1871726" cy="523220"/>
          </a:xfrm>
          <a:prstGeom prst="rect">
            <a:avLst/>
          </a:prstGeom>
        </p:spPr>
        <p:txBody>
          <a:bodyPr wrap="square">
            <a:spAutoFit/>
          </a:bodyPr>
          <a:lstStyle/>
          <a:p>
            <a:pPr algn="ctr" fontAlgn="t"/>
            <a:r>
              <a:rPr lang="ru-RU" sz="1400" i="1" dirty="0">
                <a:solidFill>
                  <a:schemeClr val="accent3"/>
                </a:solidFill>
              </a:rPr>
              <a:t>Охрана окружающей среды</a:t>
            </a:r>
          </a:p>
        </p:txBody>
      </p:sp>
      <p:sp>
        <p:nvSpPr>
          <p:cNvPr id="17" name="TextBox 16"/>
          <p:cNvSpPr txBox="1"/>
          <p:nvPr/>
        </p:nvSpPr>
        <p:spPr>
          <a:xfrm>
            <a:off x="2558001" y="2922069"/>
            <a:ext cx="1172290" cy="1631216"/>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7</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18" name="Прямоугольник 17"/>
          <p:cNvSpPr/>
          <p:nvPr/>
        </p:nvSpPr>
        <p:spPr>
          <a:xfrm>
            <a:off x="2131317" y="3485734"/>
            <a:ext cx="1871726" cy="307777"/>
          </a:xfrm>
          <a:prstGeom prst="rect">
            <a:avLst/>
          </a:prstGeom>
        </p:spPr>
        <p:txBody>
          <a:bodyPr wrap="square">
            <a:spAutoFit/>
          </a:bodyPr>
          <a:lstStyle/>
          <a:p>
            <a:pPr algn="ctr" fontAlgn="t"/>
            <a:r>
              <a:rPr lang="ru-RU" sz="1400" i="1" dirty="0">
                <a:solidFill>
                  <a:srgbClr val="7030A0"/>
                </a:solidFill>
              </a:rPr>
              <a:t>Образование</a:t>
            </a:r>
          </a:p>
        </p:txBody>
      </p:sp>
      <p:sp>
        <p:nvSpPr>
          <p:cNvPr id="19" name="TextBox 18"/>
          <p:cNvSpPr txBox="1"/>
          <p:nvPr/>
        </p:nvSpPr>
        <p:spPr>
          <a:xfrm>
            <a:off x="4235462" y="2898220"/>
            <a:ext cx="1172290" cy="1631216"/>
          </a:xfrm>
          <a:prstGeom prst="rect">
            <a:avLst/>
          </a:prstGeom>
          <a:noFill/>
        </p:spPr>
        <p:txBody>
          <a:bodyPr wrap="square" rtlCol="0">
            <a:spAutoFit/>
          </a:bodyPr>
          <a:lstStyle/>
          <a:p>
            <a:r>
              <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8</a:t>
            </a:r>
          </a:p>
        </p:txBody>
      </p:sp>
      <p:sp>
        <p:nvSpPr>
          <p:cNvPr id="20" name="Прямоугольник 19"/>
          <p:cNvSpPr/>
          <p:nvPr/>
        </p:nvSpPr>
        <p:spPr>
          <a:xfrm>
            <a:off x="3850222" y="3409712"/>
            <a:ext cx="1871726" cy="523220"/>
          </a:xfrm>
          <a:prstGeom prst="rect">
            <a:avLst/>
          </a:prstGeom>
        </p:spPr>
        <p:txBody>
          <a:bodyPr wrap="square">
            <a:spAutoFit/>
          </a:bodyPr>
          <a:lstStyle/>
          <a:p>
            <a:pPr algn="ctr" fontAlgn="t"/>
            <a:r>
              <a:rPr lang="ru-RU" sz="1400" i="1" dirty="0">
                <a:solidFill>
                  <a:schemeClr val="accent6"/>
                </a:solidFill>
              </a:rPr>
              <a:t>Культура, кинематография</a:t>
            </a:r>
          </a:p>
        </p:txBody>
      </p:sp>
      <p:sp>
        <p:nvSpPr>
          <p:cNvPr id="21" name="TextBox 20"/>
          <p:cNvSpPr txBox="1"/>
          <p:nvPr/>
        </p:nvSpPr>
        <p:spPr>
          <a:xfrm>
            <a:off x="5917831" y="2920283"/>
            <a:ext cx="1172290" cy="1631216"/>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9</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22" name="Прямоугольник 21"/>
          <p:cNvSpPr/>
          <p:nvPr/>
        </p:nvSpPr>
        <p:spPr>
          <a:xfrm>
            <a:off x="5502480" y="3545536"/>
            <a:ext cx="1871726" cy="307777"/>
          </a:xfrm>
          <a:prstGeom prst="rect">
            <a:avLst/>
          </a:prstGeom>
        </p:spPr>
        <p:txBody>
          <a:bodyPr wrap="square">
            <a:spAutoFit/>
          </a:bodyPr>
          <a:lstStyle/>
          <a:p>
            <a:pPr algn="ctr" fontAlgn="t"/>
            <a:r>
              <a:rPr lang="ru-RU" sz="1400" i="1" dirty="0">
                <a:solidFill>
                  <a:schemeClr val="accent2"/>
                </a:solidFill>
              </a:rPr>
              <a:t>Здравоохранение</a:t>
            </a:r>
          </a:p>
        </p:txBody>
      </p:sp>
      <p:sp>
        <p:nvSpPr>
          <p:cNvPr id="23" name="TextBox 22"/>
          <p:cNvSpPr txBox="1"/>
          <p:nvPr/>
        </p:nvSpPr>
        <p:spPr>
          <a:xfrm>
            <a:off x="7338476" y="2897256"/>
            <a:ext cx="1934733" cy="1569660"/>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10</a:t>
            </a:r>
            <a:endParaRPr lang="ru-RU" sz="9600" b="1"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sp>
        <p:nvSpPr>
          <p:cNvPr id="24" name="Прямоугольник 23"/>
          <p:cNvSpPr/>
          <p:nvPr/>
        </p:nvSpPr>
        <p:spPr>
          <a:xfrm>
            <a:off x="7369979" y="3553781"/>
            <a:ext cx="1871726" cy="523220"/>
          </a:xfrm>
          <a:prstGeom prst="rect">
            <a:avLst/>
          </a:prstGeom>
        </p:spPr>
        <p:txBody>
          <a:bodyPr wrap="square">
            <a:spAutoFit/>
          </a:bodyPr>
          <a:lstStyle/>
          <a:p>
            <a:pPr algn="ctr" fontAlgn="t"/>
            <a:r>
              <a:rPr lang="ru-RU" sz="1400" i="1" dirty="0" smtClean="0"/>
              <a:t>Социальная</a:t>
            </a:r>
            <a:br>
              <a:rPr lang="ru-RU" sz="1400" i="1" dirty="0" smtClean="0"/>
            </a:br>
            <a:r>
              <a:rPr lang="ru-RU" sz="1400" i="1" dirty="0" smtClean="0"/>
              <a:t>политика</a:t>
            </a:r>
            <a:endParaRPr lang="ru-RU" sz="1400" i="1" dirty="0"/>
          </a:p>
        </p:txBody>
      </p:sp>
      <p:sp>
        <p:nvSpPr>
          <p:cNvPr id="25" name="TextBox 24"/>
          <p:cNvSpPr txBox="1"/>
          <p:nvPr/>
        </p:nvSpPr>
        <p:spPr>
          <a:xfrm>
            <a:off x="520417" y="4445398"/>
            <a:ext cx="1934733" cy="1569660"/>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11</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26" name="Прямоугольник 25"/>
          <p:cNvSpPr/>
          <p:nvPr/>
        </p:nvSpPr>
        <p:spPr>
          <a:xfrm>
            <a:off x="522969" y="5120892"/>
            <a:ext cx="1871726" cy="523220"/>
          </a:xfrm>
          <a:prstGeom prst="rect">
            <a:avLst/>
          </a:prstGeom>
        </p:spPr>
        <p:txBody>
          <a:bodyPr wrap="square">
            <a:spAutoFit/>
          </a:bodyPr>
          <a:lstStyle/>
          <a:p>
            <a:pPr algn="ctr" fontAlgn="t"/>
            <a:r>
              <a:rPr lang="ru-RU" sz="1400" i="1" dirty="0">
                <a:solidFill>
                  <a:schemeClr val="accent6"/>
                </a:solidFill>
              </a:rPr>
              <a:t>Физическая культура и спорт</a:t>
            </a:r>
          </a:p>
        </p:txBody>
      </p:sp>
      <p:sp>
        <p:nvSpPr>
          <p:cNvPr id="27" name="TextBox 26"/>
          <p:cNvSpPr txBox="1"/>
          <p:nvPr/>
        </p:nvSpPr>
        <p:spPr>
          <a:xfrm>
            <a:off x="2612142" y="4444424"/>
            <a:ext cx="1934733" cy="1569660"/>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12</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28" name="Прямоугольник 27"/>
          <p:cNvSpPr/>
          <p:nvPr/>
        </p:nvSpPr>
        <p:spPr>
          <a:xfrm>
            <a:off x="2471373" y="5153886"/>
            <a:ext cx="2039083" cy="523220"/>
          </a:xfrm>
          <a:prstGeom prst="rect">
            <a:avLst/>
          </a:prstGeom>
        </p:spPr>
        <p:txBody>
          <a:bodyPr wrap="square">
            <a:spAutoFit/>
          </a:bodyPr>
          <a:lstStyle/>
          <a:p>
            <a:pPr algn="ctr" fontAlgn="t"/>
            <a:r>
              <a:rPr lang="ru-RU" sz="1400" i="1" dirty="0"/>
              <a:t>Средства  массовой </a:t>
            </a:r>
            <a:r>
              <a:rPr lang="ru-RU" sz="1400" i="1" dirty="0" smtClean="0"/>
              <a:t>информации</a:t>
            </a:r>
            <a:endParaRPr lang="ru-RU" sz="1400" i="1" dirty="0"/>
          </a:p>
        </p:txBody>
      </p:sp>
      <p:sp>
        <p:nvSpPr>
          <p:cNvPr id="29" name="TextBox 28"/>
          <p:cNvSpPr txBox="1"/>
          <p:nvPr/>
        </p:nvSpPr>
        <p:spPr>
          <a:xfrm>
            <a:off x="4826287" y="4437219"/>
            <a:ext cx="1934733" cy="1569660"/>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13</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30" name="Прямоугольник 29"/>
          <p:cNvSpPr/>
          <p:nvPr/>
        </p:nvSpPr>
        <p:spPr>
          <a:xfrm>
            <a:off x="4837422" y="5110884"/>
            <a:ext cx="1871726" cy="954107"/>
          </a:xfrm>
          <a:prstGeom prst="rect">
            <a:avLst/>
          </a:prstGeom>
        </p:spPr>
        <p:txBody>
          <a:bodyPr wrap="square">
            <a:spAutoFit/>
          </a:bodyPr>
          <a:lstStyle/>
          <a:p>
            <a:pPr algn="ctr" fontAlgn="t"/>
            <a:r>
              <a:rPr lang="ru-RU" sz="1400" i="1" dirty="0">
                <a:solidFill>
                  <a:srgbClr val="7030A0"/>
                </a:solidFill>
              </a:rPr>
              <a:t>Обслуживание государственного </a:t>
            </a:r>
            <a:r>
              <a:rPr lang="ru-RU" sz="1400" i="1" dirty="0" smtClean="0">
                <a:solidFill>
                  <a:srgbClr val="7030A0"/>
                </a:solidFill>
              </a:rPr>
              <a:t>(муниципального) </a:t>
            </a:r>
            <a:r>
              <a:rPr lang="ru-RU" sz="1400" i="1" dirty="0">
                <a:solidFill>
                  <a:srgbClr val="7030A0"/>
                </a:solidFill>
              </a:rPr>
              <a:t>долга</a:t>
            </a:r>
          </a:p>
        </p:txBody>
      </p:sp>
      <p:sp>
        <p:nvSpPr>
          <p:cNvPr id="31" name="TextBox 30"/>
          <p:cNvSpPr txBox="1"/>
          <p:nvPr/>
        </p:nvSpPr>
        <p:spPr>
          <a:xfrm>
            <a:off x="6970122" y="4467376"/>
            <a:ext cx="1934733" cy="1569660"/>
          </a:xfrm>
          <a:prstGeom prst="rect">
            <a:avLst/>
          </a:prstGeom>
          <a:noFill/>
        </p:spPr>
        <p:txBody>
          <a:bodyPr wrap="square" rtlCol="0">
            <a:spAutoFit/>
          </a:bodyPr>
          <a:lstStyle/>
          <a:p>
            <a:r>
              <a:rPr lang="ru-RU" sz="9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rPr>
              <a:t>14</a:t>
            </a:r>
            <a:endParaRPr lang="ru-RU"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Black" panose="020B0A04020102020204" pitchFamily="34" charset="0"/>
            </a:endParaRPr>
          </a:p>
        </p:txBody>
      </p:sp>
      <p:sp>
        <p:nvSpPr>
          <p:cNvPr id="32" name="Прямоугольник 31"/>
          <p:cNvSpPr/>
          <p:nvPr/>
        </p:nvSpPr>
        <p:spPr>
          <a:xfrm>
            <a:off x="6752727" y="5013534"/>
            <a:ext cx="2471740" cy="1169551"/>
          </a:xfrm>
          <a:prstGeom prst="rect">
            <a:avLst/>
          </a:prstGeom>
        </p:spPr>
        <p:txBody>
          <a:bodyPr wrap="square">
            <a:spAutoFit/>
          </a:bodyPr>
          <a:lstStyle/>
          <a:p>
            <a:pPr algn="ctr" fontAlgn="t"/>
            <a:r>
              <a:rPr lang="ru-RU" sz="1400" i="1" dirty="0">
                <a:solidFill>
                  <a:schemeClr val="tx2"/>
                </a:solidFill>
              </a:rPr>
              <a:t>Межбюджетные трансферты общего характера бюджетам бюджетной системы Российской Федерации</a:t>
            </a:r>
          </a:p>
        </p:txBody>
      </p:sp>
    </p:spTree>
    <p:extLst>
      <p:ext uri="{BB962C8B-B14F-4D97-AF65-F5344CB8AC3E}">
        <p14:creationId xmlns:p14="http://schemas.microsoft.com/office/powerpoint/2010/main" val="1056543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60070" y="122238"/>
            <a:ext cx="8088112" cy="574747"/>
          </a:xfrm>
        </p:spPr>
        <p:txBody>
          <a:bodyPr>
            <a:normAutofit fontScale="77500" lnSpcReduction="20000"/>
          </a:bodyPr>
          <a:lstStyle/>
          <a:p>
            <a:r>
              <a:rPr lang="ru-RU" dirty="0"/>
              <a:t>Исполнение бюджета Республики </a:t>
            </a:r>
            <a:r>
              <a:rPr lang="ru-RU" dirty="0" smtClean="0"/>
              <a:t>Татарстан по </a:t>
            </a:r>
            <a:r>
              <a:rPr lang="ru-RU" dirty="0"/>
              <a:t>разделам классификации расходов в </a:t>
            </a:r>
            <a:r>
              <a:rPr lang="ru-RU" dirty="0" smtClean="0"/>
              <a:t>2022 году</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751555010"/>
              </p:ext>
            </p:extLst>
          </p:nvPr>
        </p:nvGraphicFramePr>
        <p:xfrm>
          <a:off x="588518" y="694813"/>
          <a:ext cx="8333060" cy="4880392"/>
        </p:xfrm>
        <a:graphic>
          <a:graphicData uri="http://schemas.openxmlformats.org/drawingml/2006/table">
            <a:tbl>
              <a:tblPr>
                <a:tableStyleId>{5C22544A-7EE6-4342-B048-85BDC9FD1C3A}</a:tableStyleId>
              </a:tblPr>
              <a:tblGrid>
                <a:gridCol w="4297082"/>
                <a:gridCol w="2205950"/>
                <a:gridCol w="1830028"/>
              </a:tblGrid>
              <a:tr h="532625">
                <a:tc>
                  <a:txBody>
                    <a:bodyPr/>
                    <a:lstStyle/>
                    <a:p>
                      <a:pPr algn="ctr" fontAlgn="ctr"/>
                      <a:r>
                        <a:rPr lang="ru-RU" sz="1600" b="1" u="none" strike="noStrike" dirty="0">
                          <a:solidFill>
                            <a:sysClr val="windowText" lastClr="000000"/>
                          </a:solidFill>
                          <a:effectLst/>
                        </a:rPr>
                        <a:t>Наименование</a:t>
                      </a:r>
                      <a:endParaRPr lang="ru-RU" sz="1600" b="1" i="0" u="none" strike="noStrike" dirty="0">
                        <a:solidFill>
                          <a:sysClr val="windowText" lastClr="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smtClean="0">
                          <a:solidFill>
                            <a:schemeClr val="tx1"/>
                          </a:solidFill>
                          <a:effectLst/>
                        </a:rPr>
                        <a:t>2022 </a:t>
                      </a:r>
                      <a:r>
                        <a:rPr lang="ru-RU" sz="1600" b="1" u="none" strike="noStrike" dirty="0">
                          <a:solidFill>
                            <a:schemeClr val="tx1"/>
                          </a:solidFill>
                          <a:effectLst/>
                        </a:rPr>
                        <a:t>год (план),</a:t>
                      </a:r>
                      <a:br>
                        <a:rPr lang="ru-RU" sz="1600" b="1" u="none" strike="noStrike" dirty="0">
                          <a:solidFill>
                            <a:schemeClr val="tx1"/>
                          </a:solidFill>
                          <a:effectLst/>
                        </a:rPr>
                      </a:br>
                      <a:r>
                        <a:rPr lang="ru-RU" sz="1600" b="1" u="none" strike="noStrike" dirty="0" smtClean="0">
                          <a:solidFill>
                            <a:schemeClr val="tx1"/>
                          </a:solidFill>
                          <a:effectLst/>
                        </a:rPr>
                        <a:t>тыс. рублей</a:t>
                      </a:r>
                      <a:endParaRPr lang="ru-RU" sz="16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600" b="1" u="none" strike="noStrike" dirty="0" smtClean="0">
                          <a:solidFill>
                            <a:schemeClr val="tx1"/>
                          </a:solidFill>
                          <a:effectLst/>
                        </a:rPr>
                        <a:t>2022 год </a:t>
                      </a:r>
                      <a:r>
                        <a:rPr lang="ru-RU" sz="1600" b="1" u="none" strike="noStrike" dirty="0">
                          <a:solidFill>
                            <a:schemeClr val="tx1"/>
                          </a:solidFill>
                          <a:effectLst/>
                        </a:rPr>
                        <a:t>(факт),</a:t>
                      </a:r>
                      <a:br>
                        <a:rPr lang="ru-RU" sz="1600" b="1" u="none" strike="noStrike" dirty="0">
                          <a:solidFill>
                            <a:schemeClr val="tx1"/>
                          </a:solidFill>
                          <a:effectLst/>
                        </a:rPr>
                      </a:br>
                      <a:r>
                        <a:rPr lang="ru-RU" sz="1600" b="1" u="none" strike="noStrike" dirty="0">
                          <a:solidFill>
                            <a:schemeClr val="tx1"/>
                          </a:solidFill>
                          <a:effectLst/>
                        </a:rPr>
                        <a:t>тыс</a:t>
                      </a:r>
                      <a:r>
                        <a:rPr lang="ru-RU" sz="1600" b="1" u="none" strike="noStrike" dirty="0" smtClean="0">
                          <a:solidFill>
                            <a:schemeClr val="tx1"/>
                          </a:solidFill>
                          <a:effectLst/>
                        </a:rPr>
                        <a:t>. рублей</a:t>
                      </a:r>
                      <a:endParaRPr lang="ru-RU" sz="16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45948">
                <a:tc>
                  <a:txBody>
                    <a:bodyPr/>
                    <a:lstStyle/>
                    <a:p>
                      <a:pPr algn="ctr" rtl="0" fontAlgn="b"/>
                      <a:r>
                        <a:rPr lang="ru-RU" sz="1400" b="1" i="0" u="none" strike="noStrike" dirty="0">
                          <a:solidFill>
                            <a:srgbClr val="000000"/>
                          </a:solidFill>
                          <a:effectLst/>
                          <a:latin typeface="Arial" panose="020B0604020202020204" pitchFamily="34" charset="0"/>
                        </a:rPr>
                        <a:t>ИТОГО</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0" i="0" u="none" strike="noStrike" dirty="0">
                          <a:solidFill>
                            <a:srgbClr val="000000"/>
                          </a:solidFill>
                          <a:effectLst/>
                          <a:latin typeface="Arial" panose="020B0604020202020204" pitchFamily="34" charset="0"/>
                        </a:rPr>
                        <a:t>466 842 </a:t>
                      </a:r>
                      <a:r>
                        <a:rPr lang="ru-RU" sz="1400" b="0" i="0" u="none" strike="noStrike" dirty="0" smtClean="0">
                          <a:solidFill>
                            <a:srgbClr val="000000"/>
                          </a:solidFill>
                          <a:effectLst/>
                          <a:latin typeface="Arial" panose="020B0604020202020204" pitchFamily="34" charset="0"/>
                        </a:rPr>
                        <a:t>920,3*</a:t>
                      </a:r>
                      <a:endParaRPr lang="ru-RU" sz="14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400" b="0" i="0" u="none" strike="noStrike">
                          <a:solidFill>
                            <a:srgbClr val="000000"/>
                          </a:solidFill>
                          <a:effectLst/>
                          <a:latin typeface="Arial" panose="020B0604020202020204" pitchFamily="34" charset="0"/>
                        </a:rPr>
                        <a:t>463 181 407,9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27879">
                <a:tc>
                  <a:txBody>
                    <a:bodyPr/>
                    <a:lstStyle/>
                    <a:p>
                      <a:pPr algn="l" rtl="0" fontAlgn="t"/>
                      <a:r>
                        <a:rPr lang="ru-RU" sz="1400" b="0" i="0" u="none" strike="noStrike" dirty="0">
                          <a:solidFill>
                            <a:srgbClr val="000000"/>
                          </a:solidFill>
                          <a:effectLst/>
                          <a:latin typeface="Arial" panose="020B0604020202020204" pitchFamily="34" charset="0"/>
                        </a:rPr>
                        <a:t>Общегосударственные вопросы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25 612 588,3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21 307 359,7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panose="020B0604020202020204" pitchFamily="34" charset="0"/>
                        </a:rPr>
                        <a:t>Национальная оборона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489 257,1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511 501,5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55757">
                <a:tc>
                  <a:txBody>
                    <a:bodyPr/>
                    <a:lstStyle/>
                    <a:p>
                      <a:pPr algn="l" rtl="0" fontAlgn="t"/>
                      <a:r>
                        <a:rPr lang="ru-RU" sz="1400" b="0" i="0" u="none" strike="noStrike" dirty="0">
                          <a:solidFill>
                            <a:srgbClr val="000000"/>
                          </a:solidFill>
                          <a:effectLst/>
                          <a:latin typeface="Arial" panose="020B0604020202020204" pitchFamily="34" charset="0"/>
                        </a:rPr>
                        <a:t>Национальная безопасность и правоохранительная деятельность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1 874 485,0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1 787 961,4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panose="020B0604020202020204" pitchFamily="34" charset="0"/>
                        </a:rPr>
                        <a:t>Национальная экономика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147 237 107,4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150 152 489,5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dirty="0">
                          <a:solidFill>
                            <a:srgbClr val="000000"/>
                          </a:solidFill>
                          <a:effectLst/>
                          <a:latin typeface="Arial" panose="020B0604020202020204" pitchFamily="34" charset="0"/>
                        </a:rPr>
                        <a:t>Жилищно-коммунальное хозяйство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37 162 971,3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36 680 642,1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panose="020B0604020202020204" pitchFamily="34" charset="0"/>
                        </a:rPr>
                        <a:t>Охрана окружающей среды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7 175 452,8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7 168 908,2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panose="020B0604020202020204" pitchFamily="34" charset="0"/>
                        </a:rPr>
                        <a:t>Образование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93 383 061,1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92 978 752,8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panose="020B0604020202020204" pitchFamily="34" charset="0"/>
                        </a:rPr>
                        <a:t>Культура, кинематография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14 984 211,3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15 160 278,5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panose="020B0604020202020204" pitchFamily="34" charset="0"/>
                        </a:rPr>
                        <a:t>Здравоохранение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42 969 637,0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43 175 991,6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panose="020B0604020202020204" pitchFamily="34" charset="0"/>
                        </a:rPr>
                        <a:t>Социальная политика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57 775 049,5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56 035 721,7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panose="020B0604020202020204" pitchFamily="34" charset="0"/>
                        </a:rPr>
                        <a:t>Физическая культура и спорт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8 211 054,8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8 141 089,2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7879">
                <a:tc>
                  <a:txBody>
                    <a:bodyPr/>
                    <a:lstStyle/>
                    <a:p>
                      <a:pPr algn="l" rtl="0" fontAlgn="t"/>
                      <a:r>
                        <a:rPr lang="ru-RU" sz="1400" b="0" i="0" u="none" strike="noStrike">
                          <a:solidFill>
                            <a:srgbClr val="000000"/>
                          </a:solidFill>
                          <a:effectLst/>
                          <a:latin typeface="Arial" panose="020B0604020202020204" pitchFamily="34" charset="0"/>
                        </a:rPr>
                        <a:t>Средства  массовой информации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1 830 900,9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1 831 667,9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455757">
                <a:tc>
                  <a:txBody>
                    <a:bodyPr/>
                    <a:lstStyle/>
                    <a:p>
                      <a:pPr algn="just" rtl="0" fontAlgn="t"/>
                      <a:r>
                        <a:rPr lang="ru-RU" sz="1400" b="0" i="0" u="none" strike="noStrike">
                          <a:solidFill>
                            <a:srgbClr val="000000"/>
                          </a:solidFill>
                          <a:effectLst/>
                          <a:latin typeface="Arial" panose="020B0604020202020204" pitchFamily="34" charset="0"/>
                        </a:rPr>
                        <a:t>Обслуживание государственного (муниципального) долга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206 039,4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206 039,4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683636">
                <a:tc>
                  <a:txBody>
                    <a:bodyPr/>
                    <a:lstStyle/>
                    <a:p>
                      <a:pPr algn="just" rtl="0" fontAlgn="t"/>
                      <a:r>
                        <a:rPr lang="ru-RU" sz="1400" b="0" i="0" u="none" strike="noStrike">
                          <a:solidFill>
                            <a:srgbClr val="000000"/>
                          </a:solidFill>
                          <a:effectLst/>
                          <a:latin typeface="Arial" panose="020B0604020202020204" pitchFamily="34" charset="0"/>
                        </a:rPr>
                        <a:t>Межбюджетные трансферты общего характера бюджетам бюджетной системы Российской Федерации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a:solidFill>
                            <a:srgbClr val="000000"/>
                          </a:solidFill>
                          <a:effectLst/>
                          <a:latin typeface="Arial" panose="020B0604020202020204" pitchFamily="34" charset="0"/>
                        </a:rPr>
                        <a:t>27 931 104,4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400" b="0" i="0" u="none" strike="noStrike" dirty="0">
                          <a:solidFill>
                            <a:srgbClr val="000000"/>
                          </a:solidFill>
                          <a:effectLst/>
                          <a:latin typeface="Arial" panose="020B0604020202020204" pitchFamily="34" charset="0"/>
                        </a:rPr>
                        <a:t>28 043 004,4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5" name="Текст 2"/>
          <p:cNvSpPr txBox="1">
            <a:spLocks/>
          </p:cNvSpPr>
          <p:nvPr/>
        </p:nvSpPr>
        <p:spPr>
          <a:xfrm>
            <a:off x="560070" y="5575205"/>
            <a:ext cx="8300136"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ru-RU" sz="800" b="0" i="1" dirty="0" smtClean="0"/>
              <a:t>* - в соответствии с Законом Республики Татарстан от 21.11.2021 № 86-ЗРТ «О бюджете Республики Татарстан на 2022 год и на плановый период 2023 и 2024 годов» (в редакциях Законов Республики Татарстан от 14.07.2022 № 42-ЗРТ, от 23.09.2022 № 51-ЗРТ, от 23.12.2022 № 98-ЗРТ)</a:t>
            </a:r>
            <a:endParaRPr lang="ru-RU" sz="800" b="0" i="1" dirty="0"/>
          </a:p>
        </p:txBody>
      </p:sp>
    </p:spTree>
    <p:extLst>
      <p:ext uri="{BB962C8B-B14F-4D97-AF65-F5344CB8AC3E}">
        <p14:creationId xmlns:p14="http://schemas.microsoft.com/office/powerpoint/2010/main" val="666977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75337" y="0"/>
            <a:ext cx="8382000" cy="400110"/>
          </a:xfrm>
          <a:prstGeom prst="rect">
            <a:avLst/>
          </a:prstGeom>
        </p:spPr>
        <p:txBody>
          <a:bodyPr wrap="square">
            <a:spAutoFit/>
          </a:bodyPr>
          <a:lstStyle/>
          <a:p>
            <a:pPr algn="ctr"/>
            <a:r>
              <a:rPr lang="ru-RU" sz="2000" b="1" dirty="0">
                <a:solidFill>
                  <a:schemeClr val="accent2"/>
                </a:solidFill>
              </a:rPr>
              <a:t>Уважаемые </a:t>
            </a:r>
            <a:r>
              <a:rPr lang="ru-RU" sz="2000" b="1" dirty="0" smtClean="0">
                <a:solidFill>
                  <a:schemeClr val="accent2"/>
                </a:solidFill>
              </a:rPr>
              <a:t>татарстанцы! </a:t>
            </a:r>
            <a:r>
              <a:rPr lang="ru-RU" sz="2000" b="1" dirty="0" err="1" smtClean="0">
                <a:solidFill>
                  <a:schemeClr val="accent2"/>
                </a:solidFill>
              </a:rPr>
              <a:t>Хөрмәтле</a:t>
            </a:r>
            <a:r>
              <a:rPr lang="ru-RU" sz="2000" b="1" dirty="0" smtClean="0">
                <a:solidFill>
                  <a:schemeClr val="accent2"/>
                </a:solidFill>
              </a:rPr>
              <a:t> </a:t>
            </a:r>
            <a:r>
              <a:rPr lang="ru-RU" sz="2000" b="1" dirty="0" err="1">
                <a:solidFill>
                  <a:schemeClr val="accent2"/>
                </a:solidFill>
              </a:rPr>
              <a:t>дуслар</a:t>
            </a:r>
            <a:r>
              <a:rPr lang="ru-RU" sz="2000" b="1" dirty="0">
                <a:solidFill>
                  <a:schemeClr val="accent2"/>
                </a:solidFill>
              </a:rPr>
              <a:t>!</a:t>
            </a:r>
          </a:p>
        </p:txBody>
      </p:sp>
      <p:grpSp>
        <p:nvGrpSpPr>
          <p:cNvPr id="8" name="Группа 7"/>
          <p:cNvGrpSpPr/>
          <p:nvPr/>
        </p:nvGrpSpPr>
        <p:grpSpPr>
          <a:xfrm>
            <a:off x="781032" y="367034"/>
            <a:ext cx="8118664" cy="2879634"/>
            <a:chOff x="776548" y="710619"/>
            <a:chExt cx="7849949" cy="2879634"/>
          </a:xfrm>
        </p:grpSpPr>
        <p:sp>
          <p:nvSpPr>
            <p:cNvPr id="6" name="Прямоугольник 5"/>
            <p:cNvSpPr/>
            <p:nvPr/>
          </p:nvSpPr>
          <p:spPr>
            <a:xfrm>
              <a:off x="2708842" y="710619"/>
              <a:ext cx="5917655" cy="2879634"/>
            </a:xfrm>
            <a:prstGeom prst="rect">
              <a:avLst/>
            </a:prstGeom>
          </p:spPr>
          <p:txBody>
            <a:bodyPr wrap="square">
              <a:spAutoFit/>
            </a:bodyPr>
            <a:lstStyle/>
            <a:p>
              <a:pPr indent="270510" algn="just">
                <a:lnSpc>
                  <a:spcPct val="115000"/>
                </a:lnSpc>
                <a:spcAft>
                  <a:spcPts val="0"/>
                </a:spcAft>
              </a:pPr>
              <a:r>
                <a:rPr lang="ru-RU" sz="1050" i="1" dirty="0">
                  <a:ea typeface="Calibri" panose="020F0502020204030204" pitchFamily="34" charset="0"/>
                  <a:cs typeface="Times New Roman" panose="02020603050405020304" pitchFamily="18" charset="0"/>
                </a:rPr>
                <a:t>Эффективное, ответственное и прозрачное управление общественными финансами является одним из необходимых условий для повышения уровня и качества жизни населения, устойчивого экономического роста, модернизации экономики и социальной сферы и достижения других стратегических целей </a:t>
              </a:r>
              <a:r>
                <a:rPr lang="ru-RU" sz="1050" i="1" dirty="0" smtClean="0">
                  <a:ea typeface="Calibri" panose="020F0502020204030204" pitchFamily="34" charset="0"/>
                  <a:cs typeface="Times New Roman" panose="02020603050405020304" pitchFamily="18" charset="0"/>
                </a:rPr>
                <a:t>социально-экономического </a:t>
              </a:r>
              <a:r>
                <a:rPr lang="ru-RU" sz="1050" i="1" dirty="0">
                  <a:ea typeface="Calibri" panose="020F0502020204030204" pitchFamily="34" charset="0"/>
                  <a:cs typeface="Times New Roman" panose="02020603050405020304" pitchFamily="18" charset="0"/>
                </a:rPr>
                <a:t>развития Республики Татарстан</a:t>
              </a:r>
              <a:r>
                <a:rPr lang="ru-RU" sz="1050" i="1" dirty="0" smtClean="0">
                  <a:ea typeface="Calibri" panose="020F0502020204030204" pitchFamily="34" charset="0"/>
                  <a:cs typeface="Times New Roman" panose="02020603050405020304" pitchFamily="18" charset="0"/>
                </a:rPr>
                <a:t>. </a:t>
              </a:r>
              <a:endParaRPr lang="ru-RU" sz="1050" i="1" dirty="0">
                <a:ea typeface="Calibri" panose="020F0502020204030204" pitchFamily="34" charset="0"/>
                <a:cs typeface="Times New Roman" panose="02020603050405020304" pitchFamily="18" charset="0"/>
              </a:endParaRPr>
            </a:p>
            <a:p>
              <a:pPr indent="270510" algn="just">
                <a:lnSpc>
                  <a:spcPct val="115000"/>
                </a:lnSpc>
              </a:pPr>
              <a:r>
                <a:rPr lang="ru-RU" sz="1050" i="1" dirty="0" smtClean="0"/>
                <a:t>В </a:t>
              </a:r>
              <a:r>
                <a:rPr lang="ru-RU" sz="1050" i="1" dirty="0"/>
                <a:t>настоящее время на состояние экономики </a:t>
              </a:r>
              <a:r>
                <a:rPr lang="ru-RU" sz="1050" i="1" dirty="0" smtClean="0">
                  <a:ea typeface="Calibri" panose="020F0502020204030204" pitchFamily="34" charset="0"/>
                  <a:cs typeface="Times New Roman" panose="02020603050405020304" pitchFamily="18" charset="0"/>
                </a:rPr>
                <a:t>Республики </a:t>
              </a:r>
              <a:r>
                <a:rPr lang="ru-RU" sz="1050" i="1" dirty="0">
                  <a:ea typeface="Calibri" panose="020F0502020204030204" pitchFamily="34" charset="0"/>
                  <a:cs typeface="Times New Roman" panose="02020603050405020304" pitchFamily="18" charset="0"/>
                </a:rPr>
                <a:t>Татарстан</a:t>
              </a:r>
              <a:r>
                <a:rPr lang="ru-RU" sz="1050" i="1" dirty="0" smtClean="0"/>
                <a:t> непосредственно </a:t>
              </a:r>
              <a:r>
                <a:rPr lang="ru-RU" sz="1050" i="1" dirty="0"/>
                <a:t>влияет геополитическая ситуация, введение ограничительных санкций, разрыв межхозяйственных связей. </a:t>
              </a:r>
              <a:endParaRPr lang="ru-RU" sz="1050" i="1" dirty="0" smtClean="0"/>
            </a:p>
            <a:p>
              <a:pPr indent="270510" algn="just">
                <a:lnSpc>
                  <a:spcPct val="115000"/>
                </a:lnSpc>
              </a:pPr>
              <a:r>
                <a:rPr lang="ru-RU" sz="1050" i="1" dirty="0" smtClean="0">
                  <a:ea typeface="Calibri" panose="020F0502020204030204" pitchFamily="34" charset="0"/>
                  <a:cs typeface="Times New Roman" panose="02020603050405020304" pitchFamily="18" charset="0"/>
                </a:rPr>
                <a:t>Несмотря на нестабильную экономическую ситуацию в республике, сложившуюся в 2022 году </a:t>
              </a:r>
              <a:r>
                <a:rPr lang="ru-RU" sz="1050" i="1" dirty="0" smtClean="0"/>
                <a:t>в условиях </a:t>
              </a:r>
              <a:r>
                <a:rPr lang="ru-RU" sz="1050" i="1" dirty="0"/>
                <a:t>антироссийского </a:t>
              </a:r>
              <a:r>
                <a:rPr lang="ru-RU" sz="1050" i="1" dirty="0" err="1"/>
                <a:t>санкционного</a:t>
              </a:r>
              <a:r>
                <a:rPr lang="ru-RU" sz="1050" i="1" dirty="0"/>
                <a:t> </a:t>
              </a:r>
              <a:r>
                <a:rPr lang="ru-RU" sz="1050" i="1" dirty="0" smtClean="0"/>
                <a:t>давления, </a:t>
              </a:r>
              <a:r>
                <a:rPr lang="ru-RU" sz="1050" i="1" dirty="0">
                  <a:ea typeface="Calibri" panose="020F0502020204030204" pitchFamily="34" charset="0"/>
                  <a:cs typeface="Times New Roman" panose="02020603050405020304" pitchFamily="18" charset="0"/>
                </a:rPr>
                <a:t>бюджетная и налоговая политики республики были направлены на реализацию задач, поставленных в послании </a:t>
              </a:r>
              <a:r>
                <a:rPr lang="ru-RU" sz="1050" i="1" dirty="0" smtClean="0">
                  <a:ea typeface="Calibri" panose="020F0502020204030204" pitchFamily="34" charset="0"/>
                  <a:cs typeface="Times New Roman" panose="02020603050405020304" pitchFamily="18" charset="0"/>
                </a:rPr>
                <a:t>Раиса Республики </a:t>
              </a:r>
              <a:r>
                <a:rPr lang="ru-RU" sz="1050" i="1" dirty="0">
                  <a:ea typeface="Calibri" panose="020F0502020204030204" pitchFamily="34" charset="0"/>
                  <a:cs typeface="Times New Roman" panose="02020603050405020304" pitchFamily="18" charset="0"/>
                </a:rPr>
                <a:t>Татарстан Государственному Совету Республики Татарстан, а также на обеспечение долгосрочной сбалансированности и устойчивости бюджетной системы, социальной </a:t>
              </a:r>
              <a:r>
                <a:rPr lang="ru-RU" sz="1050" i="1" dirty="0" smtClean="0">
                  <a:ea typeface="Calibri" panose="020F0502020204030204" pitchFamily="34" charset="0"/>
                  <a:cs typeface="Times New Roman" panose="02020603050405020304" pitchFamily="18" charset="0"/>
                </a:rPr>
                <a:t>стабильности, укрепления </a:t>
              </a:r>
              <a:r>
                <a:rPr lang="ru-RU" sz="1050" i="1" dirty="0"/>
                <a:t>экономики </a:t>
              </a:r>
              <a:r>
                <a:rPr lang="ru-RU" sz="1050" i="1" dirty="0" smtClean="0">
                  <a:ea typeface="Calibri" panose="020F0502020204030204" pitchFamily="34" charset="0"/>
                  <a:cs typeface="Times New Roman" panose="02020603050405020304" pitchFamily="18" charset="0"/>
                </a:rPr>
                <a:t>республики </a:t>
              </a:r>
              <a:r>
                <a:rPr lang="ru-RU" sz="1050" i="1" dirty="0" smtClean="0"/>
                <a:t>после «</a:t>
              </a:r>
              <a:r>
                <a:rPr lang="ru-RU" sz="1050" i="1" dirty="0" err="1" smtClean="0"/>
                <a:t>ковидного</a:t>
              </a:r>
              <a:r>
                <a:rPr lang="ru-RU" sz="1050" i="1" dirty="0" smtClean="0"/>
                <a:t>» </a:t>
              </a:r>
              <a:r>
                <a:rPr lang="ru-RU" sz="1050" i="1" dirty="0"/>
                <a:t>периода </a:t>
              </a:r>
              <a:r>
                <a:rPr lang="ru-RU" sz="1050" i="1" dirty="0" smtClean="0">
                  <a:ea typeface="Calibri" panose="020F0502020204030204" pitchFamily="34" charset="0"/>
                  <a:cs typeface="Times New Roman" panose="02020603050405020304" pitchFamily="18" charset="0"/>
                </a:rPr>
                <a:t> </a:t>
              </a:r>
              <a:r>
                <a:rPr lang="ru-RU" sz="1050" i="1" dirty="0">
                  <a:ea typeface="Calibri" panose="020F0502020204030204" pitchFamily="34" charset="0"/>
                  <a:cs typeface="Times New Roman" panose="02020603050405020304" pitchFamily="18" charset="0"/>
                </a:rPr>
                <a:t>и дальнейшего интенсивного </a:t>
              </a:r>
              <a:r>
                <a:rPr lang="ru-RU" sz="1050" i="1" dirty="0" smtClean="0">
                  <a:ea typeface="Calibri" panose="020F0502020204030204" pitchFamily="34" charset="0"/>
                  <a:cs typeface="Times New Roman" panose="02020603050405020304" pitchFamily="18" charset="0"/>
                </a:rPr>
                <a:t>развития. </a:t>
              </a:r>
              <a:endParaRPr lang="ru-RU" sz="1050" i="1" dirty="0"/>
            </a:p>
          </p:txBody>
        </p:sp>
        <p:pic>
          <p:nvPicPr>
            <p:cNvPr id="7" name="Рисунок 6"/>
            <p:cNvPicPr>
              <a:picLocks noChangeAspect="1"/>
            </p:cNvPicPr>
            <p:nvPr/>
          </p:nvPicPr>
          <p:blipFill>
            <a:blip r:embed="rId2"/>
            <a:stretch>
              <a:fillRect/>
            </a:stretch>
          </p:blipFill>
          <p:spPr>
            <a:xfrm>
              <a:off x="776548" y="786616"/>
              <a:ext cx="1849433" cy="2760715"/>
            </a:xfrm>
            <a:prstGeom prst="rect">
              <a:avLst/>
            </a:prstGeom>
          </p:spPr>
        </p:pic>
      </p:grpSp>
      <p:sp>
        <p:nvSpPr>
          <p:cNvPr id="10" name="Прямоугольник 9"/>
          <p:cNvSpPr/>
          <p:nvPr/>
        </p:nvSpPr>
        <p:spPr>
          <a:xfrm>
            <a:off x="437326" y="3246668"/>
            <a:ext cx="8462370" cy="3330912"/>
          </a:xfrm>
          <a:prstGeom prst="rect">
            <a:avLst/>
          </a:prstGeom>
        </p:spPr>
        <p:txBody>
          <a:bodyPr wrap="square">
            <a:spAutoFit/>
          </a:bodyPr>
          <a:lstStyle/>
          <a:p>
            <a:pPr indent="270510" algn="just">
              <a:lnSpc>
                <a:spcPct val="115000"/>
              </a:lnSpc>
              <a:spcAft>
                <a:spcPts val="0"/>
              </a:spcAft>
            </a:pPr>
            <a:r>
              <a:rPr lang="ru-RU" sz="1050" i="1" dirty="0">
                <a:ea typeface="Calibri" panose="020F0502020204030204" pitchFamily="34" charset="0"/>
                <a:cs typeface="Times New Roman" panose="02020603050405020304" pitchFamily="18" charset="0"/>
              </a:rPr>
              <a:t>В целях реализации принципа прозрачности (открытости), а также для повышения эффективности принимаемых решений, обеспечения целевого использования бюджетных средств и возможности общественного контроля проводится информирование населения об осуществлении бюджетного процесса. Для повышения доступности информации о состоянии общественных финансов в республике Министерством финансов Республики Татарстан в последние несколько лет разрабатывается брошюра «Бюджет для граждан». </a:t>
            </a:r>
            <a:endParaRPr lang="ru-RU" sz="1050" i="1" dirty="0" smtClean="0">
              <a:ea typeface="Calibri" panose="020F0502020204030204" pitchFamily="34" charset="0"/>
              <a:cs typeface="Times New Roman" panose="02020603050405020304" pitchFamily="18" charset="0"/>
            </a:endParaRPr>
          </a:p>
          <a:p>
            <a:pPr indent="270510" algn="just">
              <a:lnSpc>
                <a:spcPct val="115000"/>
              </a:lnSpc>
              <a:spcAft>
                <a:spcPts val="0"/>
              </a:spcAft>
            </a:pPr>
            <a:r>
              <a:rPr lang="ru-RU" sz="1050" i="1" dirty="0" smtClean="0">
                <a:ea typeface="Calibri" panose="020F0502020204030204" pitchFamily="34" charset="0"/>
                <a:cs typeface="Times New Roman" panose="02020603050405020304" pitchFamily="18" charset="0"/>
              </a:rPr>
              <a:t>«</a:t>
            </a:r>
            <a:r>
              <a:rPr lang="ru-RU" sz="1050" i="1" dirty="0">
                <a:ea typeface="Calibri" panose="020F0502020204030204" pitchFamily="34" charset="0"/>
                <a:cs typeface="Times New Roman" panose="02020603050405020304" pitchFamily="18" charset="0"/>
              </a:rPr>
              <a:t>Бюджет для граждан» формируется для предоставления Вам возможности ознакомления с основными целями, задачами и приоритетными направлениями политики Республики Татарстан в бюджетной сфере, основными характеристиками бюджета республики и результатами его исполнения.</a:t>
            </a:r>
          </a:p>
          <a:p>
            <a:pPr indent="270510" algn="just">
              <a:lnSpc>
                <a:spcPct val="115000"/>
              </a:lnSpc>
              <a:spcAft>
                <a:spcPts val="0"/>
              </a:spcAft>
            </a:pPr>
            <a:r>
              <a:rPr lang="ru-RU" sz="1050" i="1" dirty="0">
                <a:ea typeface="Calibri" panose="020F0502020204030204" pitchFamily="34" charset="0"/>
                <a:cs typeface="Times New Roman" panose="02020603050405020304" pitchFamily="18" charset="0"/>
              </a:rPr>
              <a:t>При формировании брошюры «Бюджет для граждан» </a:t>
            </a:r>
            <a:r>
              <a:rPr lang="ru-RU" sz="1050" i="1" dirty="0" smtClean="0">
                <a:ea typeface="Calibri" panose="020F0502020204030204" pitchFamily="34" charset="0"/>
                <a:cs typeface="Times New Roman" panose="02020603050405020304" pitchFamily="18" charset="0"/>
              </a:rPr>
              <a:t>на основе Закона </a:t>
            </a:r>
            <a:r>
              <a:rPr lang="ru-RU" sz="1050" i="1" dirty="0">
                <a:ea typeface="Calibri" panose="020F0502020204030204" pitchFamily="34" charset="0"/>
                <a:cs typeface="Times New Roman" panose="02020603050405020304" pitchFamily="18" charset="0"/>
              </a:rPr>
              <a:t>Республики Татарстан «Об исполнении бюджета Республики Татарстан за </a:t>
            </a:r>
            <a:r>
              <a:rPr lang="ru-RU" sz="1050" i="1" dirty="0" smtClean="0">
                <a:ea typeface="Calibri" panose="020F0502020204030204" pitchFamily="34" charset="0"/>
                <a:cs typeface="Times New Roman" panose="02020603050405020304" pitchFamily="18" charset="0"/>
              </a:rPr>
              <a:t>2022 </a:t>
            </a:r>
            <a:r>
              <a:rPr lang="ru-RU" sz="1050" i="1" dirty="0">
                <a:ea typeface="Calibri" panose="020F0502020204030204" pitchFamily="34" charset="0"/>
                <a:cs typeface="Times New Roman" panose="02020603050405020304" pitchFamily="18" charset="0"/>
              </a:rPr>
              <a:t>год» учтены результаты опроса по теме «Бюджет для граждан», проведенного в сети Интернет на официальном сайте Министерства финансов Республики Татарстан.</a:t>
            </a:r>
          </a:p>
          <a:p>
            <a:pPr indent="270510" algn="just">
              <a:lnSpc>
                <a:spcPct val="115000"/>
              </a:lnSpc>
              <a:spcAft>
                <a:spcPts val="0"/>
              </a:spcAft>
            </a:pPr>
            <a:r>
              <a:rPr lang="ru-RU" sz="1050" i="1" dirty="0">
                <a:ea typeface="Calibri" panose="020F0502020204030204" pitchFamily="34" charset="0"/>
                <a:cs typeface="Times New Roman" panose="02020603050405020304" pitchFamily="18" charset="0"/>
              </a:rPr>
              <a:t>Уважаемые друзья! Надеемся, что представленная информация вызовет у Вас интерес, и приглашаем Вас посещать официальный сайт Министерства финансов Республики Татарстан и в дальнейшем, где будут продолжены публикации по вопросам бюджета и бюджетного процесса в нашей республике.</a:t>
            </a:r>
          </a:p>
          <a:p>
            <a:pPr marL="4219575" lvl="1">
              <a:lnSpc>
                <a:spcPct val="115000"/>
              </a:lnSpc>
            </a:pPr>
            <a:r>
              <a:rPr lang="ru-RU" sz="1200" b="1" i="1" dirty="0">
                <a:solidFill>
                  <a:schemeClr val="accent3"/>
                </a:solidFill>
                <a:ea typeface="Calibri" panose="020F0502020204030204" pitchFamily="34" charset="0"/>
                <a:cs typeface="Times New Roman" panose="02020603050405020304" pitchFamily="18" charset="0"/>
              </a:rPr>
              <a:t>С наилучшими пожеланиями,</a:t>
            </a:r>
          </a:p>
          <a:p>
            <a:pPr marL="4219575" lvl="1">
              <a:lnSpc>
                <a:spcPct val="115000"/>
              </a:lnSpc>
            </a:pPr>
            <a:r>
              <a:rPr lang="ru-RU" sz="1200" b="1" i="1" dirty="0">
                <a:solidFill>
                  <a:schemeClr val="accent3"/>
                </a:solidFill>
                <a:ea typeface="Calibri" panose="020F0502020204030204" pitchFamily="34" charset="0"/>
                <a:cs typeface="Times New Roman" panose="02020603050405020304" pitchFamily="18" charset="0"/>
              </a:rPr>
              <a:t>Министр финансов Республики Татарстан</a:t>
            </a:r>
          </a:p>
          <a:p>
            <a:pPr marL="4219575" lvl="1">
              <a:lnSpc>
                <a:spcPct val="115000"/>
              </a:lnSpc>
            </a:pPr>
            <a:r>
              <a:rPr lang="ru-RU" sz="1200" b="1" i="1" dirty="0" err="1">
                <a:solidFill>
                  <a:schemeClr val="accent3"/>
                </a:solidFill>
                <a:ea typeface="Calibri" panose="020F0502020204030204" pitchFamily="34" charset="0"/>
                <a:cs typeface="Times New Roman" panose="02020603050405020304" pitchFamily="18" charset="0"/>
              </a:rPr>
              <a:t>Р.Р.Гайзатуллин</a:t>
            </a:r>
            <a:endParaRPr lang="ru-RU" sz="1200" b="1" i="1" dirty="0">
              <a:solidFill>
                <a:schemeClr val="accent3"/>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7384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408905340"/>
              </p:ext>
            </p:extLst>
          </p:nvPr>
        </p:nvGraphicFramePr>
        <p:xfrm>
          <a:off x="514350" y="495301"/>
          <a:ext cx="8374277" cy="4618524"/>
        </p:xfrm>
        <a:graphic>
          <a:graphicData uri="http://schemas.openxmlformats.org/drawingml/2006/table">
            <a:tbl>
              <a:tblPr>
                <a:tableStyleId>{616DA210-FB5B-4158-B5E0-FEB733F419BA}</a:tableStyleId>
              </a:tblPr>
              <a:tblGrid>
                <a:gridCol w="5288990"/>
                <a:gridCol w="1479935"/>
                <a:gridCol w="1605352"/>
              </a:tblGrid>
              <a:tr h="518606">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2022 год</a:t>
                      </a:r>
                      <a:br>
                        <a:rPr lang="ru-RU" sz="1400" b="1" u="none" strike="noStrike" dirty="0" smtClean="0">
                          <a:solidFill>
                            <a:schemeClr val="tx1"/>
                          </a:solidFill>
                          <a:effectLst/>
                        </a:rPr>
                      </a:br>
                      <a:r>
                        <a:rPr lang="ru-RU" sz="1400" b="1" u="none" strike="noStrike" dirty="0" smtClean="0">
                          <a:solidFill>
                            <a:schemeClr val="tx1"/>
                          </a:solidFill>
                          <a:effectLst/>
                        </a:rPr>
                        <a:t>(</a:t>
                      </a:r>
                      <a:r>
                        <a:rPr lang="ru-RU" sz="1400" b="1" u="none" strike="noStrike" dirty="0">
                          <a:solidFill>
                            <a:schemeClr val="tx1"/>
                          </a:solidFill>
                          <a:effectLst/>
                        </a:rPr>
                        <a:t>план),</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2022 год</a:t>
                      </a:r>
                      <a:br>
                        <a:rPr lang="ru-RU" sz="1400" b="1" u="none" strike="noStrike" dirty="0" smtClean="0">
                          <a:solidFill>
                            <a:schemeClr val="tx1"/>
                          </a:solidFill>
                          <a:effectLst/>
                        </a:rPr>
                      </a:br>
                      <a:r>
                        <a:rPr lang="ru-RU" sz="1400" b="1" u="none" strike="noStrike" dirty="0" smtClean="0">
                          <a:solidFill>
                            <a:schemeClr val="tx1"/>
                          </a:solidFill>
                          <a:effectLst/>
                        </a:rPr>
                        <a:t>(</a:t>
                      </a:r>
                      <a:r>
                        <a:rPr lang="ru-RU" sz="1400" b="1" u="none" strike="noStrike" dirty="0">
                          <a:solidFill>
                            <a:schemeClr val="tx1"/>
                          </a:solidFill>
                          <a:effectLst/>
                        </a:rPr>
                        <a:t>факт),</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2869">
                <a:tc>
                  <a:txBody>
                    <a:bodyPr/>
                    <a:lstStyle/>
                    <a:p>
                      <a:pPr algn="ctr" rtl="0" fontAlgn="ctr"/>
                      <a:r>
                        <a:rPr lang="ru-RU" sz="13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300" b="1" i="0" u="none" strike="noStrike">
                          <a:solidFill>
                            <a:srgbClr val="000000"/>
                          </a:solidFill>
                          <a:effectLst/>
                          <a:latin typeface="Arial" panose="020B0604020202020204" pitchFamily="34" charset="0"/>
                        </a:rPr>
                        <a:t>25 612 588,3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300" b="1" i="0" u="none" strike="noStrike">
                          <a:solidFill>
                            <a:srgbClr val="000000"/>
                          </a:solidFill>
                          <a:effectLst/>
                          <a:latin typeface="Arial" panose="020B0604020202020204" pitchFamily="34" charset="0"/>
                        </a:rPr>
                        <a:t>21 307 359,7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411633">
                <a:tc>
                  <a:txBody>
                    <a:bodyPr/>
                    <a:lstStyle/>
                    <a:p>
                      <a:pPr algn="just" rtl="0" fontAlgn="t"/>
                      <a:r>
                        <a:rPr lang="ru-RU" sz="1300" b="0" i="0" u="none" strike="noStrike">
                          <a:solidFill>
                            <a:srgbClr val="000000"/>
                          </a:solidFill>
                          <a:effectLst/>
                          <a:latin typeface="Arial" panose="020B0604020202020204" pitchFamily="34" charset="0"/>
                        </a:rPr>
                        <a:t>Функционирование высшего должностного лица субъекта Российской Федерации и муниципального образования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517 932,7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524 366,4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42083">
                <a:tc>
                  <a:txBody>
                    <a:bodyPr/>
                    <a:lstStyle/>
                    <a:p>
                      <a:pPr algn="just" rtl="0" fontAlgn="t"/>
                      <a:r>
                        <a:rPr lang="ru-RU" sz="1300" b="0" i="0" u="none" strike="noStrike" dirty="0">
                          <a:solidFill>
                            <a:srgbClr val="000000"/>
                          </a:solidFill>
                          <a:effectLst/>
                          <a:latin typeface="Arial" panose="020B0604020202020204" pitchFamily="34"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395 268,1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389 256,1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42083">
                <a:tc>
                  <a:txBody>
                    <a:bodyPr/>
                    <a:lstStyle/>
                    <a:p>
                      <a:pPr algn="just" rtl="0" fontAlgn="t"/>
                      <a:r>
                        <a:rPr lang="ru-RU" sz="1300" b="0" i="0" u="none" strike="noStrike">
                          <a:solidFill>
                            <a:srgbClr val="000000"/>
                          </a:solidFill>
                          <a:effectLst/>
                          <a:latin typeface="Arial" panose="020B0604020202020204" pitchFamily="34"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337 075,0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354 901,7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0521">
                <a:tc>
                  <a:txBody>
                    <a:bodyPr/>
                    <a:lstStyle/>
                    <a:p>
                      <a:pPr algn="just" rtl="0" fontAlgn="t"/>
                      <a:r>
                        <a:rPr lang="ru-RU" sz="1300" b="0" i="0" u="none" strike="noStrike">
                          <a:solidFill>
                            <a:srgbClr val="000000"/>
                          </a:solidFill>
                          <a:effectLst/>
                          <a:latin typeface="Arial" panose="020B0604020202020204" pitchFamily="34" charset="0"/>
                        </a:rPr>
                        <a:t>Судебная система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904 909,2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875 729,1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49439">
                <a:tc>
                  <a:txBody>
                    <a:bodyPr/>
                    <a:lstStyle/>
                    <a:p>
                      <a:pPr algn="just" rtl="0" fontAlgn="t"/>
                      <a:r>
                        <a:rPr lang="ru-RU" sz="1300" b="0" i="0" u="none" strike="noStrike">
                          <a:solidFill>
                            <a:srgbClr val="000000"/>
                          </a:solidFill>
                          <a:effectLst/>
                          <a:latin typeface="Arial" panose="020B0604020202020204" pitchFamily="34" charset="0"/>
                        </a:rPr>
                        <a:t>Обеспечение деятельности финансовых, налоговых и таможенных органов и органов финансового (финансово-бюджетного) надзора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1 153 763,7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1 181 843,4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0521">
                <a:tc>
                  <a:txBody>
                    <a:bodyPr/>
                    <a:lstStyle/>
                    <a:p>
                      <a:pPr algn="just" rtl="0" fontAlgn="t"/>
                      <a:r>
                        <a:rPr lang="ru-RU" sz="1300" b="0" i="0" u="none" strike="noStrike">
                          <a:solidFill>
                            <a:srgbClr val="000000"/>
                          </a:solidFill>
                          <a:effectLst/>
                          <a:latin typeface="Arial" panose="020B0604020202020204" pitchFamily="34" charset="0"/>
                        </a:rPr>
                        <a:t>Обеспечение проведения выборов и референдумов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86 645,0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86 447,7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0521">
                <a:tc>
                  <a:txBody>
                    <a:bodyPr/>
                    <a:lstStyle/>
                    <a:p>
                      <a:pPr algn="just" rtl="0" fontAlgn="t"/>
                      <a:r>
                        <a:rPr lang="ru-RU" sz="1300" b="0" i="0" u="none" strike="noStrike">
                          <a:solidFill>
                            <a:srgbClr val="000000"/>
                          </a:solidFill>
                          <a:effectLst/>
                          <a:latin typeface="Arial" panose="020B0604020202020204" pitchFamily="34" charset="0"/>
                        </a:rPr>
                        <a:t>Международные отношения и международное сотрудничество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101 558,7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101 712,0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0521">
                <a:tc>
                  <a:txBody>
                    <a:bodyPr/>
                    <a:lstStyle/>
                    <a:p>
                      <a:pPr algn="just" rtl="0" fontAlgn="t"/>
                      <a:r>
                        <a:rPr lang="ru-RU" sz="1300" b="0" i="0" u="none" strike="noStrike">
                          <a:solidFill>
                            <a:srgbClr val="000000"/>
                          </a:solidFill>
                          <a:effectLst/>
                          <a:latin typeface="Arial" panose="020B0604020202020204" pitchFamily="34" charset="0"/>
                        </a:rPr>
                        <a:t>Фундаментальные исследования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588 248,7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576 631,2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5245">
                <a:tc>
                  <a:txBody>
                    <a:bodyPr/>
                    <a:lstStyle/>
                    <a:p>
                      <a:pPr algn="just" rtl="0" fontAlgn="t"/>
                      <a:r>
                        <a:rPr lang="ru-RU" sz="1300" b="0" i="0" u="none" strike="noStrike" dirty="0">
                          <a:solidFill>
                            <a:srgbClr val="000000"/>
                          </a:solidFill>
                          <a:effectLst/>
                          <a:latin typeface="Arial" panose="020B0604020202020204" pitchFamily="34" charset="0"/>
                        </a:rPr>
                        <a:t>Резервные фонды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2 925 073,7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1042">
                <a:tc>
                  <a:txBody>
                    <a:bodyPr/>
                    <a:lstStyle/>
                    <a:p>
                      <a:pPr algn="just" rtl="0" fontAlgn="t"/>
                      <a:r>
                        <a:rPr lang="ru-RU" sz="1300" b="0" i="0" u="none" strike="noStrike">
                          <a:solidFill>
                            <a:srgbClr val="000000"/>
                          </a:solidFill>
                          <a:effectLst/>
                          <a:latin typeface="Arial" panose="020B0604020202020204" pitchFamily="34" charset="0"/>
                        </a:rPr>
                        <a:t>Прикладные научные исследования в области общегосударственных вопросов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107 571,3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108 060,1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0521">
                <a:tc>
                  <a:txBody>
                    <a:bodyPr/>
                    <a:lstStyle/>
                    <a:p>
                      <a:pPr algn="just" rtl="0" fontAlgn="t"/>
                      <a:r>
                        <a:rPr lang="ru-RU" sz="1300" b="0" i="0" u="none" strike="noStrike">
                          <a:solidFill>
                            <a:srgbClr val="000000"/>
                          </a:solidFill>
                          <a:effectLst/>
                          <a:latin typeface="Arial" panose="020B0604020202020204" pitchFamily="34" charset="0"/>
                        </a:rPr>
                        <a:t>Другие общегосударственные вопросы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a:solidFill>
                            <a:srgbClr val="000000"/>
                          </a:solidFill>
                          <a:effectLst/>
                          <a:latin typeface="Arial" panose="020B0604020202020204" pitchFamily="34" charset="0"/>
                        </a:rPr>
                        <a:t>18 494 542,2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300" b="0" i="0" u="none" strike="noStrike" dirty="0">
                          <a:solidFill>
                            <a:srgbClr val="000000"/>
                          </a:solidFill>
                          <a:effectLst/>
                          <a:latin typeface="Arial" panose="020B0604020202020204" pitchFamily="34" charset="0"/>
                        </a:rPr>
                        <a:t>17 108 412,0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5" name="Текст 4"/>
          <p:cNvSpPr>
            <a:spLocks noGrp="1"/>
          </p:cNvSpPr>
          <p:nvPr>
            <p:ph type="body" sz="quarter" idx="14"/>
          </p:nvPr>
        </p:nvSpPr>
        <p:spPr>
          <a:xfrm>
            <a:off x="567690" y="137479"/>
            <a:ext cx="8088112" cy="449262"/>
          </a:xfrm>
        </p:spPr>
        <p:txBody>
          <a:bodyPr>
            <a:normAutofit fontScale="62500" lnSpcReduction="20000"/>
          </a:bodyPr>
          <a:lstStyle/>
          <a:p>
            <a:r>
              <a:rPr lang="ru-RU" dirty="0"/>
              <a:t>Расходы по разделу </a:t>
            </a:r>
            <a:r>
              <a:rPr lang="ru-RU" dirty="0" smtClean="0"/>
              <a:t>«Общегосударственные вопросы» </a:t>
            </a:r>
            <a:r>
              <a:rPr lang="ru-RU" dirty="0"/>
              <a:t>в </a:t>
            </a:r>
            <a:r>
              <a:rPr lang="ru-RU" dirty="0" smtClean="0"/>
              <a:t>2022 году</a:t>
            </a:r>
            <a:endParaRPr lang="ru-RU" dirty="0"/>
          </a:p>
        </p:txBody>
      </p:sp>
      <p:sp>
        <p:nvSpPr>
          <p:cNvPr id="6" name="Прямоугольник 5"/>
          <p:cNvSpPr/>
          <p:nvPr/>
        </p:nvSpPr>
        <p:spPr>
          <a:xfrm>
            <a:off x="525780" y="5369830"/>
            <a:ext cx="8374278" cy="1015663"/>
          </a:xfrm>
          <a:prstGeom prst="rect">
            <a:avLst/>
          </a:prstGeom>
          <a:noFill/>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1200" dirty="0" smtClean="0">
                <a:solidFill>
                  <a:srgbClr val="000000"/>
                </a:solidFill>
              </a:rPr>
              <a:t>По разделу «Общегосударственные вопросы» отражены расходы на </a:t>
            </a:r>
            <a:r>
              <a:rPr lang="ru-RU" sz="1200" dirty="0">
                <a:solidFill>
                  <a:srgbClr val="000000"/>
                </a:solidFill>
              </a:rPr>
              <a:t>функционирование Президента Республики Татарстан и его аппарата, функционирование Государственного Совета Республики Татарстан, функционирование высших органов исполнительной власти Республики Татарстан, функционирование судебной системы, обеспечение деятельности финансовых и контрольно-счетных органов, обеспечение проведения выборов и референдумов, финансирование резервного фонда и другие общегосударственные вопросы.</a:t>
            </a:r>
            <a:endParaRPr lang="ru-RU" sz="1200" dirty="0"/>
          </a:p>
        </p:txBody>
      </p:sp>
    </p:spTree>
    <p:extLst>
      <p:ext uri="{BB962C8B-B14F-4D97-AF65-F5344CB8AC3E}">
        <p14:creationId xmlns:p14="http://schemas.microsoft.com/office/powerpoint/2010/main" val="2405832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трелка вниз 11"/>
          <p:cNvSpPr/>
          <p:nvPr/>
        </p:nvSpPr>
        <p:spPr>
          <a:xfrm>
            <a:off x="3867843" y="903014"/>
            <a:ext cx="1381125" cy="307636"/>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3" name="Текст 2"/>
          <p:cNvSpPr>
            <a:spLocks noGrp="1"/>
          </p:cNvSpPr>
          <p:nvPr>
            <p:ph type="body" sz="quarter" idx="14"/>
          </p:nvPr>
        </p:nvSpPr>
        <p:spPr/>
        <p:txBody>
          <a:bodyPr>
            <a:noAutofit/>
          </a:bodyPr>
          <a:lstStyle/>
          <a:p>
            <a:r>
              <a:rPr lang="ru-RU" sz="1800" dirty="0"/>
              <a:t>Расходы бюджета Республики Татарстан на содержание органов власти Республики Татарстан в </a:t>
            </a:r>
            <a:r>
              <a:rPr lang="ru-RU" sz="1800" dirty="0" smtClean="0"/>
              <a:t>2022 </a:t>
            </a:r>
            <a:r>
              <a:rPr lang="ru-RU" sz="1800" dirty="0"/>
              <a:t>году</a:t>
            </a:r>
          </a:p>
        </p:txBody>
      </p:sp>
      <p:sp>
        <p:nvSpPr>
          <p:cNvPr id="4" name="Прямоугольник 3"/>
          <p:cNvSpPr/>
          <p:nvPr/>
        </p:nvSpPr>
        <p:spPr>
          <a:xfrm>
            <a:off x="514350" y="620785"/>
            <a:ext cx="8522146" cy="3385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600" b="1" dirty="0">
                <a:solidFill>
                  <a:schemeClr val="tx2"/>
                </a:solidFill>
              </a:rPr>
              <a:t>Система органов государственной власти Республики </a:t>
            </a:r>
            <a:r>
              <a:rPr lang="ru-RU" sz="1600" b="1" dirty="0" smtClean="0">
                <a:solidFill>
                  <a:schemeClr val="tx2"/>
                </a:solidFill>
              </a:rPr>
              <a:t>Татарстан в 2022 году</a:t>
            </a:r>
            <a:r>
              <a:rPr lang="ru-RU" sz="1600" dirty="0" smtClean="0">
                <a:solidFill>
                  <a:schemeClr val="tx2"/>
                </a:solidFill>
              </a:rPr>
              <a:t> </a:t>
            </a:r>
            <a:endParaRPr lang="ru-RU" sz="1600" dirty="0">
              <a:solidFill>
                <a:schemeClr val="tx2"/>
              </a:solidFill>
            </a:endParaRPr>
          </a:p>
        </p:txBody>
      </p:sp>
      <p:sp>
        <p:nvSpPr>
          <p:cNvPr id="5" name="Прямоугольник 4"/>
          <p:cNvSpPr/>
          <p:nvPr/>
        </p:nvSpPr>
        <p:spPr>
          <a:xfrm>
            <a:off x="514350" y="1241568"/>
            <a:ext cx="1047750"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Аппараты Президента Республики Татарстан и Кабинета Министров Республики Татарстан</a:t>
            </a:r>
          </a:p>
        </p:txBody>
      </p:sp>
      <p:sp>
        <p:nvSpPr>
          <p:cNvPr id="6" name="Прямоугольник 5"/>
          <p:cNvSpPr/>
          <p:nvPr/>
        </p:nvSpPr>
        <p:spPr>
          <a:xfrm>
            <a:off x="1612452" y="1241568"/>
            <a:ext cx="1016448"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44 органа </a:t>
            </a:r>
            <a:r>
              <a:rPr lang="ru-RU" sz="1200" dirty="0" smtClean="0">
                <a:solidFill>
                  <a:schemeClr val="tx2"/>
                </a:solidFill>
              </a:rPr>
              <a:t>исполни- тельной</a:t>
            </a:r>
            <a:r>
              <a:rPr lang="ru-RU" sz="1000" dirty="0" smtClean="0">
                <a:solidFill>
                  <a:schemeClr val="tx2"/>
                </a:solidFill>
              </a:rPr>
              <a:t> </a:t>
            </a:r>
            <a:r>
              <a:rPr lang="ru-RU" sz="1200" dirty="0">
                <a:solidFill>
                  <a:schemeClr val="tx2"/>
                </a:solidFill>
              </a:rPr>
              <a:t>власти</a:t>
            </a:r>
          </a:p>
        </p:txBody>
      </p:sp>
      <p:sp>
        <p:nvSpPr>
          <p:cNvPr id="7" name="Прямоугольник 6"/>
          <p:cNvSpPr/>
          <p:nvPr/>
        </p:nvSpPr>
        <p:spPr>
          <a:xfrm>
            <a:off x="2679252" y="1241568"/>
            <a:ext cx="1130747"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Аппарат </a:t>
            </a:r>
            <a:r>
              <a:rPr lang="ru-RU" sz="1200" dirty="0" err="1" smtClean="0">
                <a:solidFill>
                  <a:schemeClr val="tx2"/>
                </a:solidFill>
              </a:rPr>
              <a:t>Государ-ственного</a:t>
            </a:r>
            <a:r>
              <a:rPr lang="ru-RU" sz="1200" dirty="0" smtClean="0">
                <a:solidFill>
                  <a:schemeClr val="tx2"/>
                </a:solidFill>
              </a:rPr>
              <a:t> </a:t>
            </a:r>
            <a:r>
              <a:rPr lang="ru-RU" sz="1200" dirty="0">
                <a:solidFill>
                  <a:schemeClr val="tx2"/>
                </a:solidFill>
              </a:rPr>
              <a:t>Совета Республики Татарстан</a:t>
            </a:r>
          </a:p>
        </p:txBody>
      </p:sp>
      <p:sp>
        <p:nvSpPr>
          <p:cNvPr id="8" name="Прямоугольник 7"/>
          <p:cNvSpPr/>
          <p:nvPr/>
        </p:nvSpPr>
        <p:spPr>
          <a:xfrm>
            <a:off x="3860351" y="1241568"/>
            <a:ext cx="1035499"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Счетная палата Республики Татарстан</a:t>
            </a:r>
          </a:p>
        </p:txBody>
      </p:sp>
      <p:sp>
        <p:nvSpPr>
          <p:cNvPr id="9" name="Прямоугольник 8"/>
          <p:cNvSpPr/>
          <p:nvPr/>
        </p:nvSpPr>
        <p:spPr>
          <a:xfrm>
            <a:off x="4946202" y="1251777"/>
            <a:ext cx="1130747"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Центральная </a:t>
            </a:r>
            <a:r>
              <a:rPr lang="ru-RU" sz="1200" dirty="0" smtClean="0">
                <a:solidFill>
                  <a:schemeClr val="tx2"/>
                </a:solidFill>
              </a:rPr>
              <a:t>избиратель-</a:t>
            </a:r>
            <a:r>
              <a:rPr lang="ru-RU" sz="1200" dirty="0" err="1" smtClean="0">
                <a:solidFill>
                  <a:schemeClr val="tx2"/>
                </a:solidFill>
              </a:rPr>
              <a:t>ная</a:t>
            </a:r>
            <a:r>
              <a:rPr lang="ru-RU" sz="1200" dirty="0" smtClean="0">
                <a:solidFill>
                  <a:schemeClr val="tx2"/>
                </a:solidFill>
              </a:rPr>
              <a:t> </a:t>
            </a:r>
            <a:r>
              <a:rPr lang="ru-RU" sz="1200" dirty="0">
                <a:solidFill>
                  <a:schemeClr val="tx2"/>
                </a:solidFill>
              </a:rPr>
              <a:t>комиссия Республики Татарстан</a:t>
            </a:r>
          </a:p>
        </p:txBody>
      </p:sp>
      <p:sp>
        <p:nvSpPr>
          <p:cNvPr id="10" name="Прямоугольник 9"/>
          <p:cNvSpPr/>
          <p:nvPr/>
        </p:nvSpPr>
        <p:spPr>
          <a:xfrm>
            <a:off x="6127301" y="1241568"/>
            <a:ext cx="1035499"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err="1" smtClean="0">
                <a:solidFill>
                  <a:schemeClr val="tx2"/>
                </a:solidFill>
              </a:rPr>
              <a:t>Конститу-ционный</a:t>
            </a:r>
            <a:r>
              <a:rPr lang="ru-RU" sz="1200" dirty="0" smtClean="0">
                <a:solidFill>
                  <a:schemeClr val="tx2"/>
                </a:solidFill>
              </a:rPr>
              <a:t> </a:t>
            </a:r>
            <a:r>
              <a:rPr lang="ru-RU" sz="1200" dirty="0">
                <a:solidFill>
                  <a:schemeClr val="tx2"/>
                </a:solidFill>
              </a:rPr>
              <a:t>суд Республики Татарстан</a:t>
            </a:r>
          </a:p>
        </p:txBody>
      </p:sp>
      <p:sp>
        <p:nvSpPr>
          <p:cNvPr id="11" name="Прямоугольник 10"/>
          <p:cNvSpPr/>
          <p:nvPr/>
        </p:nvSpPr>
        <p:spPr>
          <a:xfrm>
            <a:off x="7213152" y="1241568"/>
            <a:ext cx="1823344" cy="1542366"/>
          </a:xfrm>
          <a:prstGeom prst="rect">
            <a:avLst/>
          </a:prstGeom>
        </p:spPr>
        <p:style>
          <a:lnRef idx="1">
            <a:schemeClr val="accent1"/>
          </a:lnRef>
          <a:fillRef idx="2">
            <a:schemeClr val="accent1"/>
          </a:fillRef>
          <a:effectRef idx="1">
            <a:schemeClr val="accent1"/>
          </a:effectRef>
          <a:fontRef idx="minor">
            <a:schemeClr val="dk1"/>
          </a:fontRef>
        </p:style>
        <p:txBody>
          <a:bodyPr wrap="square" anchor="ctr">
            <a:noAutofit/>
          </a:bodyPr>
          <a:lstStyle/>
          <a:p>
            <a:pPr algn="ctr"/>
            <a:r>
              <a:rPr lang="ru-RU" sz="1200" dirty="0">
                <a:solidFill>
                  <a:schemeClr val="tx2"/>
                </a:solidFill>
              </a:rPr>
              <a:t>Аппараты Уполномоченного по правам человека в Республике Татарстан, Уполномоченного по правам ребенка в Республике Татарстан</a:t>
            </a:r>
          </a:p>
        </p:txBody>
      </p:sp>
      <p:graphicFrame>
        <p:nvGraphicFramePr>
          <p:cNvPr id="14" name="Диаграмма 13"/>
          <p:cNvGraphicFramePr/>
          <p:nvPr>
            <p:extLst>
              <p:ext uri="{D42A27DB-BD31-4B8C-83A1-F6EECF244321}">
                <p14:modId xmlns:p14="http://schemas.microsoft.com/office/powerpoint/2010/main" val="3242661855"/>
              </p:ext>
            </p:extLst>
          </p:nvPr>
        </p:nvGraphicFramePr>
        <p:xfrm>
          <a:off x="514352" y="3522658"/>
          <a:ext cx="2428874" cy="32119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Диаграмма 15"/>
          <p:cNvGraphicFramePr/>
          <p:nvPr>
            <p:extLst>
              <p:ext uri="{D42A27DB-BD31-4B8C-83A1-F6EECF244321}">
                <p14:modId xmlns:p14="http://schemas.microsoft.com/office/powerpoint/2010/main" val="281794026"/>
              </p:ext>
            </p:extLst>
          </p:nvPr>
        </p:nvGraphicFramePr>
        <p:xfrm>
          <a:off x="2943226" y="3522657"/>
          <a:ext cx="2533649" cy="3211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Таблица 16"/>
          <p:cNvGraphicFramePr>
            <a:graphicFrameLocks noGrp="1"/>
          </p:cNvGraphicFramePr>
          <p:nvPr>
            <p:extLst>
              <p:ext uri="{D42A27DB-BD31-4B8C-83A1-F6EECF244321}">
                <p14:modId xmlns:p14="http://schemas.microsoft.com/office/powerpoint/2010/main" val="2934032325"/>
              </p:ext>
            </p:extLst>
          </p:nvPr>
        </p:nvGraphicFramePr>
        <p:xfrm>
          <a:off x="5690815" y="3711388"/>
          <a:ext cx="3238032" cy="1483019"/>
        </p:xfrm>
        <a:graphic>
          <a:graphicData uri="http://schemas.openxmlformats.org/drawingml/2006/table">
            <a:tbl>
              <a:tblPr>
                <a:tableStyleId>{F5AB1C69-6EDB-4FF4-983F-18BD219EF322}</a:tableStyleId>
              </a:tblPr>
              <a:tblGrid>
                <a:gridCol w="3238032"/>
              </a:tblGrid>
              <a:tr h="1483019">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1100" dirty="0" smtClean="0">
                          <a:solidFill>
                            <a:srgbClr val="000000"/>
                          </a:solidFill>
                        </a:rPr>
                        <a:t>Количество работников органов власти составляет </a:t>
                      </a:r>
                      <a:r>
                        <a:rPr lang="ru-RU" sz="1100" dirty="0" smtClean="0">
                          <a:solidFill>
                            <a:schemeClr val="tx1"/>
                          </a:solidFill>
                        </a:rPr>
                        <a:t>6 689,5 ед. человека, из них 161  </a:t>
                      </a:r>
                      <a:r>
                        <a:rPr lang="ru-RU" sz="1100" dirty="0" smtClean="0">
                          <a:solidFill>
                            <a:srgbClr val="000000"/>
                          </a:solidFill>
                        </a:rPr>
                        <a:t>человек осуществляет переданные федеральные полномочия и финансируются за счет средств, поступающих из федерального бюджета</a:t>
                      </a:r>
                      <a:r>
                        <a:rPr lang="ru-RU" sz="1100" u="none" strike="noStrike" baseline="0" dirty="0" smtClean="0">
                          <a:effectLst/>
                        </a:rPr>
                        <a:t>.</a:t>
                      </a:r>
                      <a:r>
                        <a:rPr lang="ru-RU" sz="1100" u="none" strike="noStrike" dirty="0" smtClean="0">
                          <a:effectLst/>
                        </a:rPr>
                        <a:t>                                                                                                           </a:t>
                      </a:r>
                      <a:endParaRPr lang="ru-RU" sz="1100" b="0" i="0" u="none" strike="noStrike" dirty="0">
                        <a:solidFill>
                          <a:srgbClr val="000000"/>
                        </a:solidFill>
                        <a:effectLst/>
                        <a:latin typeface="Calibri" panose="020F0502020204030204" pitchFamily="34" charset="0"/>
                      </a:endParaRPr>
                    </a:p>
                  </a:txBody>
                  <a:tcPr marL="36000" marR="36000" marT="0" marB="0" anchor="ctr"/>
                </a:tc>
              </a:tr>
            </a:tbl>
          </a:graphicData>
        </a:graphic>
      </p:graphicFrame>
    </p:spTree>
    <p:extLst>
      <p:ext uri="{BB962C8B-B14F-4D97-AF65-F5344CB8AC3E}">
        <p14:creationId xmlns:p14="http://schemas.microsoft.com/office/powerpoint/2010/main" val="2474483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169517"/>
            <a:ext cx="8088112" cy="430211"/>
          </a:xfrm>
        </p:spPr>
        <p:txBody>
          <a:bodyPr>
            <a:normAutofit/>
          </a:bodyPr>
          <a:lstStyle/>
          <a:p>
            <a:r>
              <a:rPr lang="ru-RU" sz="2000" dirty="0"/>
              <a:t>Расходы по разделу </a:t>
            </a:r>
            <a:r>
              <a:rPr lang="ru-RU" sz="2000" dirty="0" smtClean="0"/>
              <a:t>«Национальная оборона»</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3146545848"/>
              </p:ext>
            </p:extLst>
          </p:nvPr>
        </p:nvGraphicFramePr>
        <p:xfrm>
          <a:off x="615056" y="670277"/>
          <a:ext cx="8199430" cy="1012590"/>
        </p:xfrm>
        <a:graphic>
          <a:graphicData uri="http://schemas.openxmlformats.org/drawingml/2006/table">
            <a:tbl>
              <a:tblPr>
                <a:tableStyleId>{616DA210-FB5B-4158-B5E0-FEB733F419BA}</a:tableStyleId>
              </a:tblPr>
              <a:tblGrid>
                <a:gridCol w="5036101"/>
                <a:gridCol w="1573427"/>
                <a:gridCol w="1589902"/>
              </a:tblGrid>
              <a:tr h="390579">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2022 </a:t>
                      </a:r>
                      <a:r>
                        <a:rPr lang="ru-RU" sz="1400" b="1" u="none" strike="noStrike" dirty="0">
                          <a:solidFill>
                            <a:schemeClr val="tx1"/>
                          </a:solidFill>
                          <a:effectLst/>
                        </a:rPr>
                        <a:t>год </a:t>
                      </a:r>
                      <a:r>
                        <a:rPr lang="ru-RU" sz="1400" b="1" u="none" strike="noStrike" dirty="0" smtClean="0">
                          <a:solidFill>
                            <a:schemeClr val="tx1"/>
                          </a:solidFill>
                          <a:effectLst/>
                        </a:rPr>
                        <a:t>(</a:t>
                      </a:r>
                      <a:r>
                        <a:rPr lang="ru-RU" sz="1400" b="1" u="none" strike="noStrike" dirty="0">
                          <a:solidFill>
                            <a:schemeClr val="tx1"/>
                          </a:solidFill>
                          <a:effectLst/>
                        </a:rPr>
                        <a:t>план),</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2022 </a:t>
                      </a:r>
                      <a:r>
                        <a:rPr lang="ru-RU" sz="1400" b="1" u="none" strike="noStrike" dirty="0">
                          <a:solidFill>
                            <a:schemeClr val="tx1"/>
                          </a:solidFill>
                          <a:effectLst/>
                        </a:rPr>
                        <a:t>год (факт),</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5290">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panose="020B0604020202020204" pitchFamily="34" charset="0"/>
                        </a:rPr>
                        <a:t>489 </a:t>
                      </a:r>
                      <a:r>
                        <a:rPr lang="ru-RU" sz="1200" b="1" i="0" u="none" strike="noStrike" dirty="0" smtClean="0">
                          <a:solidFill>
                            <a:srgbClr val="000000"/>
                          </a:solidFill>
                          <a:effectLst/>
                          <a:latin typeface="Arial" panose="020B0604020202020204" pitchFamily="34" charset="0"/>
                        </a:rPr>
                        <a:t>257,1*</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511 501,5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rtl="0" fontAlgn="t"/>
                      <a:r>
                        <a:rPr lang="ru-RU" sz="1200" b="0" i="0" u="none" strike="noStrike">
                          <a:solidFill>
                            <a:srgbClr val="000000"/>
                          </a:solidFill>
                          <a:effectLst/>
                          <a:latin typeface="Arial" panose="020B0604020202020204" pitchFamily="34" charset="0"/>
                        </a:rPr>
                        <a:t>Мобилизационная и вневойсковая подготовка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424 645,4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446 889,8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rtl="0" fontAlgn="t"/>
                      <a:r>
                        <a:rPr lang="ru-RU" sz="1200" b="0" i="0" u="none" strike="noStrike">
                          <a:solidFill>
                            <a:srgbClr val="000000"/>
                          </a:solidFill>
                          <a:effectLst/>
                          <a:latin typeface="Arial" panose="020B0604020202020204" pitchFamily="34" charset="0"/>
                        </a:rPr>
                        <a:t>Мобилизационная подготовка экономики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64 611,7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64 611,7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5" name="Текст 2"/>
          <p:cNvSpPr txBox="1">
            <a:spLocks/>
          </p:cNvSpPr>
          <p:nvPr/>
        </p:nvSpPr>
        <p:spPr>
          <a:xfrm>
            <a:off x="693423" y="1732911"/>
            <a:ext cx="8088112"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«Национальная </a:t>
            </a:r>
            <a:r>
              <a:rPr lang="ru-RU" sz="2000" dirty="0"/>
              <a:t>безопасность и правоохранительная </a:t>
            </a:r>
            <a:r>
              <a:rPr lang="ru-RU" sz="2000" dirty="0" smtClean="0"/>
              <a:t>деятельность»</a:t>
            </a:r>
            <a:endParaRPr lang="ru-RU" sz="2000" dirty="0"/>
          </a:p>
        </p:txBody>
      </p:sp>
      <p:graphicFrame>
        <p:nvGraphicFramePr>
          <p:cNvPr id="6" name="Таблица 5"/>
          <p:cNvGraphicFramePr>
            <a:graphicFrameLocks noGrp="1"/>
          </p:cNvGraphicFramePr>
          <p:nvPr>
            <p:extLst>
              <p:ext uri="{D42A27DB-BD31-4B8C-83A1-F6EECF244321}">
                <p14:modId xmlns:p14="http://schemas.microsoft.com/office/powerpoint/2010/main" val="3864095337"/>
              </p:ext>
            </p:extLst>
          </p:nvPr>
        </p:nvGraphicFramePr>
        <p:xfrm>
          <a:off x="593016" y="2403042"/>
          <a:ext cx="8166479" cy="1229242"/>
        </p:xfrm>
        <a:graphic>
          <a:graphicData uri="http://schemas.openxmlformats.org/drawingml/2006/table">
            <a:tbl>
              <a:tblPr>
                <a:tableStyleId>{616DA210-FB5B-4158-B5E0-FEB733F419BA}</a:tableStyleId>
              </a:tblPr>
              <a:tblGrid>
                <a:gridCol w="5036101"/>
                <a:gridCol w="1598140"/>
                <a:gridCol w="1532238"/>
              </a:tblGrid>
              <a:tr h="259080">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1 874 485,0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1 787 961,4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04298">
                <a:tc>
                  <a:txBody>
                    <a:bodyPr/>
                    <a:lstStyle/>
                    <a:p>
                      <a:pPr algn="just" rtl="0" fontAlgn="t"/>
                      <a:r>
                        <a:rPr lang="ru-RU" sz="1200" b="0" i="0" u="none" strike="noStrike">
                          <a:solidFill>
                            <a:srgbClr val="000000"/>
                          </a:solidFill>
                          <a:effectLst/>
                          <a:latin typeface="Arial" panose="020B0604020202020204" pitchFamily="34" charset="0"/>
                        </a:rPr>
                        <a:t>Гражданская оборона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16 154,1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19 688,8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179">
                <a:tc>
                  <a:txBody>
                    <a:bodyPr/>
                    <a:lstStyle/>
                    <a:p>
                      <a:pPr algn="just" rtl="0" fontAlgn="t"/>
                      <a:r>
                        <a:rPr lang="ru-RU" sz="1200" b="0" i="0" u="none" strike="noStrike" dirty="0">
                          <a:solidFill>
                            <a:srgbClr val="000000"/>
                          </a:solidFill>
                          <a:effectLst/>
                          <a:latin typeface="Arial" panose="020B0604020202020204" pitchFamily="34" charset="0"/>
                        </a:rPr>
                        <a:t>Защита населения и территории от чрезвычайных ситуаций природного и техногенного характера, пожарная безопасность</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1 635 643,9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1 545 585,6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90579">
                <a:tc>
                  <a:txBody>
                    <a:bodyPr/>
                    <a:lstStyle/>
                    <a:p>
                      <a:pPr algn="just" rtl="0" fontAlgn="t"/>
                      <a:r>
                        <a:rPr lang="ru-RU" sz="1200" b="0" i="0" u="none" strike="noStrike">
                          <a:solidFill>
                            <a:srgbClr val="000000"/>
                          </a:solidFill>
                          <a:effectLst/>
                          <a:latin typeface="Arial" panose="020B0604020202020204" pitchFamily="34" charset="0"/>
                        </a:rPr>
                        <a:t>Другие вопросы в области национальной безопасности и правоохранительной деятельности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222 687,0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222 687,0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7" name="Текст 2"/>
          <p:cNvSpPr txBox="1">
            <a:spLocks/>
          </p:cNvSpPr>
          <p:nvPr/>
        </p:nvSpPr>
        <p:spPr>
          <a:xfrm>
            <a:off x="726374" y="3697298"/>
            <a:ext cx="8088112"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«Национальная экономика»</a:t>
            </a:r>
            <a:endParaRPr lang="ru-RU" sz="2000" dirty="0"/>
          </a:p>
        </p:txBody>
      </p:sp>
      <p:graphicFrame>
        <p:nvGraphicFramePr>
          <p:cNvPr id="8" name="Таблица 7"/>
          <p:cNvGraphicFramePr>
            <a:graphicFrameLocks noGrp="1"/>
          </p:cNvGraphicFramePr>
          <p:nvPr>
            <p:extLst>
              <p:ext uri="{D42A27DB-BD31-4B8C-83A1-F6EECF244321}">
                <p14:modId xmlns:p14="http://schemas.microsoft.com/office/powerpoint/2010/main" val="2546028922"/>
              </p:ext>
            </p:extLst>
          </p:nvPr>
        </p:nvGraphicFramePr>
        <p:xfrm>
          <a:off x="584670" y="4052012"/>
          <a:ext cx="8166479" cy="1952900"/>
        </p:xfrm>
        <a:graphic>
          <a:graphicData uri="http://schemas.openxmlformats.org/drawingml/2006/table">
            <a:tbl>
              <a:tblPr>
                <a:tableStyleId>{616DA210-FB5B-4158-B5E0-FEB733F419BA}</a:tableStyleId>
              </a:tblPr>
              <a:tblGrid>
                <a:gridCol w="5118479"/>
                <a:gridCol w="1515762"/>
                <a:gridCol w="1532238"/>
              </a:tblGrid>
              <a:tr h="195290">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panose="020B0604020202020204" pitchFamily="34" charset="0"/>
                        </a:rPr>
                        <a:t>147 237 </a:t>
                      </a:r>
                      <a:r>
                        <a:rPr lang="ru-RU" sz="1200" b="1" i="0" u="none" strike="noStrike" dirty="0" smtClean="0">
                          <a:solidFill>
                            <a:srgbClr val="000000"/>
                          </a:solidFill>
                          <a:effectLst/>
                          <a:latin typeface="Arial" panose="020B0604020202020204" pitchFamily="34" charset="0"/>
                        </a:rPr>
                        <a:t>107,4*</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panose="020B0604020202020204" pitchFamily="34" charset="0"/>
                        </a:rPr>
                        <a:t>150 152 </a:t>
                      </a:r>
                      <a:r>
                        <a:rPr lang="ru-RU" sz="1200" b="1" i="0" u="none" strike="noStrike" dirty="0" smtClean="0">
                          <a:solidFill>
                            <a:srgbClr val="000000"/>
                          </a:solidFill>
                          <a:effectLst/>
                          <a:latin typeface="Arial" panose="020B0604020202020204" pitchFamily="34" charset="0"/>
                        </a:rPr>
                        <a:t>489,5</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just" rtl="0" fontAlgn="t"/>
                      <a:r>
                        <a:rPr lang="ru-RU" sz="1200" b="0" i="0" u="none" strike="noStrike" dirty="0">
                          <a:solidFill>
                            <a:srgbClr val="000000"/>
                          </a:solidFill>
                          <a:effectLst/>
                          <a:latin typeface="Arial" panose="020B0604020202020204" pitchFamily="34" charset="0"/>
                        </a:rPr>
                        <a:t>Общеэкономические вопросы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1 610 943,4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1 564 262,7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just" rtl="0" fontAlgn="t"/>
                      <a:r>
                        <a:rPr lang="ru-RU" sz="1200" b="0" i="0" u="none" strike="noStrike" dirty="0">
                          <a:solidFill>
                            <a:srgbClr val="000000"/>
                          </a:solidFill>
                          <a:effectLst/>
                          <a:latin typeface="Arial" panose="020B0604020202020204" pitchFamily="34" charset="0"/>
                        </a:rPr>
                        <a:t>Воспроизводство минерально-сырьевой базы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214 520,9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249 621,2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just" rtl="0" fontAlgn="t"/>
                      <a:r>
                        <a:rPr lang="ru-RU" sz="1200" b="0" i="0" u="none" strike="noStrike">
                          <a:solidFill>
                            <a:srgbClr val="000000"/>
                          </a:solidFill>
                          <a:effectLst/>
                          <a:latin typeface="Arial" panose="020B0604020202020204" pitchFamily="34" charset="0"/>
                        </a:rPr>
                        <a:t>Сельское хозяйство и рыболовство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18 201 911,9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18 153 469,8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just" rtl="0" fontAlgn="t"/>
                      <a:r>
                        <a:rPr lang="ru-RU" sz="1200" b="0" i="0" u="none" strike="noStrike" dirty="0">
                          <a:solidFill>
                            <a:srgbClr val="000000"/>
                          </a:solidFill>
                          <a:effectLst/>
                          <a:latin typeface="Arial" panose="020B0604020202020204" pitchFamily="34" charset="0"/>
                        </a:rPr>
                        <a:t>Водное хозяйство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1 085 561,3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1 082 967,3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just" rtl="0" fontAlgn="t"/>
                      <a:r>
                        <a:rPr lang="ru-RU" sz="1200" b="0" i="0" u="none" strike="noStrike">
                          <a:solidFill>
                            <a:srgbClr val="000000"/>
                          </a:solidFill>
                          <a:effectLst/>
                          <a:latin typeface="Arial" panose="020B0604020202020204" pitchFamily="34" charset="0"/>
                        </a:rPr>
                        <a:t>Лесное хозяйство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1 350 569,4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1 342 734,7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just" rtl="0" fontAlgn="t"/>
                      <a:r>
                        <a:rPr lang="ru-RU" sz="1200" b="0" i="0" u="none" strike="noStrike">
                          <a:solidFill>
                            <a:srgbClr val="000000"/>
                          </a:solidFill>
                          <a:effectLst/>
                          <a:latin typeface="Arial" panose="020B0604020202020204" pitchFamily="34" charset="0"/>
                        </a:rPr>
                        <a:t>Транспорт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8 863 466,2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8 712 679,9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just" rtl="0" fontAlgn="t"/>
                      <a:r>
                        <a:rPr lang="ru-RU" sz="1200" b="0" i="0" u="none" strike="noStrike">
                          <a:solidFill>
                            <a:srgbClr val="000000"/>
                          </a:solidFill>
                          <a:effectLst/>
                          <a:latin typeface="Arial" panose="020B0604020202020204" pitchFamily="34" charset="0"/>
                        </a:rPr>
                        <a:t>Дорожное хозяйство (дорожные фонды)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78 600 605,7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82 880 814,3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just" rtl="0" fontAlgn="t"/>
                      <a:r>
                        <a:rPr lang="ru-RU" sz="1200" b="0" i="0" u="none" strike="noStrike">
                          <a:solidFill>
                            <a:srgbClr val="000000"/>
                          </a:solidFill>
                          <a:effectLst/>
                          <a:latin typeface="Arial" panose="020B0604020202020204" pitchFamily="34" charset="0"/>
                        </a:rPr>
                        <a:t>Связь и информатика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3 353 102,4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2 819 791,8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just" rtl="0" fontAlgn="t"/>
                      <a:r>
                        <a:rPr lang="ru-RU" sz="1200" b="0" i="0" u="none" strike="noStrike">
                          <a:solidFill>
                            <a:srgbClr val="000000"/>
                          </a:solidFill>
                          <a:effectLst/>
                          <a:latin typeface="Arial" panose="020B0604020202020204" pitchFamily="34" charset="0"/>
                        </a:rPr>
                        <a:t>Другие вопросы в области национальной экономики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33 956 426,2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33 346 147,8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9" name="Текст 2"/>
          <p:cNvSpPr txBox="1">
            <a:spLocks/>
          </p:cNvSpPr>
          <p:nvPr/>
        </p:nvSpPr>
        <p:spPr>
          <a:xfrm>
            <a:off x="514350" y="6147592"/>
            <a:ext cx="8300136"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ru-RU" sz="900" b="0" i="1" dirty="0" smtClean="0"/>
              <a:t>* - в соответствии с Законом Республики Татарстан от 21.11.2021 № 86-ЗРТ «О бюджете Республики Татарстан на 2022 год и на плановый период 2023 и 2024 годов» (в редакциях Законов Республики Татарстан от 14.07.2022 № 42-ЗРТ, от 23.09.2022 № 51-ЗРТ, от 23.12.2022                 № 98-ЗРТ)</a:t>
            </a:r>
            <a:endParaRPr lang="ru-RU" sz="900" b="0" i="1" dirty="0"/>
          </a:p>
        </p:txBody>
      </p:sp>
    </p:spTree>
    <p:extLst>
      <p:ext uri="{BB962C8B-B14F-4D97-AF65-F5344CB8AC3E}">
        <p14:creationId xmlns:p14="http://schemas.microsoft.com/office/powerpoint/2010/main" val="1867743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169517"/>
            <a:ext cx="8088112" cy="430211"/>
          </a:xfrm>
        </p:spPr>
        <p:txBody>
          <a:bodyPr>
            <a:normAutofit/>
          </a:bodyPr>
          <a:lstStyle/>
          <a:p>
            <a:r>
              <a:rPr lang="ru-RU" sz="2000" dirty="0"/>
              <a:t>Расходы по разделу </a:t>
            </a:r>
            <a:r>
              <a:rPr lang="ru-RU" sz="2000" dirty="0" smtClean="0"/>
              <a:t>«Жилищно-коммунальное хозяйство»</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1163553816"/>
              </p:ext>
            </p:extLst>
          </p:nvPr>
        </p:nvGraphicFramePr>
        <p:xfrm>
          <a:off x="502402" y="609038"/>
          <a:ext cx="8254420" cy="1403170"/>
        </p:xfrm>
        <a:graphic>
          <a:graphicData uri="http://schemas.openxmlformats.org/drawingml/2006/table">
            <a:tbl>
              <a:tblPr>
                <a:tableStyleId>{616DA210-FB5B-4158-B5E0-FEB733F419BA}</a:tableStyleId>
              </a:tblPr>
              <a:tblGrid>
                <a:gridCol w="5124041"/>
                <a:gridCol w="1622854"/>
                <a:gridCol w="1507525"/>
              </a:tblGrid>
              <a:tr h="346551">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2022 </a:t>
                      </a:r>
                      <a:r>
                        <a:rPr lang="ru-RU" sz="1400" b="1" u="none" strike="noStrike" dirty="0">
                          <a:solidFill>
                            <a:schemeClr val="tx1"/>
                          </a:solidFill>
                          <a:effectLst/>
                        </a:rPr>
                        <a:t>год </a:t>
                      </a:r>
                      <a:r>
                        <a:rPr lang="ru-RU" sz="1400" b="1" u="none" strike="noStrike" dirty="0" smtClean="0">
                          <a:solidFill>
                            <a:schemeClr val="tx1"/>
                          </a:solidFill>
                          <a:effectLst/>
                        </a:rPr>
                        <a:t>(</a:t>
                      </a:r>
                      <a:r>
                        <a:rPr lang="ru-RU" sz="1400" b="1" u="none" strike="noStrike" dirty="0">
                          <a:solidFill>
                            <a:schemeClr val="tx1"/>
                          </a:solidFill>
                          <a:effectLst/>
                        </a:rPr>
                        <a:t>план),</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2022 </a:t>
                      </a:r>
                      <a:r>
                        <a:rPr lang="ru-RU" sz="1400" b="1" u="none" strike="noStrike" dirty="0">
                          <a:solidFill>
                            <a:schemeClr val="tx1"/>
                          </a:solidFill>
                          <a:effectLst/>
                        </a:rPr>
                        <a:t>год (факт),</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5290">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37 162 971,3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36 680 642,1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just" rtl="0" fontAlgn="t"/>
                      <a:r>
                        <a:rPr lang="ru-RU" sz="1200" b="0" i="0" u="none" strike="noStrike">
                          <a:solidFill>
                            <a:srgbClr val="000000"/>
                          </a:solidFill>
                          <a:effectLst/>
                          <a:latin typeface="Arial" panose="020B0604020202020204" pitchFamily="34" charset="0"/>
                        </a:rPr>
                        <a:t>Жилищное хозяйство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5 620 630,0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5 633 337,0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just" rtl="0" fontAlgn="t"/>
                      <a:r>
                        <a:rPr lang="ru-RU" sz="1200" b="0" i="0" u="none" strike="noStrike" dirty="0">
                          <a:solidFill>
                            <a:srgbClr val="000000"/>
                          </a:solidFill>
                          <a:effectLst/>
                          <a:latin typeface="Arial" panose="020B0604020202020204" pitchFamily="34" charset="0"/>
                        </a:rPr>
                        <a:t>Коммунальное хозяйство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6 644 521,8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6 269 933,0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just" rtl="0" fontAlgn="t"/>
                      <a:r>
                        <a:rPr lang="ru-RU" sz="1200" b="0" i="0" u="none" strike="noStrike">
                          <a:solidFill>
                            <a:srgbClr val="000000"/>
                          </a:solidFill>
                          <a:effectLst/>
                          <a:latin typeface="Arial" panose="020B0604020202020204" pitchFamily="34" charset="0"/>
                        </a:rPr>
                        <a:t>Благоустройство</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23 982 070,8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23 846 870,5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just" rtl="0" fontAlgn="t"/>
                      <a:r>
                        <a:rPr lang="ru-RU" sz="1200" b="0" i="0" u="none" strike="noStrike">
                          <a:solidFill>
                            <a:srgbClr val="000000"/>
                          </a:solidFill>
                          <a:effectLst/>
                          <a:latin typeface="Arial" panose="020B0604020202020204" pitchFamily="34" charset="0"/>
                        </a:rPr>
                        <a:t>Другие вопросы в области жилищно-коммунального хозяйства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915 748,7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panose="020B0604020202020204" pitchFamily="34" charset="0"/>
                        </a:rPr>
                        <a:t>930 501,6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Текст 2"/>
          <p:cNvSpPr txBox="1">
            <a:spLocks/>
          </p:cNvSpPr>
          <p:nvPr/>
        </p:nvSpPr>
        <p:spPr>
          <a:xfrm>
            <a:off x="555433" y="2201653"/>
            <a:ext cx="8496300"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«Охрана окружающей среды»</a:t>
            </a:r>
            <a:endParaRPr lang="ru-RU" sz="2000" dirty="0"/>
          </a:p>
        </p:txBody>
      </p:sp>
      <p:graphicFrame>
        <p:nvGraphicFramePr>
          <p:cNvPr id="6" name="Таблица 5"/>
          <p:cNvGraphicFramePr>
            <a:graphicFrameLocks noGrp="1"/>
          </p:cNvGraphicFramePr>
          <p:nvPr>
            <p:extLst>
              <p:ext uri="{D42A27DB-BD31-4B8C-83A1-F6EECF244321}">
                <p14:modId xmlns:p14="http://schemas.microsoft.com/office/powerpoint/2010/main" val="3109299137"/>
              </p:ext>
            </p:extLst>
          </p:nvPr>
        </p:nvGraphicFramePr>
        <p:xfrm>
          <a:off x="506006" y="2789523"/>
          <a:ext cx="8292005" cy="799756"/>
        </p:xfrm>
        <a:graphic>
          <a:graphicData uri="http://schemas.openxmlformats.org/drawingml/2006/table">
            <a:tbl>
              <a:tblPr>
                <a:tableStyleId>{616DA210-FB5B-4158-B5E0-FEB733F419BA}</a:tableStyleId>
              </a:tblPr>
              <a:tblGrid>
                <a:gridCol w="5120437"/>
                <a:gridCol w="1639330"/>
                <a:gridCol w="1532238"/>
              </a:tblGrid>
              <a:tr h="195290">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7 175 452,8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7 168 908,2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rtl="0" fontAlgn="t"/>
                      <a:r>
                        <a:rPr lang="ru-RU" sz="1200" b="0" i="0" u="none" strike="noStrike">
                          <a:solidFill>
                            <a:srgbClr val="000000"/>
                          </a:solidFill>
                          <a:effectLst/>
                          <a:latin typeface="Arial" panose="020B0604020202020204" pitchFamily="34" charset="0"/>
                        </a:rPr>
                        <a:t>Сбор, удаление отходов и очистка сточных вод</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a:solidFill>
                            <a:srgbClr val="000000"/>
                          </a:solidFill>
                          <a:effectLst/>
                          <a:latin typeface="Arial" panose="020B0604020202020204" pitchFamily="34" charset="0"/>
                        </a:rPr>
                        <a:t>2 789 803,5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a:solidFill>
                            <a:srgbClr val="000000"/>
                          </a:solidFill>
                          <a:effectLst/>
                          <a:latin typeface="Arial" panose="020B0604020202020204" pitchFamily="34" charset="0"/>
                        </a:rPr>
                        <a:t>2 789 803,5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3886">
                <a:tc>
                  <a:txBody>
                    <a:bodyPr/>
                    <a:lstStyle/>
                    <a:p>
                      <a:pPr algn="l" rtl="0" fontAlgn="t"/>
                      <a:r>
                        <a:rPr lang="ru-RU" sz="1200" b="0" i="0" u="none" strike="noStrike" dirty="0">
                          <a:solidFill>
                            <a:srgbClr val="000000"/>
                          </a:solidFill>
                          <a:effectLst/>
                          <a:latin typeface="Arial" panose="020B0604020202020204" pitchFamily="34" charset="0"/>
                        </a:rPr>
                        <a:t>Охрана объектов растительного и животного мира и среды их обитания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303 432,1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296 743,2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5290">
                <a:tc>
                  <a:txBody>
                    <a:bodyPr/>
                    <a:lstStyle/>
                    <a:p>
                      <a:pPr algn="l" rtl="0" fontAlgn="t"/>
                      <a:r>
                        <a:rPr lang="ru-RU" sz="1200" b="0" i="0" u="none" strike="noStrike" dirty="0">
                          <a:solidFill>
                            <a:srgbClr val="000000"/>
                          </a:solidFill>
                          <a:effectLst/>
                          <a:latin typeface="Arial" panose="020B0604020202020204" pitchFamily="34" charset="0"/>
                        </a:rPr>
                        <a:t>Другие вопросы в области охраны окружающей среды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4 082 217,2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4 082 361,5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7" name="Текст 2"/>
          <p:cNvSpPr txBox="1">
            <a:spLocks/>
          </p:cNvSpPr>
          <p:nvPr/>
        </p:nvSpPr>
        <p:spPr>
          <a:xfrm>
            <a:off x="759527" y="3796023"/>
            <a:ext cx="8088112"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smtClean="0"/>
              <a:t>Расходы </a:t>
            </a:r>
            <a:r>
              <a:rPr lang="ru-RU" sz="2000" dirty="0"/>
              <a:t>по разделу </a:t>
            </a:r>
            <a:r>
              <a:rPr lang="ru-RU" sz="2000" dirty="0" smtClean="0"/>
              <a:t>«Образование»</a:t>
            </a:r>
            <a:endParaRPr lang="ru-RU" sz="2000" dirty="0"/>
          </a:p>
        </p:txBody>
      </p:sp>
      <p:graphicFrame>
        <p:nvGraphicFramePr>
          <p:cNvPr id="8" name="Таблица 7"/>
          <p:cNvGraphicFramePr>
            <a:graphicFrameLocks noGrp="1"/>
          </p:cNvGraphicFramePr>
          <p:nvPr>
            <p:extLst>
              <p:ext uri="{D42A27DB-BD31-4B8C-83A1-F6EECF244321}">
                <p14:modId xmlns:p14="http://schemas.microsoft.com/office/powerpoint/2010/main" val="2925275077"/>
              </p:ext>
            </p:extLst>
          </p:nvPr>
        </p:nvGraphicFramePr>
        <p:xfrm>
          <a:off x="502402" y="4378741"/>
          <a:ext cx="8328560" cy="2193385"/>
        </p:xfrm>
        <a:graphic>
          <a:graphicData uri="http://schemas.openxmlformats.org/drawingml/2006/table">
            <a:tbl>
              <a:tblPr>
                <a:tableStyleId>{616DA210-FB5B-4158-B5E0-FEB733F419BA}</a:tableStyleId>
              </a:tblPr>
              <a:tblGrid>
                <a:gridCol w="5148755"/>
                <a:gridCol w="1631092"/>
                <a:gridCol w="1548713"/>
              </a:tblGrid>
              <a:tr h="219013">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93 383 061,1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92 978 752,8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19013">
                <a:tc>
                  <a:txBody>
                    <a:bodyPr/>
                    <a:lstStyle/>
                    <a:p>
                      <a:pPr algn="l" rtl="0" fontAlgn="t"/>
                      <a:r>
                        <a:rPr lang="ru-RU" sz="1200" b="0" i="0" u="none" strike="noStrike">
                          <a:solidFill>
                            <a:srgbClr val="000000"/>
                          </a:solidFill>
                          <a:effectLst/>
                          <a:latin typeface="Arial" panose="020B0604020202020204" pitchFamily="34" charset="0"/>
                        </a:rPr>
                        <a:t>Дошкольное образование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3 559 720,2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3 532 136,9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rtl="0" fontAlgn="t"/>
                      <a:r>
                        <a:rPr lang="ru-RU" sz="1200" b="0" i="0" u="none" strike="noStrike">
                          <a:solidFill>
                            <a:srgbClr val="000000"/>
                          </a:solidFill>
                          <a:effectLst/>
                          <a:latin typeface="Arial" panose="020B0604020202020204" pitchFamily="34" charset="0"/>
                        </a:rPr>
                        <a:t>Общее образование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34 863 770,9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34 568 568,3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rtl="0" fontAlgn="t"/>
                      <a:r>
                        <a:rPr lang="ru-RU" sz="1200" b="0" i="0" u="none" strike="noStrike">
                          <a:solidFill>
                            <a:srgbClr val="000000"/>
                          </a:solidFill>
                          <a:effectLst/>
                          <a:latin typeface="Arial" panose="020B0604020202020204" pitchFamily="34" charset="0"/>
                        </a:rPr>
                        <a:t>Дополнительное образование детей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715 511,5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757 448,6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rtl="0" fontAlgn="t"/>
                      <a:r>
                        <a:rPr lang="ru-RU" sz="1200" b="0" i="0" u="none" strike="noStrike">
                          <a:solidFill>
                            <a:srgbClr val="000000"/>
                          </a:solidFill>
                          <a:effectLst/>
                          <a:latin typeface="Arial" panose="020B0604020202020204" pitchFamily="34" charset="0"/>
                        </a:rPr>
                        <a:t>Среднее профессиональное образование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9 063 385,7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9 050 507,0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10189">
                <a:tc>
                  <a:txBody>
                    <a:bodyPr/>
                    <a:lstStyle/>
                    <a:p>
                      <a:pPr algn="l" rtl="0" fontAlgn="t"/>
                      <a:r>
                        <a:rPr lang="ru-RU" sz="1200" b="0" i="0" u="none" strike="noStrike">
                          <a:solidFill>
                            <a:srgbClr val="000000"/>
                          </a:solidFill>
                          <a:effectLst/>
                          <a:latin typeface="Arial" panose="020B0604020202020204" pitchFamily="34" charset="0"/>
                        </a:rPr>
                        <a:t>Профессиональная подготовка, переподготовка и повышение квалификации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632 529,3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627 070,8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0105">
                <a:tc>
                  <a:txBody>
                    <a:bodyPr/>
                    <a:lstStyle/>
                    <a:p>
                      <a:pPr algn="l" rtl="0" fontAlgn="t"/>
                      <a:r>
                        <a:rPr lang="ru-RU" sz="1200" b="0" i="0" u="none" strike="noStrike">
                          <a:solidFill>
                            <a:srgbClr val="000000"/>
                          </a:solidFill>
                          <a:effectLst/>
                          <a:latin typeface="Arial" panose="020B0604020202020204" pitchFamily="34" charset="0"/>
                        </a:rPr>
                        <a:t>Высшее образование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1 211 829,5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1 209 587,1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rtl="0" fontAlgn="t"/>
                      <a:r>
                        <a:rPr lang="ru-RU" sz="1200" b="0" i="0" u="none" strike="noStrike">
                          <a:solidFill>
                            <a:srgbClr val="000000"/>
                          </a:solidFill>
                          <a:effectLst/>
                          <a:latin typeface="Arial" panose="020B0604020202020204" pitchFamily="34" charset="0"/>
                        </a:rPr>
                        <a:t>Молодежная политика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6 793 788,5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6 612 346,3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rtl="0" fontAlgn="t"/>
                      <a:r>
                        <a:rPr lang="ru-RU" sz="1200" b="0" i="0" u="none" strike="noStrike">
                          <a:solidFill>
                            <a:srgbClr val="000000"/>
                          </a:solidFill>
                          <a:effectLst/>
                          <a:latin typeface="Arial" panose="020B0604020202020204" pitchFamily="34" charset="0"/>
                        </a:rPr>
                        <a:t>Другие вопросы в области образования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36 542 525,5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36 621 087,8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85207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453908" y="74432"/>
            <a:ext cx="8088112" cy="430211"/>
          </a:xfrm>
        </p:spPr>
        <p:txBody>
          <a:bodyPr>
            <a:normAutofit/>
          </a:bodyPr>
          <a:lstStyle/>
          <a:p>
            <a:r>
              <a:rPr lang="ru-RU" sz="2000" dirty="0"/>
              <a:t>Расходы по разделу </a:t>
            </a:r>
            <a:r>
              <a:rPr lang="ru-RU" sz="2000" dirty="0" smtClean="0"/>
              <a:t>«Культура</a:t>
            </a:r>
            <a:r>
              <a:rPr lang="ru-RU" sz="2000" dirty="0"/>
              <a:t>, </a:t>
            </a:r>
            <a:r>
              <a:rPr lang="ru-RU" sz="2000" dirty="0" smtClean="0"/>
              <a:t>кинематография»</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97775134"/>
              </p:ext>
            </p:extLst>
          </p:nvPr>
        </p:nvGraphicFramePr>
        <p:xfrm>
          <a:off x="584571" y="460665"/>
          <a:ext cx="8271105" cy="1417775"/>
        </p:xfrm>
        <a:graphic>
          <a:graphicData uri="http://schemas.openxmlformats.org/drawingml/2006/table">
            <a:tbl>
              <a:tblPr>
                <a:tableStyleId>{616DA210-FB5B-4158-B5E0-FEB733F419BA}</a:tableStyleId>
              </a:tblPr>
              <a:tblGrid>
                <a:gridCol w="5297245"/>
                <a:gridCol w="1515762"/>
                <a:gridCol w="1458098"/>
              </a:tblGrid>
              <a:tr h="636615">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2022 </a:t>
                      </a:r>
                      <a:r>
                        <a:rPr lang="ru-RU" sz="1400" b="1" u="none" strike="noStrike" dirty="0">
                          <a:solidFill>
                            <a:schemeClr val="tx1"/>
                          </a:solidFill>
                          <a:effectLst/>
                        </a:rPr>
                        <a:t>год </a:t>
                      </a:r>
                      <a:r>
                        <a:rPr lang="ru-RU" sz="1400" b="1" u="none" strike="noStrike" dirty="0" smtClean="0">
                          <a:solidFill>
                            <a:schemeClr val="tx1"/>
                          </a:solidFill>
                          <a:effectLst/>
                        </a:rPr>
                        <a:t>(</a:t>
                      </a:r>
                      <a:r>
                        <a:rPr lang="ru-RU" sz="1400" b="1" u="none" strike="noStrike" dirty="0">
                          <a:solidFill>
                            <a:schemeClr val="tx1"/>
                          </a:solidFill>
                          <a:effectLst/>
                        </a:rPr>
                        <a:t>план),</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2022 </a:t>
                      </a:r>
                      <a:r>
                        <a:rPr lang="ru-RU" sz="1400" b="1" u="none" strike="noStrike" dirty="0">
                          <a:solidFill>
                            <a:schemeClr val="tx1"/>
                          </a:solidFill>
                          <a:effectLst/>
                        </a:rPr>
                        <a:t>год (факт),</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5290">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panose="020B0604020202020204" pitchFamily="34" charset="0"/>
                        </a:rPr>
                        <a:t>14 984 </a:t>
                      </a:r>
                      <a:r>
                        <a:rPr lang="ru-RU" sz="1200" b="1" i="0" u="none" strike="noStrike" dirty="0" smtClean="0">
                          <a:solidFill>
                            <a:srgbClr val="000000"/>
                          </a:solidFill>
                          <a:effectLst/>
                          <a:latin typeface="Arial" panose="020B0604020202020204" pitchFamily="34" charset="0"/>
                        </a:rPr>
                        <a:t>211,3*</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15 160 278,5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rtl="0" fontAlgn="t"/>
                      <a:r>
                        <a:rPr lang="ru-RU" sz="1200" b="0" i="0" u="none" strike="noStrike">
                          <a:solidFill>
                            <a:srgbClr val="000000"/>
                          </a:solidFill>
                          <a:effectLst/>
                          <a:latin typeface="Arial" panose="020B0604020202020204" pitchFamily="34" charset="0"/>
                        </a:rPr>
                        <a:t>Культура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14 782 057,2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14 956 427,2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rtl="0" fontAlgn="t"/>
                      <a:r>
                        <a:rPr lang="ru-RU" sz="1200" b="0" i="0" u="none" strike="noStrike">
                          <a:solidFill>
                            <a:srgbClr val="000000"/>
                          </a:solidFill>
                          <a:effectLst/>
                          <a:latin typeface="Arial" panose="020B0604020202020204" pitchFamily="34" charset="0"/>
                        </a:rPr>
                        <a:t>Кинематография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63 461,8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63 461,8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just" rtl="0" fontAlgn="t"/>
                      <a:r>
                        <a:rPr lang="ru-RU" sz="1200" b="0" i="0" u="none" strike="noStrike">
                          <a:solidFill>
                            <a:srgbClr val="000000"/>
                          </a:solidFill>
                          <a:effectLst/>
                          <a:latin typeface="Arial" panose="020B0604020202020204" pitchFamily="34" charset="0"/>
                        </a:rPr>
                        <a:t>Другие вопросы в области культуры, кинематографии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138 692,3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panose="020B0604020202020204" pitchFamily="34" charset="0"/>
                        </a:rPr>
                        <a:t>140 389,5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Текст 2"/>
          <p:cNvSpPr txBox="1">
            <a:spLocks/>
          </p:cNvSpPr>
          <p:nvPr/>
        </p:nvSpPr>
        <p:spPr>
          <a:xfrm>
            <a:off x="584571" y="1900045"/>
            <a:ext cx="8496300" cy="44415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«Здравоохранение»</a:t>
            </a:r>
            <a:endParaRPr lang="ru-RU" sz="2000" dirty="0"/>
          </a:p>
        </p:txBody>
      </p:sp>
      <p:graphicFrame>
        <p:nvGraphicFramePr>
          <p:cNvPr id="6" name="Таблица 5"/>
          <p:cNvGraphicFramePr>
            <a:graphicFrameLocks noGrp="1"/>
          </p:cNvGraphicFramePr>
          <p:nvPr>
            <p:extLst>
              <p:ext uri="{D42A27DB-BD31-4B8C-83A1-F6EECF244321}">
                <p14:modId xmlns:p14="http://schemas.microsoft.com/office/powerpoint/2010/main" val="3611407542"/>
              </p:ext>
            </p:extLst>
          </p:nvPr>
        </p:nvGraphicFramePr>
        <p:xfrm>
          <a:off x="605022" y="2245311"/>
          <a:ext cx="8230201" cy="1941022"/>
        </p:xfrm>
        <a:graphic>
          <a:graphicData uri="http://schemas.openxmlformats.org/drawingml/2006/table">
            <a:tbl>
              <a:tblPr>
                <a:tableStyleId>{616DA210-FB5B-4158-B5E0-FEB733F419BA}</a:tableStyleId>
              </a:tblPr>
              <a:tblGrid>
                <a:gridCol w="5256341"/>
                <a:gridCol w="1540476"/>
                <a:gridCol w="1433384"/>
              </a:tblGrid>
              <a:tr h="199303">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panose="020B0604020202020204" pitchFamily="34" charset="0"/>
                        </a:rPr>
                        <a:t>42 969 </a:t>
                      </a:r>
                      <a:r>
                        <a:rPr lang="ru-RU" sz="1200" b="1" i="0" u="none" strike="noStrike" dirty="0" smtClean="0">
                          <a:solidFill>
                            <a:srgbClr val="000000"/>
                          </a:solidFill>
                          <a:effectLst/>
                          <a:latin typeface="Arial" panose="020B0604020202020204" pitchFamily="34" charset="0"/>
                        </a:rPr>
                        <a:t>637,0*</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43 175 991,6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76133">
                <a:tc>
                  <a:txBody>
                    <a:bodyPr/>
                    <a:lstStyle/>
                    <a:p>
                      <a:pPr algn="l" rtl="0" fontAlgn="t"/>
                      <a:r>
                        <a:rPr lang="ru-RU" sz="1200" b="0" i="0" u="none" strike="noStrike" dirty="0">
                          <a:solidFill>
                            <a:srgbClr val="000000"/>
                          </a:solidFill>
                          <a:effectLst/>
                          <a:latin typeface="Arial" panose="020B0604020202020204" pitchFamily="34" charset="0"/>
                        </a:rPr>
                        <a:t>Стационарная медицинская помощь</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15 269 365,9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15 086 361,3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6133">
                <a:tc>
                  <a:txBody>
                    <a:bodyPr/>
                    <a:lstStyle/>
                    <a:p>
                      <a:pPr algn="l" rtl="0" fontAlgn="t"/>
                      <a:r>
                        <a:rPr lang="ru-RU" sz="1200" b="0" i="0" u="none" strike="noStrike">
                          <a:solidFill>
                            <a:srgbClr val="000000"/>
                          </a:solidFill>
                          <a:effectLst/>
                          <a:latin typeface="Arial" panose="020B0604020202020204" pitchFamily="34" charset="0"/>
                        </a:rPr>
                        <a:t>Амбулаторная помощь</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2 706 759,4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2 708 460,1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6133">
                <a:tc>
                  <a:txBody>
                    <a:bodyPr/>
                    <a:lstStyle/>
                    <a:p>
                      <a:pPr algn="l" rtl="0" fontAlgn="t"/>
                      <a:r>
                        <a:rPr lang="ru-RU" sz="1200" b="0" i="0" u="none" strike="noStrike">
                          <a:solidFill>
                            <a:srgbClr val="000000"/>
                          </a:solidFill>
                          <a:effectLst/>
                          <a:latin typeface="Arial" panose="020B0604020202020204" pitchFamily="34" charset="0"/>
                        </a:rPr>
                        <a:t>Скорая медицинская помощь</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362 539,1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362 539,1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6133">
                <a:tc>
                  <a:txBody>
                    <a:bodyPr/>
                    <a:lstStyle/>
                    <a:p>
                      <a:pPr algn="l" rtl="0" fontAlgn="t"/>
                      <a:r>
                        <a:rPr lang="ru-RU" sz="1200" b="0" i="0" u="none" strike="noStrike">
                          <a:solidFill>
                            <a:srgbClr val="000000"/>
                          </a:solidFill>
                          <a:effectLst/>
                          <a:latin typeface="Arial" panose="020B0604020202020204" pitchFamily="34" charset="0"/>
                        </a:rPr>
                        <a:t>Санаторно-оздоровительная помощь</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10 955,3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10 982,9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36753">
                <a:tc>
                  <a:txBody>
                    <a:bodyPr/>
                    <a:lstStyle/>
                    <a:p>
                      <a:pPr algn="just" rtl="0" fontAlgn="t"/>
                      <a:r>
                        <a:rPr lang="ru-RU" sz="1200" b="0" i="0" u="none" strike="noStrike">
                          <a:solidFill>
                            <a:srgbClr val="000000"/>
                          </a:solidFill>
                          <a:effectLst/>
                          <a:latin typeface="Arial" panose="020B0604020202020204" pitchFamily="34" charset="0"/>
                        </a:rPr>
                        <a:t>Заготовка, переработка, хранение и обеспечение безопасности донорской крови и ее компонентов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673 087,7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673 087,7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6133">
                <a:tc>
                  <a:txBody>
                    <a:bodyPr/>
                    <a:lstStyle/>
                    <a:p>
                      <a:pPr algn="just" rtl="0" fontAlgn="t"/>
                      <a:r>
                        <a:rPr lang="ru-RU" sz="1200" b="0" i="0" u="none" strike="noStrike">
                          <a:solidFill>
                            <a:srgbClr val="000000"/>
                          </a:solidFill>
                          <a:effectLst/>
                          <a:latin typeface="Arial" panose="020B0604020202020204" pitchFamily="34" charset="0"/>
                        </a:rPr>
                        <a:t>Санитарно-эпидемиологическое благополучие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285 016,3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417 316,3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2004">
                <a:tc>
                  <a:txBody>
                    <a:bodyPr/>
                    <a:lstStyle/>
                    <a:p>
                      <a:pPr algn="just" rtl="0" fontAlgn="t"/>
                      <a:r>
                        <a:rPr lang="ru-RU" sz="1200" b="0" i="0" u="none" strike="noStrike">
                          <a:solidFill>
                            <a:srgbClr val="000000"/>
                          </a:solidFill>
                          <a:effectLst/>
                          <a:latin typeface="Arial" panose="020B0604020202020204" pitchFamily="34" charset="0"/>
                        </a:rPr>
                        <a:t>Прикладные научные исследования в области здравоохранения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31 195,0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31 195,0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6133">
                <a:tc>
                  <a:txBody>
                    <a:bodyPr/>
                    <a:lstStyle/>
                    <a:p>
                      <a:pPr algn="l" rtl="0" fontAlgn="t"/>
                      <a:r>
                        <a:rPr lang="ru-RU" sz="1200" b="0" i="0" u="none" strike="noStrike" dirty="0">
                          <a:solidFill>
                            <a:srgbClr val="000000"/>
                          </a:solidFill>
                          <a:effectLst/>
                          <a:latin typeface="Arial" panose="020B0604020202020204" pitchFamily="34" charset="0"/>
                        </a:rPr>
                        <a:t>Другие вопросы в области здравоохранения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23 630 718,3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panose="020B0604020202020204" pitchFamily="34" charset="0"/>
                        </a:rPr>
                        <a:t>23 886 049,2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7" name="Текст 2"/>
          <p:cNvSpPr txBox="1">
            <a:spLocks/>
          </p:cNvSpPr>
          <p:nvPr/>
        </p:nvSpPr>
        <p:spPr>
          <a:xfrm>
            <a:off x="788665" y="4196484"/>
            <a:ext cx="8088112"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«Социальная политика»</a:t>
            </a:r>
            <a:endParaRPr lang="ru-RU" sz="2000" dirty="0"/>
          </a:p>
        </p:txBody>
      </p:sp>
      <p:graphicFrame>
        <p:nvGraphicFramePr>
          <p:cNvPr id="8" name="Таблица 7"/>
          <p:cNvGraphicFramePr>
            <a:graphicFrameLocks noGrp="1"/>
          </p:cNvGraphicFramePr>
          <p:nvPr>
            <p:extLst>
              <p:ext uri="{D42A27DB-BD31-4B8C-83A1-F6EECF244321}">
                <p14:modId xmlns:p14="http://schemas.microsoft.com/office/powerpoint/2010/main" val="3954220456"/>
              </p:ext>
            </p:extLst>
          </p:nvPr>
        </p:nvGraphicFramePr>
        <p:xfrm>
          <a:off x="514350" y="4531599"/>
          <a:ext cx="8240961" cy="1372090"/>
        </p:xfrm>
        <a:graphic>
          <a:graphicData uri="http://schemas.openxmlformats.org/drawingml/2006/table">
            <a:tbl>
              <a:tblPr>
                <a:tableStyleId>{616DA210-FB5B-4158-B5E0-FEB733F419BA}</a:tableStyleId>
              </a:tblPr>
              <a:tblGrid>
                <a:gridCol w="5258864"/>
                <a:gridCol w="1556951"/>
                <a:gridCol w="1425146"/>
              </a:tblGrid>
              <a:tr h="219013">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57 775 049,5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56 035 721,7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19013">
                <a:tc>
                  <a:txBody>
                    <a:bodyPr/>
                    <a:lstStyle/>
                    <a:p>
                      <a:pPr algn="l" rtl="0" fontAlgn="t"/>
                      <a:r>
                        <a:rPr lang="ru-RU" sz="1200" b="0" i="0" u="none" strike="noStrike">
                          <a:solidFill>
                            <a:srgbClr val="000000"/>
                          </a:solidFill>
                          <a:effectLst/>
                          <a:latin typeface="Arial" panose="020B0604020202020204" pitchFamily="34" charset="0"/>
                        </a:rPr>
                        <a:t>Пенсионное обеспечение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979 063,9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972 443,8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rtl="0" fontAlgn="t"/>
                      <a:r>
                        <a:rPr lang="ru-RU" sz="1200" b="0" i="0" u="none" strike="noStrike">
                          <a:solidFill>
                            <a:srgbClr val="000000"/>
                          </a:solidFill>
                          <a:effectLst/>
                          <a:latin typeface="Arial" panose="020B0604020202020204" pitchFamily="34" charset="0"/>
                        </a:rPr>
                        <a:t>Социальное обслуживание населения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5 896 496,6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5 762 839,4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13">
                <a:tc>
                  <a:txBody>
                    <a:bodyPr/>
                    <a:lstStyle/>
                    <a:p>
                      <a:pPr algn="l" rtl="0" fontAlgn="t"/>
                      <a:r>
                        <a:rPr lang="ru-RU" sz="1200" b="0" i="0" u="none" strike="noStrike">
                          <a:solidFill>
                            <a:srgbClr val="000000"/>
                          </a:solidFill>
                          <a:effectLst/>
                          <a:latin typeface="Arial" panose="020B0604020202020204" pitchFamily="34" charset="0"/>
                        </a:rPr>
                        <a:t>Социальное обеспечение населения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30 782 792,4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29 340 187,3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36958">
                <a:tc>
                  <a:txBody>
                    <a:bodyPr/>
                    <a:lstStyle/>
                    <a:p>
                      <a:pPr algn="l" rtl="0" fontAlgn="t"/>
                      <a:r>
                        <a:rPr lang="ru-RU" sz="1200" b="0" i="0" u="none" strike="noStrike">
                          <a:solidFill>
                            <a:srgbClr val="000000"/>
                          </a:solidFill>
                          <a:effectLst/>
                          <a:latin typeface="Arial" panose="020B0604020202020204" pitchFamily="34" charset="0"/>
                        </a:rPr>
                        <a:t>Охрана семьи и детства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19 570 322,4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19 412 563,1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9080">
                <a:tc>
                  <a:txBody>
                    <a:bodyPr/>
                    <a:lstStyle/>
                    <a:p>
                      <a:pPr algn="l" rtl="0" fontAlgn="t"/>
                      <a:r>
                        <a:rPr lang="ru-RU" sz="1200" b="0" i="0" u="none" strike="noStrike">
                          <a:solidFill>
                            <a:srgbClr val="000000"/>
                          </a:solidFill>
                          <a:effectLst/>
                          <a:latin typeface="Arial" panose="020B0604020202020204" pitchFamily="34" charset="0"/>
                        </a:rPr>
                        <a:t>Другие вопросы в области социальной политики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a:solidFill>
                            <a:srgbClr val="000000"/>
                          </a:solidFill>
                          <a:effectLst/>
                          <a:latin typeface="Arial" panose="020B0604020202020204" pitchFamily="34" charset="0"/>
                        </a:rPr>
                        <a:t>546 374,2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a:solidFill>
                            <a:srgbClr val="000000"/>
                          </a:solidFill>
                          <a:effectLst/>
                          <a:latin typeface="Arial" panose="020B0604020202020204" pitchFamily="34" charset="0"/>
                        </a:rPr>
                        <a:t>547 688,1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9" name="Текст 2"/>
          <p:cNvSpPr txBox="1">
            <a:spLocks/>
          </p:cNvSpPr>
          <p:nvPr/>
        </p:nvSpPr>
        <p:spPr>
          <a:xfrm>
            <a:off x="493241" y="6038617"/>
            <a:ext cx="8300136"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ru-RU" sz="900" b="0" i="1" dirty="0" smtClean="0"/>
              <a:t>* - в соответствии с Законом Республики Татарстан от 21.11.2021 № 86-ЗРТ «О бюджете Республики Татарстан на 2022 год и на плановый период 2023 и 2024 годов» (в редакциях Законов Республики Татарстан от 14.07.2022 № 42-ЗРТ, от 23.09.2022 № 51-ЗРТ, от 23.12.2022                 № 98-ЗРТ)</a:t>
            </a:r>
            <a:endParaRPr lang="ru-RU" sz="900" b="0" i="1" dirty="0"/>
          </a:p>
        </p:txBody>
      </p:sp>
    </p:spTree>
    <p:extLst>
      <p:ext uri="{BB962C8B-B14F-4D97-AF65-F5344CB8AC3E}">
        <p14:creationId xmlns:p14="http://schemas.microsoft.com/office/powerpoint/2010/main" val="2460600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24628"/>
            <a:ext cx="8088112" cy="430211"/>
          </a:xfrm>
        </p:spPr>
        <p:txBody>
          <a:bodyPr>
            <a:normAutofit/>
          </a:bodyPr>
          <a:lstStyle/>
          <a:p>
            <a:r>
              <a:rPr lang="ru-RU" sz="2000" dirty="0"/>
              <a:t>Расходы по разделу </a:t>
            </a:r>
            <a:r>
              <a:rPr lang="ru-RU" sz="2000" dirty="0" smtClean="0"/>
              <a:t>«Физическая </a:t>
            </a:r>
            <a:r>
              <a:rPr lang="ru-RU" sz="2000" dirty="0"/>
              <a:t>культура и </a:t>
            </a:r>
            <a:r>
              <a:rPr lang="ru-RU" sz="2000" dirty="0" smtClean="0"/>
              <a:t>спорт»</a:t>
            </a: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2755794498"/>
              </p:ext>
            </p:extLst>
          </p:nvPr>
        </p:nvGraphicFramePr>
        <p:xfrm>
          <a:off x="615056" y="392085"/>
          <a:ext cx="8207668" cy="1436715"/>
        </p:xfrm>
        <a:graphic>
          <a:graphicData uri="http://schemas.openxmlformats.org/drawingml/2006/table">
            <a:tbl>
              <a:tblPr>
                <a:tableStyleId>{616DA210-FB5B-4158-B5E0-FEB733F419BA}</a:tableStyleId>
              </a:tblPr>
              <a:tblGrid>
                <a:gridCol w="5134955"/>
                <a:gridCol w="1507524"/>
                <a:gridCol w="1565189"/>
              </a:tblGrid>
              <a:tr h="390579">
                <a:tc>
                  <a:txBody>
                    <a:bodyPr/>
                    <a:lstStyle/>
                    <a:p>
                      <a:pPr algn="ctr" fontAlgn="ctr"/>
                      <a:r>
                        <a:rPr lang="ru-RU" sz="1400" b="1" u="none" strike="noStrike" dirty="0">
                          <a:effectLst/>
                        </a:rPr>
                        <a:t>Структура расходов</a:t>
                      </a:r>
                      <a:endParaRPr lang="ru-RU" sz="1400" b="1" i="0" u="none" strike="noStrike" dirty="0">
                        <a:solidFill>
                          <a:srgbClr val="000000"/>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2022 </a:t>
                      </a:r>
                      <a:r>
                        <a:rPr lang="ru-RU" sz="1400" b="1" u="none" strike="noStrike" dirty="0">
                          <a:solidFill>
                            <a:schemeClr val="tx1"/>
                          </a:solidFill>
                          <a:effectLst/>
                        </a:rPr>
                        <a:t>год </a:t>
                      </a:r>
                      <a:r>
                        <a:rPr lang="ru-RU" sz="1400" b="1" u="none" strike="noStrike" dirty="0" smtClean="0">
                          <a:solidFill>
                            <a:schemeClr val="tx1"/>
                          </a:solidFill>
                          <a:effectLst/>
                        </a:rPr>
                        <a:t>(</a:t>
                      </a:r>
                      <a:r>
                        <a:rPr lang="ru-RU" sz="1400" b="1" u="none" strike="noStrike" dirty="0">
                          <a:solidFill>
                            <a:schemeClr val="tx1"/>
                          </a:solidFill>
                          <a:effectLst/>
                        </a:rPr>
                        <a:t>план),</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400" b="1" u="none" strike="noStrike" dirty="0" smtClean="0">
                          <a:solidFill>
                            <a:schemeClr val="tx1"/>
                          </a:solidFill>
                          <a:effectLst/>
                        </a:rPr>
                        <a:t>2022 </a:t>
                      </a:r>
                      <a:r>
                        <a:rPr lang="ru-RU" sz="1400" b="1" u="none" strike="noStrike" dirty="0">
                          <a:solidFill>
                            <a:schemeClr val="tx1"/>
                          </a:solidFill>
                          <a:effectLst/>
                        </a:rPr>
                        <a:t>год (факт),</a:t>
                      </a:r>
                      <a:br>
                        <a:rPr lang="ru-RU" sz="1400" b="1" u="none" strike="noStrike" dirty="0">
                          <a:solidFill>
                            <a:schemeClr val="tx1"/>
                          </a:solidFill>
                          <a:effectLst/>
                        </a:rPr>
                      </a:br>
                      <a:r>
                        <a:rPr lang="ru-RU" sz="1400" b="1" u="none" strike="noStrike" dirty="0">
                          <a:solidFill>
                            <a:schemeClr val="tx1"/>
                          </a:solidFill>
                          <a:effectLst/>
                        </a:rPr>
                        <a:t>тыс</a:t>
                      </a:r>
                      <a:r>
                        <a:rPr lang="ru-RU" sz="1400" b="1" u="none" strike="noStrike" dirty="0" smtClean="0">
                          <a:solidFill>
                            <a:schemeClr val="tx1"/>
                          </a:solidFill>
                          <a:effectLst/>
                        </a:rPr>
                        <a:t>. рублей</a:t>
                      </a:r>
                      <a:endParaRPr lang="ru-RU" sz="1400" b="1" i="0" u="none" strike="noStrike" dirty="0">
                        <a:solidFill>
                          <a:schemeClr val="tx1"/>
                        </a:solidFill>
                        <a:effectLst/>
                        <a:latin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5290">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8 211 054,8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8 141 089,2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rtl="0" fontAlgn="t"/>
                      <a:r>
                        <a:rPr lang="ru-RU" sz="1200" b="0" i="0" u="none" strike="noStrike">
                          <a:solidFill>
                            <a:srgbClr val="000000"/>
                          </a:solidFill>
                          <a:effectLst/>
                          <a:latin typeface="Arial" panose="020B0604020202020204" pitchFamily="34" charset="0"/>
                        </a:rPr>
                        <a:t>Физическая культура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6 088 601,6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6 034 567,1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rtl="0" fontAlgn="t"/>
                      <a:r>
                        <a:rPr lang="ru-RU" sz="1200" b="0" i="0" u="none" strike="noStrike">
                          <a:solidFill>
                            <a:srgbClr val="000000"/>
                          </a:solidFill>
                          <a:effectLst/>
                          <a:latin typeface="Arial" panose="020B0604020202020204" pitchFamily="34" charset="0"/>
                        </a:rPr>
                        <a:t>Массовый спорт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1 024 198,1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1 023 837,3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rtl="0" fontAlgn="t"/>
                      <a:r>
                        <a:rPr lang="ru-RU" sz="1200" b="0" i="0" u="none" strike="noStrike">
                          <a:solidFill>
                            <a:srgbClr val="000000"/>
                          </a:solidFill>
                          <a:effectLst/>
                          <a:latin typeface="Arial" panose="020B0604020202020204" pitchFamily="34" charset="0"/>
                        </a:rPr>
                        <a:t>Спорт высших достижений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1 017 820,2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997 731,2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28835">
                <a:tc>
                  <a:txBody>
                    <a:bodyPr/>
                    <a:lstStyle/>
                    <a:p>
                      <a:pPr algn="just" rtl="0" fontAlgn="t"/>
                      <a:r>
                        <a:rPr lang="ru-RU" sz="1200" b="0" i="0" u="none" strike="noStrike" dirty="0">
                          <a:solidFill>
                            <a:srgbClr val="000000"/>
                          </a:solidFill>
                          <a:effectLst/>
                          <a:latin typeface="Arial" panose="020B0604020202020204" pitchFamily="34" charset="0"/>
                        </a:rPr>
                        <a:t>Другие вопросы в области физической культуры и спорта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80 434,9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panose="020B0604020202020204" pitchFamily="34" charset="0"/>
                        </a:rPr>
                        <a:t>84 953,6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Текст 2"/>
          <p:cNvSpPr txBox="1">
            <a:spLocks/>
          </p:cNvSpPr>
          <p:nvPr/>
        </p:nvSpPr>
        <p:spPr>
          <a:xfrm>
            <a:off x="615056" y="1799554"/>
            <a:ext cx="8496300"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«Средства </a:t>
            </a:r>
            <a:r>
              <a:rPr lang="ru-RU" sz="2000" dirty="0"/>
              <a:t>массовой </a:t>
            </a:r>
            <a:r>
              <a:rPr lang="ru-RU" sz="2000" dirty="0" smtClean="0"/>
              <a:t>информации»</a:t>
            </a:r>
            <a:endParaRPr lang="ru-RU" sz="2000" dirty="0"/>
          </a:p>
        </p:txBody>
      </p:sp>
      <p:graphicFrame>
        <p:nvGraphicFramePr>
          <p:cNvPr id="6" name="Таблица 5"/>
          <p:cNvGraphicFramePr>
            <a:graphicFrameLocks noGrp="1"/>
          </p:cNvGraphicFramePr>
          <p:nvPr>
            <p:extLst>
              <p:ext uri="{D42A27DB-BD31-4B8C-83A1-F6EECF244321}">
                <p14:modId xmlns:p14="http://schemas.microsoft.com/office/powerpoint/2010/main" val="359594582"/>
              </p:ext>
            </p:extLst>
          </p:nvPr>
        </p:nvGraphicFramePr>
        <p:xfrm>
          <a:off x="582104" y="2159049"/>
          <a:ext cx="8232382" cy="834237"/>
        </p:xfrm>
        <a:graphic>
          <a:graphicData uri="http://schemas.openxmlformats.org/drawingml/2006/table">
            <a:tbl>
              <a:tblPr>
                <a:tableStyleId>{616DA210-FB5B-4158-B5E0-FEB733F419BA}</a:tableStyleId>
              </a:tblPr>
              <a:tblGrid>
                <a:gridCol w="5126717"/>
                <a:gridCol w="1515762"/>
                <a:gridCol w="1589903"/>
              </a:tblGrid>
              <a:tr h="248367">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panose="020B0604020202020204" pitchFamily="34" charset="0"/>
                        </a:rPr>
                        <a:t>1 830 </a:t>
                      </a:r>
                      <a:r>
                        <a:rPr lang="ru-RU" sz="1200" b="1" i="0" u="none" strike="noStrike" dirty="0" smtClean="0">
                          <a:solidFill>
                            <a:srgbClr val="000000"/>
                          </a:solidFill>
                          <a:effectLst/>
                          <a:latin typeface="Arial" panose="020B0604020202020204" pitchFamily="34" charset="0"/>
                        </a:rPr>
                        <a:t>900,9*</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1 831 667,9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l" rtl="0" fontAlgn="t"/>
                      <a:r>
                        <a:rPr lang="ru-RU" sz="1200" b="0" i="0" u="none" strike="noStrike">
                          <a:solidFill>
                            <a:srgbClr val="000000"/>
                          </a:solidFill>
                          <a:effectLst/>
                          <a:latin typeface="Arial" panose="020B0604020202020204" pitchFamily="34" charset="0"/>
                        </a:rPr>
                        <a:t>Телевидение и радиовещание</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1 006 854,5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1 006 883,8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rtl="0" fontAlgn="t"/>
                      <a:r>
                        <a:rPr lang="ru-RU" sz="1200" b="0" i="0" u="none" strike="noStrike" dirty="0">
                          <a:solidFill>
                            <a:srgbClr val="000000"/>
                          </a:solidFill>
                          <a:effectLst/>
                          <a:latin typeface="Arial" panose="020B0604020202020204" pitchFamily="34" charset="0"/>
                        </a:rPr>
                        <a:t>Периодическая печать и издательства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792 941,5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793 059,5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5290">
                <a:tc>
                  <a:txBody>
                    <a:bodyPr/>
                    <a:lstStyle/>
                    <a:p>
                      <a:pPr algn="l" rtl="0" fontAlgn="t"/>
                      <a:r>
                        <a:rPr lang="ru-RU" sz="1200" b="0" i="0" u="none" strike="noStrike">
                          <a:solidFill>
                            <a:srgbClr val="000000"/>
                          </a:solidFill>
                          <a:effectLst/>
                          <a:latin typeface="Arial" panose="020B0604020202020204" pitchFamily="34" charset="0"/>
                        </a:rPr>
                        <a:t>Другие вопросы в области средств массовой информации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a:solidFill>
                            <a:srgbClr val="000000"/>
                          </a:solidFill>
                          <a:effectLst/>
                          <a:latin typeface="Arial" panose="020B0604020202020204" pitchFamily="34" charset="0"/>
                        </a:rPr>
                        <a:t>31 104,9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200" b="0" i="0" u="none" strike="noStrike" dirty="0">
                          <a:solidFill>
                            <a:srgbClr val="000000"/>
                          </a:solidFill>
                          <a:effectLst/>
                          <a:latin typeface="Arial" panose="020B0604020202020204" pitchFamily="34" charset="0"/>
                        </a:rPr>
                        <a:t>31 724,6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7" name="Текст 2"/>
          <p:cNvSpPr txBox="1">
            <a:spLocks/>
          </p:cNvSpPr>
          <p:nvPr/>
        </p:nvSpPr>
        <p:spPr>
          <a:xfrm>
            <a:off x="691310" y="3044682"/>
            <a:ext cx="8088112" cy="459909"/>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«Обслуживание </a:t>
            </a:r>
            <a:r>
              <a:rPr lang="ru-RU" sz="2000" dirty="0"/>
              <a:t>государственного </a:t>
            </a:r>
            <a:r>
              <a:rPr lang="ru-RU" sz="2000" dirty="0" smtClean="0"/>
              <a:t>(муниципального) долга»</a:t>
            </a:r>
            <a:endParaRPr lang="ru-RU" sz="2000" dirty="0"/>
          </a:p>
        </p:txBody>
      </p:sp>
      <p:graphicFrame>
        <p:nvGraphicFramePr>
          <p:cNvPr id="8" name="Таблица 7"/>
          <p:cNvGraphicFramePr>
            <a:graphicFrameLocks noGrp="1"/>
          </p:cNvGraphicFramePr>
          <p:nvPr>
            <p:extLst>
              <p:ext uri="{D42A27DB-BD31-4B8C-83A1-F6EECF244321}">
                <p14:modId xmlns:p14="http://schemas.microsoft.com/office/powerpoint/2010/main" val="3757015070"/>
              </p:ext>
            </p:extLst>
          </p:nvPr>
        </p:nvGraphicFramePr>
        <p:xfrm>
          <a:off x="503330" y="3698640"/>
          <a:ext cx="8240620" cy="411418"/>
        </p:xfrm>
        <a:graphic>
          <a:graphicData uri="http://schemas.openxmlformats.org/drawingml/2006/table">
            <a:tbl>
              <a:tblPr>
                <a:tableStyleId>{616DA210-FB5B-4158-B5E0-FEB733F419BA}</a:tableStyleId>
              </a:tblPr>
              <a:tblGrid>
                <a:gridCol w="5159668"/>
                <a:gridCol w="1507525"/>
                <a:gridCol w="1573427"/>
              </a:tblGrid>
              <a:tr h="167422">
                <a:tc>
                  <a:txBody>
                    <a:bodyPr/>
                    <a:lstStyle/>
                    <a:p>
                      <a:pPr algn="l" fontAlgn="ctr"/>
                      <a:r>
                        <a:rPr lang="ru-RU" sz="1200" b="1" i="0" u="none" strike="noStrike" dirty="0">
                          <a:solidFill>
                            <a:srgbClr val="000000"/>
                          </a:solidFill>
                          <a:effectLst/>
                          <a:latin typeface="+mn-lt"/>
                        </a:rPr>
                        <a:t>Всего</a:t>
                      </a: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chemeClr val="tx1"/>
                          </a:solidFill>
                          <a:effectLst/>
                          <a:latin typeface="+mn-lt"/>
                        </a:rPr>
                        <a:t>206 039,4</a:t>
                      </a:r>
                      <a:endParaRPr lang="ru-RU" sz="1200" b="1"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smtClean="0">
                          <a:solidFill>
                            <a:schemeClr val="tx1"/>
                          </a:solidFill>
                          <a:effectLst/>
                          <a:latin typeface="+mn-lt"/>
                        </a:rPr>
                        <a:t>206 039,4</a:t>
                      </a:r>
                      <a:endParaRPr lang="ru-RU" sz="1200" b="1"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219013">
                <a:tc>
                  <a:txBody>
                    <a:bodyPr/>
                    <a:lstStyle/>
                    <a:p>
                      <a:pPr algn="just" fontAlgn="t"/>
                      <a:r>
                        <a:rPr lang="ru-RU" sz="1200" b="0" i="0" u="none" strike="noStrike" dirty="0">
                          <a:solidFill>
                            <a:srgbClr val="000000"/>
                          </a:solidFill>
                          <a:effectLst/>
                          <a:latin typeface="+mn-lt"/>
                        </a:rPr>
                        <a:t>Обслуживание </a:t>
                      </a:r>
                      <a:r>
                        <a:rPr lang="ru-RU" sz="1200" b="0" i="0" u="none" strike="noStrike" dirty="0" smtClean="0">
                          <a:solidFill>
                            <a:srgbClr val="000000"/>
                          </a:solidFill>
                          <a:effectLst/>
                          <a:latin typeface="+mn-lt"/>
                        </a:rPr>
                        <a:t>государственного (муниципального) </a:t>
                      </a:r>
                      <a:r>
                        <a:rPr lang="ru-RU" sz="1200" b="0" i="0" u="none" strike="noStrike" dirty="0">
                          <a:solidFill>
                            <a:srgbClr val="000000"/>
                          </a:solidFill>
                          <a:effectLst/>
                          <a:latin typeface="+mn-lt"/>
                        </a:rPr>
                        <a:t>внутреннего </a:t>
                      </a:r>
                      <a:r>
                        <a:rPr lang="ru-RU" sz="1200" b="0" i="0" u="none" strike="noStrike" dirty="0" smtClean="0">
                          <a:solidFill>
                            <a:srgbClr val="000000"/>
                          </a:solidFill>
                          <a:effectLst/>
                          <a:latin typeface="+mn-lt"/>
                        </a:rPr>
                        <a:t>долга</a:t>
                      </a:r>
                      <a:endParaRPr lang="ru-RU" sz="1200" b="0" i="0" u="none" strike="noStrike" dirty="0">
                        <a:solidFill>
                          <a:srgbClr val="000000"/>
                        </a:solidFill>
                        <a:effectLst/>
                        <a:latin typeface="+mn-lt"/>
                      </a:endParaRPr>
                    </a:p>
                  </a:txBody>
                  <a:tcPr marL="72000" marR="7200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chemeClr val="tx1"/>
                          </a:solidFill>
                          <a:effectLst/>
                          <a:latin typeface="+mn-lt"/>
                        </a:rPr>
                        <a:t>206 039,4</a:t>
                      </a:r>
                      <a:endParaRPr lang="ru-RU" sz="12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200" b="0" i="0" u="none" strike="noStrike" dirty="0" smtClean="0">
                          <a:solidFill>
                            <a:schemeClr val="tx1"/>
                          </a:solidFill>
                          <a:effectLst/>
                          <a:latin typeface="+mn-lt"/>
                        </a:rPr>
                        <a:t>206 039,4</a:t>
                      </a:r>
                      <a:endParaRPr lang="ru-RU" sz="12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10" name="Текст 2"/>
          <p:cNvSpPr txBox="1">
            <a:spLocks/>
          </p:cNvSpPr>
          <p:nvPr/>
        </p:nvSpPr>
        <p:spPr>
          <a:xfrm>
            <a:off x="484754" y="4146125"/>
            <a:ext cx="8535678"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sz="2000" dirty="0"/>
              <a:t>Расходы по разделу </a:t>
            </a:r>
            <a:r>
              <a:rPr lang="ru-RU" sz="2000" dirty="0" smtClean="0"/>
              <a:t>«Межбюджетные </a:t>
            </a:r>
            <a:r>
              <a:rPr lang="ru-RU" sz="2000" dirty="0"/>
              <a:t>трансферты общего характера бюджетам бюджетной системы Российской Федерации»</a:t>
            </a:r>
          </a:p>
          <a:p>
            <a:r>
              <a:rPr lang="ru-RU" sz="2000" dirty="0" smtClean="0"/>
              <a:t/>
            </a:r>
            <a:br>
              <a:rPr lang="ru-RU" sz="2000" dirty="0" smtClean="0"/>
            </a:br>
            <a:r>
              <a:rPr lang="ru-RU" sz="2000" dirty="0" smtClean="0"/>
              <a:t> </a:t>
            </a:r>
            <a:endParaRPr lang="ru-RU" sz="2000" dirty="0"/>
          </a:p>
        </p:txBody>
      </p:sp>
      <p:graphicFrame>
        <p:nvGraphicFramePr>
          <p:cNvPr id="11" name="Таблица 10"/>
          <p:cNvGraphicFramePr>
            <a:graphicFrameLocks noGrp="1"/>
          </p:cNvGraphicFramePr>
          <p:nvPr>
            <p:extLst>
              <p:ext uri="{D42A27DB-BD31-4B8C-83A1-F6EECF244321}">
                <p14:modId xmlns:p14="http://schemas.microsoft.com/office/powerpoint/2010/main" val="126269926"/>
              </p:ext>
            </p:extLst>
          </p:nvPr>
        </p:nvGraphicFramePr>
        <p:xfrm>
          <a:off x="527782" y="4856846"/>
          <a:ext cx="8240620" cy="961155"/>
        </p:xfrm>
        <a:graphic>
          <a:graphicData uri="http://schemas.openxmlformats.org/drawingml/2006/table">
            <a:tbl>
              <a:tblPr>
                <a:tableStyleId>{616DA210-FB5B-4158-B5E0-FEB733F419BA}</a:tableStyleId>
              </a:tblPr>
              <a:tblGrid>
                <a:gridCol w="5176144"/>
                <a:gridCol w="1556951"/>
                <a:gridCol w="1507525"/>
              </a:tblGrid>
              <a:tr h="195290">
                <a:tc>
                  <a:txBody>
                    <a:bodyPr/>
                    <a:lstStyle/>
                    <a:p>
                      <a:pPr algn="l" rtl="0" fontAlgn="ctr"/>
                      <a:r>
                        <a:rPr lang="ru-RU" sz="1200" b="1" i="0" u="none" strike="noStrike" dirty="0">
                          <a:solidFill>
                            <a:srgbClr val="000000"/>
                          </a:solidFill>
                          <a:effectLst/>
                          <a:latin typeface="Arial" panose="020B0604020202020204" pitchFamily="34" charset="0"/>
                        </a:rPr>
                        <a:t>Всего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dirty="0">
                          <a:solidFill>
                            <a:srgbClr val="000000"/>
                          </a:solidFill>
                          <a:effectLst/>
                          <a:latin typeface="Arial" panose="020B0604020202020204" pitchFamily="34" charset="0"/>
                        </a:rPr>
                        <a:t>27 931 </a:t>
                      </a:r>
                      <a:r>
                        <a:rPr lang="ru-RU" sz="1200" b="1" i="0" u="none" strike="noStrike" dirty="0" smtClean="0">
                          <a:solidFill>
                            <a:srgbClr val="000000"/>
                          </a:solidFill>
                          <a:effectLst/>
                          <a:latin typeface="Arial" panose="020B0604020202020204" pitchFamily="34" charset="0"/>
                        </a:rPr>
                        <a:t>104,4*</a:t>
                      </a:r>
                      <a:endParaRPr lang="ru-RU" sz="12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200" b="1" i="0" u="none" strike="noStrike">
                          <a:solidFill>
                            <a:srgbClr val="000000"/>
                          </a:solidFill>
                          <a:effectLst/>
                          <a:latin typeface="Arial" panose="020B0604020202020204" pitchFamily="34" charset="0"/>
                        </a:rPr>
                        <a:t>28 043 004,4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95290">
                <a:tc>
                  <a:txBody>
                    <a:bodyPr/>
                    <a:lstStyle/>
                    <a:p>
                      <a:pPr algn="just" rtl="0" fontAlgn="t"/>
                      <a:r>
                        <a:rPr lang="ru-RU" sz="1200" b="0" i="0" u="none" strike="noStrike" dirty="0">
                          <a:solidFill>
                            <a:srgbClr val="000000"/>
                          </a:solidFill>
                          <a:effectLst/>
                          <a:latin typeface="Arial" panose="020B0604020202020204" pitchFamily="34" charset="0"/>
                        </a:rPr>
                        <a:t>Дотации на выравнивание бюджетной обеспеченности субъектов Российской Федерации и муниципальных образований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dirty="0">
                          <a:solidFill>
                            <a:srgbClr val="000000"/>
                          </a:solidFill>
                          <a:effectLst/>
                          <a:latin typeface="Arial" panose="020B0604020202020204" pitchFamily="34" charset="0"/>
                        </a:rPr>
                        <a:t>670 085,3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a:solidFill>
                            <a:srgbClr val="000000"/>
                          </a:solidFill>
                          <a:effectLst/>
                          <a:latin typeface="Arial" panose="020B0604020202020204" pitchFamily="34" charset="0"/>
                        </a:rPr>
                        <a:t>670 085,3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95290">
                <a:tc>
                  <a:txBody>
                    <a:bodyPr/>
                    <a:lstStyle/>
                    <a:p>
                      <a:pPr algn="just" rtl="0" fontAlgn="t"/>
                      <a:r>
                        <a:rPr lang="ru-RU" sz="1200" b="0" i="0" u="none" strike="noStrike">
                          <a:solidFill>
                            <a:srgbClr val="000000"/>
                          </a:solidFill>
                          <a:effectLst/>
                          <a:latin typeface="Arial" panose="020B0604020202020204" pitchFamily="34" charset="0"/>
                        </a:rPr>
                        <a:t>Иные дотации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a:solidFill>
                            <a:srgbClr val="000000"/>
                          </a:solidFill>
                          <a:effectLst/>
                          <a:latin typeface="Arial" panose="020B0604020202020204" pitchFamily="34" charset="0"/>
                        </a:rPr>
                        <a:t>40 500,0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a:solidFill>
                            <a:srgbClr val="000000"/>
                          </a:solidFill>
                          <a:effectLst/>
                          <a:latin typeface="Arial" panose="020B0604020202020204" pitchFamily="34" charset="0"/>
                        </a:rPr>
                        <a:t>40 500,0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95290">
                <a:tc>
                  <a:txBody>
                    <a:bodyPr/>
                    <a:lstStyle/>
                    <a:p>
                      <a:pPr algn="just" rtl="0" fontAlgn="t"/>
                      <a:r>
                        <a:rPr lang="ru-RU" sz="1200" b="0" i="0" u="none" strike="noStrike">
                          <a:solidFill>
                            <a:srgbClr val="000000"/>
                          </a:solidFill>
                          <a:effectLst/>
                          <a:latin typeface="Arial" panose="020B0604020202020204" pitchFamily="34" charset="0"/>
                        </a:rPr>
                        <a:t>Прочие межбюджетные трансферты общего характера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a:solidFill>
                            <a:srgbClr val="000000"/>
                          </a:solidFill>
                          <a:effectLst/>
                          <a:latin typeface="Arial" panose="020B0604020202020204" pitchFamily="34" charset="0"/>
                        </a:rPr>
                        <a:t>27 220 519,1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fontAlgn="ctr"/>
                      <a:r>
                        <a:rPr lang="ru-RU" sz="1200" b="0" i="0" u="none" strike="noStrike" dirty="0">
                          <a:solidFill>
                            <a:srgbClr val="000000"/>
                          </a:solidFill>
                          <a:effectLst/>
                          <a:latin typeface="Arial" panose="020B0604020202020204" pitchFamily="34" charset="0"/>
                        </a:rPr>
                        <a:t>27 332 419,1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12" name="Текст 2"/>
          <p:cNvSpPr txBox="1">
            <a:spLocks/>
          </p:cNvSpPr>
          <p:nvPr/>
        </p:nvSpPr>
        <p:spPr>
          <a:xfrm>
            <a:off x="490197" y="5922125"/>
            <a:ext cx="8300136"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ru-RU" sz="900" b="0" i="1" dirty="0" smtClean="0"/>
              <a:t>* - в соответствии с Законом Республики Татарстан от 21.11.2021 № 86-ЗРТ «О бюджете Республики Татарстан на 2022 год и на плановый период 2023 и 2024 годов» (в редакциях Законов Республики Татарстан от 14.07.2022 № 42-ЗРТ, от 23.09.2022 № 51-ЗРТ, от 23.12.2022                 № 98-ЗРТ)</a:t>
            </a:r>
            <a:endParaRPr lang="ru-RU" sz="900" b="0" i="1" dirty="0"/>
          </a:p>
        </p:txBody>
      </p:sp>
    </p:spTree>
    <p:extLst>
      <p:ext uri="{BB962C8B-B14F-4D97-AF65-F5344CB8AC3E}">
        <p14:creationId xmlns:p14="http://schemas.microsoft.com/office/powerpoint/2010/main" val="2350942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605551" y="277636"/>
            <a:ext cx="8088112" cy="564884"/>
          </a:xfrm>
        </p:spPr>
        <p:txBody>
          <a:bodyPr>
            <a:normAutofit fontScale="77500" lnSpcReduction="20000"/>
          </a:bodyPr>
          <a:lstStyle/>
          <a:p>
            <a:r>
              <a:rPr lang="ru-RU" dirty="0" smtClean="0"/>
              <a:t>Расходы бюджета Республики Татарстан на социальную сферу</a:t>
            </a:r>
          </a:p>
          <a:p>
            <a:endParaRPr lang="ru-RU" dirty="0"/>
          </a:p>
        </p:txBody>
      </p:sp>
      <p:graphicFrame>
        <p:nvGraphicFramePr>
          <p:cNvPr id="9" name="Диаграмма 8"/>
          <p:cNvGraphicFramePr/>
          <p:nvPr>
            <p:extLst>
              <p:ext uri="{D42A27DB-BD31-4B8C-83A1-F6EECF244321}">
                <p14:modId xmlns:p14="http://schemas.microsoft.com/office/powerpoint/2010/main" val="2065247815"/>
              </p:ext>
            </p:extLst>
          </p:nvPr>
        </p:nvGraphicFramePr>
        <p:xfrm>
          <a:off x="742949" y="2943225"/>
          <a:ext cx="8220075" cy="380047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585011" y="2694890"/>
            <a:ext cx="6722802" cy="369332"/>
          </a:xfrm>
          <a:prstGeom prst="rect">
            <a:avLst/>
          </a:prstGeom>
          <a:noFill/>
        </p:spPr>
        <p:txBody>
          <a:bodyPr wrap="none" rtlCol="0">
            <a:spAutoFit/>
          </a:bodyPr>
          <a:lstStyle/>
          <a:p>
            <a:r>
              <a:rPr lang="ru-RU" b="1" i="1" dirty="0" smtClean="0"/>
              <a:t>Расходы по отраслям социальной сферы, тыс. рублей</a:t>
            </a:r>
            <a:endParaRPr lang="ru-RU" b="1" i="1" dirty="0"/>
          </a:p>
        </p:txBody>
      </p:sp>
      <p:graphicFrame>
        <p:nvGraphicFramePr>
          <p:cNvPr id="11" name="Диаграмма 10"/>
          <p:cNvGraphicFramePr/>
          <p:nvPr>
            <p:extLst>
              <p:ext uri="{D42A27DB-BD31-4B8C-83A1-F6EECF244321}">
                <p14:modId xmlns:p14="http://schemas.microsoft.com/office/powerpoint/2010/main" val="2686123544"/>
              </p:ext>
            </p:extLst>
          </p:nvPr>
        </p:nvGraphicFramePr>
        <p:xfrm>
          <a:off x="847725" y="774832"/>
          <a:ext cx="7726162" cy="1873118"/>
        </p:xfrm>
        <a:graphic>
          <a:graphicData uri="http://schemas.openxmlformats.org/drawingml/2006/chart">
            <c:chart xmlns:c="http://schemas.openxmlformats.org/drawingml/2006/chart" xmlns:r="http://schemas.openxmlformats.org/officeDocument/2006/relationships" r:id="rId3"/>
          </a:graphicData>
        </a:graphic>
      </p:graphicFrame>
      <p:sp>
        <p:nvSpPr>
          <p:cNvPr id="12" name="Стрелка вправо 11"/>
          <p:cNvSpPr/>
          <p:nvPr/>
        </p:nvSpPr>
        <p:spPr>
          <a:xfrm flipH="1">
            <a:off x="4089041" y="1378016"/>
            <a:ext cx="1121133" cy="666750"/>
          </a:xfrm>
          <a:prstGeom prst="rightArrow">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46,9</a:t>
            </a:r>
            <a:r>
              <a:rPr lang="ru-RU" dirty="0" smtClean="0"/>
              <a:t>%</a:t>
            </a:r>
            <a:endParaRPr lang="ru-RU" dirty="0"/>
          </a:p>
        </p:txBody>
      </p:sp>
    </p:spTree>
    <p:extLst>
      <p:ext uri="{BB962C8B-B14F-4D97-AF65-F5344CB8AC3E}">
        <p14:creationId xmlns:p14="http://schemas.microsoft.com/office/powerpoint/2010/main" val="1061954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52450" y="114619"/>
            <a:ext cx="8088112" cy="494736"/>
          </a:xfrm>
        </p:spPr>
        <p:txBody>
          <a:bodyPr>
            <a:noAutofit/>
          </a:bodyPr>
          <a:lstStyle/>
          <a:p>
            <a:r>
              <a:rPr lang="ru-RU" sz="1400" dirty="0" smtClean="0"/>
              <a:t>Меры социальной поддержки отдельных категорий граждан в Республике Татарстан</a:t>
            </a:r>
            <a:endParaRPr lang="ru-RU" sz="1400" dirty="0"/>
          </a:p>
        </p:txBody>
      </p:sp>
      <p:graphicFrame>
        <p:nvGraphicFramePr>
          <p:cNvPr id="2" name="Таблица 1"/>
          <p:cNvGraphicFramePr>
            <a:graphicFrameLocks noGrp="1"/>
          </p:cNvGraphicFramePr>
          <p:nvPr>
            <p:extLst>
              <p:ext uri="{D42A27DB-BD31-4B8C-83A1-F6EECF244321}">
                <p14:modId xmlns:p14="http://schemas.microsoft.com/office/powerpoint/2010/main" val="1701356450"/>
              </p:ext>
            </p:extLst>
          </p:nvPr>
        </p:nvGraphicFramePr>
        <p:xfrm>
          <a:off x="514350" y="442807"/>
          <a:ext cx="8482475" cy="5628595"/>
        </p:xfrm>
        <a:graphic>
          <a:graphicData uri="http://schemas.openxmlformats.org/drawingml/2006/table">
            <a:tbl>
              <a:tblPr>
                <a:tableStyleId>{5C22544A-7EE6-4342-B048-85BDC9FD1C3A}</a:tableStyleId>
              </a:tblPr>
              <a:tblGrid>
                <a:gridCol w="689610"/>
                <a:gridCol w="510051"/>
                <a:gridCol w="541020"/>
                <a:gridCol w="2097258"/>
                <a:gridCol w="1406770"/>
                <a:gridCol w="1936652"/>
                <a:gridCol w="655320"/>
                <a:gridCol w="645794"/>
              </a:tblGrid>
              <a:tr h="104284">
                <a:tc rowSpan="2">
                  <a:txBody>
                    <a:bodyPr/>
                    <a:lstStyle/>
                    <a:p>
                      <a:pPr algn="ctr" fontAlgn="ctr"/>
                      <a:r>
                        <a:rPr lang="ru-RU" sz="800" u="none" strike="noStrike" dirty="0">
                          <a:solidFill>
                            <a:schemeClr val="tx1"/>
                          </a:solidFill>
                          <a:effectLst/>
                        </a:rPr>
                        <a:t>Категории получателей</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a:effectLst/>
                        </a:rPr>
                        <a:t>Численность, ед.изм.</a:t>
                      </a:r>
                      <a:endParaRPr lang="ru-RU" sz="800" b="0" i="0" u="none" strike="noStrike">
                        <a:solidFill>
                          <a:srgbClr val="000000"/>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rowSpan="2">
                  <a:txBody>
                    <a:bodyPr/>
                    <a:lstStyle/>
                    <a:p>
                      <a:pPr algn="ctr" fontAlgn="ctr"/>
                      <a:r>
                        <a:rPr lang="ru-RU" sz="800" u="none" strike="noStrike">
                          <a:solidFill>
                            <a:schemeClr val="tx1"/>
                          </a:solidFill>
                          <a:effectLst/>
                        </a:rPr>
                        <a:t>Виды поддержки</a:t>
                      </a:r>
                      <a:endParaRPr lang="ru-RU" sz="800" b="0" i="0" u="none" strike="noStrike">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solidFill>
                            <a:schemeClr val="tx1"/>
                          </a:solidFill>
                          <a:effectLst/>
                        </a:rPr>
                        <a:t>Размеры выплат (</a:t>
                      </a:r>
                      <a:r>
                        <a:rPr lang="ru-RU" sz="800" u="none" strike="noStrike" dirty="0" smtClean="0">
                          <a:solidFill>
                            <a:schemeClr val="tx1"/>
                          </a:solidFill>
                          <a:effectLst/>
                        </a:rPr>
                        <a:t>рублей)</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solidFill>
                            <a:schemeClr val="tx1"/>
                          </a:solidFill>
                          <a:effectLst/>
                        </a:rPr>
                        <a:t>Правовое основание</a:t>
                      </a:r>
                      <a:br>
                        <a:rPr lang="ru-RU" sz="800" u="none" strike="noStrike" dirty="0">
                          <a:solidFill>
                            <a:schemeClr val="tx1"/>
                          </a:solidFill>
                          <a:effectLst/>
                        </a:rPr>
                      </a:br>
                      <a:r>
                        <a:rPr lang="ru-RU" sz="800" u="none" strike="noStrike" dirty="0">
                          <a:solidFill>
                            <a:schemeClr val="tx1"/>
                          </a:solidFill>
                          <a:effectLst/>
                        </a:rPr>
                        <a:t>(нормативный 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dirty="0">
                          <a:effectLst/>
                        </a:rPr>
                        <a:t>Объем расходов, тыс. </a:t>
                      </a:r>
                      <a:r>
                        <a:rPr lang="ru-RU" sz="800" u="none" strike="noStrike" dirty="0" smtClean="0">
                          <a:effectLst/>
                        </a:rPr>
                        <a:t>руб.</a:t>
                      </a:r>
                      <a:endParaRPr lang="ru-RU" sz="800" b="0" i="0" u="none" strike="noStrike" dirty="0">
                        <a:solidFill>
                          <a:srgbClr val="000000"/>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r>
              <a:tr h="290700">
                <a:tc vMerge="1">
                  <a:txBody>
                    <a:bodyPr/>
                    <a:lstStyle/>
                    <a:p>
                      <a:endParaRPr lang="ru-RU"/>
                    </a:p>
                  </a:txBody>
                  <a:tcPr/>
                </a:tc>
                <a:tc>
                  <a:txBody>
                    <a:bodyPr/>
                    <a:lstStyle/>
                    <a:p>
                      <a:pPr algn="ctr" fontAlgn="ctr"/>
                      <a:r>
                        <a:rPr lang="ru-RU" sz="800" u="none" strike="noStrike" dirty="0" smtClean="0">
                          <a:solidFill>
                            <a:schemeClr val="tx1"/>
                          </a:solidFill>
                          <a:effectLst/>
                        </a:rPr>
                        <a:t>2022 (план</a:t>
                      </a:r>
                      <a:r>
                        <a:rPr lang="ru-RU" sz="800" u="none" strike="noStrike" dirty="0">
                          <a:solidFill>
                            <a:schemeClr val="tx1"/>
                          </a:solidFill>
                          <a:effectLst/>
                        </a:rPr>
                        <a:t>)</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solidFill>
                            <a:schemeClr val="tx1"/>
                          </a:solidFill>
                          <a:effectLst/>
                        </a:rPr>
                        <a:t>2022 </a:t>
                      </a:r>
                      <a:r>
                        <a:rPr lang="ru-RU" sz="800" u="none" strike="noStrike" dirty="0">
                          <a:solidFill>
                            <a:schemeClr val="tx1"/>
                          </a:solidFill>
                          <a:effectLst/>
                        </a:rPr>
                        <a:t>(факт)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smtClean="0">
                          <a:solidFill>
                            <a:schemeClr val="tx1"/>
                          </a:solidFill>
                          <a:effectLst/>
                        </a:rPr>
                        <a:t>2022 </a:t>
                      </a:r>
                      <a:r>
                        <a:rPr lang="ru-RU" sz="800" u="none" strike="noStrike" dirty="0">
                          <a:solidFill>
                            <a:schemeClr val="tx1"/>
                          </a:solidFill>
                          <a:effectLst/>
                        </a:rPr>
                        <a:t>год (план)</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solidFill>
                            <a:schemeClr val="tx1"/>
                          </a:solidFill>
                          <a:effectLst/>
                        </a:rPr>
                        <a:t>2022 </a:t>
                      </a:r>
                      <a:r>
                        <a:rPr lang="ru-RU" sz="800" u="none" strike="noStrike" dirty="0">
                          <a:solidFill>
                            <a:schemeClr val="tx1"/>
                          </a:solidFill>
                          <a:effectLst/>
                        </a:rPr>
                        <a:t>год (факт)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39241">
                <a:tc>
                  <a:txBody>
                    <a:bodyPr/>
                    <a:lstStyle/>
                    <a:p>
                      <a:pPr marL="0" algn="ctr" defTabSz="685800" rtl="0" eaLnBrk="1" fontAlgn="t" latinLnBrk="0" hangingPunct="1"/>
                      <a:r>
                        <a:rPr lang="ru-RU" sz="800" b="1" i="0" u="none" strike="noStrike" kern="1200" dirty="0">
                          <a:solidFill>
                            <a:schemeClr val="tx1"/>
                          </a:solidFill>
                          <a:effectLst/>
                          <a:latin typeface="+mn-lt"/>
                          <a:ea typeface="+mn-ea"/>
                          <a:cs typeface="+mn-cs"/>
                        </a:rPr>
                        <a:t>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b="1" i="0" u="none" strike="noStrike" dirty="0">
                          <a:solidFill>
                            <a:srgbClr val="FFC000"/>
                          </a:solidFill>
                          <a:effectLst/>
                          <a:latin typeface="+mn-lt"/>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b="1" i="0" u="none" strike="noStrike">
                          <a:solidFill>
                            <a:srgbClr val="FFC000"/>
                          </a:solidFill>
                          <a:effectLst/>
                          <a:latin typeface="+mn-lt"/>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b="1" i="0" u="none" strike="noStrike" dirty="0">
                          <a:solidFill>
                            <a:srgbClr val="FFC000"/>
                          </a:solidFill>
                          <a:effectLst/>
                          <a:latin typeface="+mn-lt"/>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b="1" i="0" u="none" strike="noStrike" dirty="0">
                          <a:solidFill>
                            <a:srgbClr val="FFC000"/>
                          </a:solidFill>
                          <a:effectLst/>
                          <a:latin typeface="+mn-lt"/>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800" b="1" i="0" u="none" strike="noStrike" dirty="0">
                          <a:solidFill>
                            <a:srgbClr val="FFC000"/>
                          </a:solidFill>
                          <a:effectLst/>
                          <a:latin typeface="+mn-lt"/>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700" b="0" i="0" u="none" strike="noStrike">
                          <a:solidFill>
                            <a:srgbClr val="000000"/>
                          </a:solidFill>
                          <a:effectLst/>
                          <a:latin typeface="+mn-lt"/>
                        </a:rPr>
                        <a:t>34 131 464,3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700" b="0" i="0" u="none" strike="noStrike" dirty="0">
                          <a:solidFill>
                            <a:srgbClr val="000000"/>
                          </a:solidFill>
                          <a:effectLst/>
                          <a:latin typeface="+mn-lt"/>
                        </a:rPr>
                        <a:t>32 531 099,9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95072">
                <a:tc rowSpan="6">
                  <a:txBody>
                    <a:bodyPr/>
                    <a:lstStyle/>
                    <a:p>
                      <a:pPr algn="ctr" fontAlgn="t"/>
                      <a:r>
                        <a:rPr lang="ru-RU" sz="700" b="0" i="0" u="none" strike="noStrike" dirty="0">
                          <a:solidFill>
                            <a:srgbClr val="000000"/>
                          </a:solidFill>
                          <a:effectLst/>
                          <a:latin typeface="+mn-lt"/>
                        </a:rPr>
                        <a:t>Многодетные семьи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fontAlgn="t"/>
                      <a:r>
                        <a:rPr lang="ru-RU" sz="700" b="0" i="0" u="none" strike="noStrike" dirty="0">
                          <a:solidFill>
                            <a:srgbClr val="000000"/>
                          </a:solidFill>
                          <a:effectLst/>
                          <a:latin typeface="+mn-lt"/>
                        </a:rPr>
                        <a:t>120 000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fontAlgn="t"/>
                      <a:r>
                        <a:rPr lang="ru-RU" sz="700" b="0" i="0" u="none" strike="noStrike" dirty="0">
                          <a:solidFill>
                            <a:srgbClr val="000000"/>
                          </a:solidFill>
                          <a:effectLst/>
                          <a:latin typeface="+mn-lt"/>
                        </a:rPr>
                        <a:t>107 585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a:solidFill>
                            <a:srgbClr val="000000"/>
                          </a:solidFill>
                          <a:effectLst/>
                          <a:latin typeface="+mn-lt"/>
                        </a:rPr>
                        <a:t>ежемесячная субсидия на проезд обучающимся в общеобразовательных организациях и профессиональных образовательных организациях до окончания ими обучения, но не более чем до достижения ими возраста 18 лет</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a:solidFill>
                            <a:srgbClr val="000000"/>
                          </a:solidFill>
                          <a:effectLst/>
                          <a:latin typeface="+mn-lt"/>
                        </a:rPr>
                        <a:t>субсидия на проезд 333 руб.  в месяц</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l" fontAlgn="t"/>
                      <a:r>
                        <a:rPr lang="ru-RU" sz="700" b="0" i="0" u="none" strike="noStrike">
                          <a:solidFill>
                            <a:srgbClr val="000000"/>
                          </a:solidFill>
                          <a:effectLst/>
                          <a:latin typeface="+mn-lt"/>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t"/>
                      <a:r>
                        <a:rPr lang="ru-RU" sz="700" b="0" i="0" u="none" strike="noStrike">
                          <a:solidFill>
                            <a:srgbClr val="000000"/>
                          </a:solidFill>
                          <a:effectLst/>
                          <a:latin typeface="+mn-lt"/>
                        </a:rPr>
                        <a:t>339 439,6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t"/>
                      <a:r>
                        <a:rPr lang="ru-RU" sz="700" b="0" i="0" u="none" strike="noStrike">
                          <a:solidFill>
                            <a:srgbClr val="000000"/>
                          </a:solidFill>
                          <a:effectLst/>
                          <a:latin typeface="+mn-lt"/>
                        </a:rPr>
                        <a:t>338 897,0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928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fontAlgn="t"/>
                      <a:r>
                        <a:rPr lang="ru-RU" sz="700" b="0" i="0" u="none" strike="noStrike" dirty="0">
                          <a:solidFill>
                            <a:srgbClr val="000000"/>
                          </a:solidFill>
                          <a:effectLst/>
                          <a:latin typeface="+mn-lt"/>
                        </a:rPr>
                        <a:t>субсидия на приобретение лекарственных средств на детей в возрасте до 6 лет</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dirty="0">
                          <a:solidFill>
                            <a:srgbClr val="000000"/>
                          </a:solidFill>
                          <a:effectLst/>
                          <a:latin typeface="+mn-lt"/>
                        </a:rPr>
                        <a:t>субсидия на лекарства  148 руб. в месяц</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vMerge="1">
                  <a:txBody>
                    <a:bodyPr/>
                    <a:lstStyle/>
                    <a:p>
                      <a:endParaRPr lang="ru-RU"/>
                    </a:p>
                  </a:txBody>
                  <a:tcPr/>
                </a:tc>
                <a:tc vMerge="1">
                  <a:txBody>
                    <a:bodyPr/>
                    <a:lstStyle/>
                    <a:p>
                      <a:endParaRPr lang="ru-RU"/>
                    </a:p>
                  </a:txBody>
                  <a:tcPr/>
                </a:tc>
              </a:tr>
              <a:tr h="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l" fontAlgn="t"/>
                      <a:r>
                        <a:rPr lang="ru-RU" sz="700" b="0" i="0" u="none" strike="noStrike" dirty="0">
                          <a:solidFill>
                            <a:srgbClr val="000000"/>
                          </a:solidFill>
                          <a:effectLst/>
                          <a:latin typeface="+mn-lt"/>
                        </a:rPr>
                        <a:t>субсидия в размере 30% расходов на оплату жилья и коммунальных услуг в пределах социальной нормы площади жилья </a:t>
                      </a:r>
                      <a:r>
                        <a:rPr lang="ru-RU" sz="700" b="0" i="0" u="none" strike="noStrike" dirty="0" smtClean="0">
                          <a:solidFill>
                            <a:srgbClr val="000000"/>
                          </a:solidFill>
                          <a:effectLst/>
                          <a:latin typeface="+mn-lt"/>
                        </a:rPr>
                        <a:t>и нормативов </a:t>
                      </a:r>
                      <a:r>
                        <a:rPr lang="ru-RU" sz="700" b="0" i="0" u="none" strike="noStrike" dirty="0">
                          <a:solidFill>
                            <a:srgbClr val="000000"/>
                          </a:solidFill>
                          <a:effectLst/>
                          <a:latin typeface="+mn-lt"/>
                        </a:rPr>
                        <a:t>потребления услуг для населения</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dirty="0">
                          <a:solidFill>
                            <a:srgbClr val="000000"/>
                          </a:solidFill>
                          <a:effectLst/>
                          <a:latin typeface="+mn-lt"/>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a:txBody>
                    <a:bodyPr/>
                    <a:lstStyle/>
                    <a:p>
                      <a:pPr algn="ctr" fontAlgn="t"/>
                      <a:r>
                        <a:rPr lang="ru-RU" sz="700" b="0" i="0" u="none" strike="noStrike">
                          <a:solidFill>
                            <a:srgbClr val="000000"/>
                          </a:solidFill>
                          <a:effectLst/>
                          <a:latin typeface="+mn-lt"/>
                        </a:rPr>
                        <a:t>590 380,8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563 227,6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6316">
                <a:tc vMerge="1">
                  <a:txBody>
                    <a:bodyPr/>
                    <a:lstStyle/>
                    <a:p>
                      <a:endParaRPr lang="ru-RU"/>
                    </a:p>
                  </a:txBody>
                  <a:tcPr/>
                </a:tc>
                <a:tc>
                  <a:txBody>
                    <a:bodyPr/>
                    <a:lstStyle/>
                    <a:p>
                      <a:pPr algn="ctr" fontAlgn="t"/>
                      <a:r>
                        <a:rPr lang="ru-RU" sz="700" b="0" i="0" u="none" strike="noStrike">
                          <a:solidFill>
                            <a:srgbClr val="000000"/>
                          </a:solidFill>
                          <a:effectLst/>
                          <a:latin typeface="+mn-lt"/>
                        </a:rPr>
                        <a:t>76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18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dirty="0">
                          <a:solidFill>
                            <a:srgbClr val="000000"/>
                          </a:solidFill>
                          <a:effectLst/>
                          <a:latin typeface="+mn-lt"/>
                        </a:rPr>
                        <a:t>пособия семьям, воспитывающим трех и более одновременно рожденных детей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dirty="0">
                          <a:solidFill>
                            <a:srgbClr val="000000"/>
                          </a:solidFill>
                          <a:effectLst/>
                          <a:latin typeface="+mn-lt"/>
                        </a:rPr>
                        <a:t>единовременное пособие- </a:t>
                      </a:r>
                      <a:r>
                        <a:rPr lang="ru-RU" sz="700" b="0" i="0" u="none" strike="noStrike" dirty="0" smtClean="0">
                          <a:solidFill>
                            <a:srgbClr val="000000"/>
                          </a:solidFill>
                          <a:effectLst/>
                          <a:latin typeface="+mn-lt"/>
                        </a:rPr>
                        <a:t>                 10 </a:t>
                      </a:r>
                      <a:r>
                        <a:rPr lang="ru-RU" sz="700" b="0" i="0" u="none" strike="noStrike" dirty="0">
                          <a:solidFill>
                            <a:srgbClr val="000000"/>
                          </a:solidFill>
                          <a:effectLst/>
                          <a:latin typeface="+mn-lt"/>
                        </a:rPr>
                        <a:t>000 руб.</a:t>
                      </a:r>
                      <a:br>
                        <a:rPr lang="ru-RU" sz="700" b="0" i="0" u="none" strike="noStrike" dirty="0">
                          <a:solidFill>
                            <a:srgbClr val="000000"/>
                          </a:solidFill>
                          <a:effectLst/>
                          <a:latin typeface="+mn-lt"/>
                        </a:rPr>
                      </a:br>
                      <a:r>
                        <a:rPr lang="ru-RU" sz="700" b="0" i="0" u="none" strike="noStrike" dirty="0">
                          <a:solidFill>
                            <a:srgbClr val="000000"/>
                          </a:solidFill>
                          <a:effectLst/>
                          <a:latin typeface="+mn-lt"/>
                        </a:rPr>
                        <a:t>ежемесячное пособие- 1000 руб.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dirty="0">
                          <a:solidFill>
                            <a:srgbClr val="000000"/>
                          </a:solidFill>
                          <a:effectLst/>
                          <a:latin typeface="+mn-lt"/>
                        </a:rPr>
                        <a:t>Указ Президента РТ от 20.08.2008 №УП-397 "О дополнительных мерах социальной поддержки семей с детьми в связи с рождением одновременно трех и более детей"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478,1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392,9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6993">
                <a:tc vMerge="1">
                  <a:txBody>
                    <a:bodyPr/>
                    <a:lstStyle/>
                    <a:p>
                      <a:endParaRPr lang="ru-RU"/>
                    </a:p>
                  </a:txBody>
                  <a:tcPr/>
                </a:tc>
                <a:tc>
                  <a:txBody>
                    <a:bodyPr/>
                    <a:lstStyle/>
                    <a:p>
                      <a:pPr algn="ctr" fontAlgn="t"/>
                      <a:r>
                        <a:rPr lang="ru-RU" sz="700" b="0" i="0" u="none" strike="noStrike">
                          <a:solidFill>
                            <a:srgbClr val="000000"/>
                          </a:solidFill>
                          <a:effectLst/>
                          <a:latin typeface="+mn-lt"/>
                        </a:rPr>
                        <a:t>25 семей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25 семей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dirty="0">
                          <a:solidFill>
                            <a:srgbClr val="000000"/>
                          </a:solidFill>
                          <a:effectLst/>
                          <a:latin typeface="+mn-lt"/>
                        </a:rPr>
                        <a:t>обеспечение жильем многодетных семей, имеющих пять и более детей, нуждающихся в улучшении жилищных условий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a:solidFill>
                            <a:srgbClr val="000000"/>
                          </a:solidFill>
                          <a:effectLst/>
                          <a:latin typeface="+mn-lt"/>
                        </a:rPr>
                        <a:t>порядка 9 167,3 тыс.руб. на семью</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dirty="0">
                          <a:solidFill>
                            <a:srgbClr val="000000"/>
                          </a:solidFill>
                          <a:effectLst/>
                          <a:latin typeface="+mn-lt"/>
                        </a:rPr>
                        <a:t>Постановление КМ РТ от 03.10.2019 № 888 "Об утверждении государственной программы "Обеспечение качественным жильем и услугами жилищно-коммунального хозяйства населения Республики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229 183,0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229 183,0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9465">
                <a:tc vMerge="1">
                  <a:txBody>
                    <a:bodyPr/>
                    <a:lstStyle/>
                    <a:p>
                      <a:endParaRPr lang="ru-RU"/>
                    </a:p>
                  </a:txBody>
                  <a:tcPr/>
                </a:tc>
                <a:tc>
                  <a:txBody>
                    <a:bodyPr/>
                    <a:lstStyle/>
                    <a:p>
                      <a:pPr algn="ctr" fontAlgn="t"/>
                      <a:r>
                        <a:rPr lang="ru-RU" sz="700" b="0" i="0" u="none" strike="noStrike">
                          <a:solidFill>
                            <a:srgbClr val="000000"/>
                          </a:solidFill>
                          <a:effectLst/>
                          <a:latin typeface="+mn-lt"/>
                        </a:rPr>
                        <a:t>44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a:solidFill>
                            <a:srgbClr val="000000"/>
                          </a:solidFill>
                          <a:effectLst/>
                          <a:latin typeface="+mn-lt"/>
                        </a:rPr>
                        <a:t>22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a:solidFill>
                            <a:srgbClr val="000000"/>
                          </a:solidFill>
                          <a:effectLst/>
                          <a:latin typeface="+mn-lt"/>
                        </a:rPr>
                        <a:t>выплата денежного вознаграждения матерям, награжденным медалью Республики Татарстан «Ана даны - Материнская слава»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dirty="0">
                          <a:solidFill>
                            <a:srgbClr val="000000"/>
                          </a:solidFill>
                          <a:effectLst/>
                          <a:latin typeface="+mn-lt"/>
                        </a:rPr>
                        <a:t>матерям, воспитавшим пять детей - 50 000 рублей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700" b="0" i="0" u="none" strike="noStrike" dirty="0">
                          <a:solidFill>
                            <a:srgbClr val="000000"/>
                          </a:solidFill>
                          <a:effectLst/>
                          <a:latin typeface="+mn-lt"/>
                        </a:rPr>
                        <a:t>Указ Президента Республики Татарстан от 02.11.2000г. № УП-828 «О порядке рассмотрения и представления документов к награждению медалью Республики Татарстан «</a:t>
                      </a:r>
                      <a:r>
                        <a:rPr lang="ru-RU" sz="700" b="0" i="0" u="none" strike="noStrike" dirty="0" err="1">
                          <a:solidFill>
                            <a:srgbClr val="000000"/>
                          </a:solidFill>
                          <a:effectLst/>
                          <a:latin typeface="+mn-lt"/>
                        </a:rPr>
                        <a:t>Ана</a:t>
                      </a:r>
                      <a:r>
                        <a:rPr lang="ru-RU" sz="700" b="0" i="0" u="none" strike="noStrike" dirty="0">
                          <a:solidFill>
                            <a:srgbClr val="000000"/>
                          </a:solidFill>
                          <a:effectLst/>
                          <a:latin typeface="+mn-lt"/>
                        </a:rPr>
                        <a:t> даны - Материнская слава»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2 185,0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00" b="0" i="0" u="none" strike="noStrike" dirty="0">
                          <a:solidFill>
                            <a:srgbClr val="000000"/>
                          </a:solidFill>
                          <a:effectLst/>
                          <a:latin typeface="+mn-lt"/>
                        </a:rPr>
                        <a:t>1 230,0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8284">
                <a:tc>
                  <a:txBody>
                    <a:bodyPr/>
                    <a:lstStyle/>
                    <a:p>
                      <a:pPr algn="ctr" fontAlgn="t"/>
                      <a:r>
                        <a:rPr lang="ru-RU" sz="700" b="0" i="0" u="none" strike="noStrike" dirty="0">
                          <a:solidFill>
                            <a:srgbClr val="000000"/>
                          </a:solidFill>
                          <a:effectLst/>
                          <a:latin typeface="+mn-lt"/>
                        </a:rPr>
                        <a:t>Молодые семьи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49 семей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49 семей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Оказание дополнительных мер государственной поддержки в решении жилищных проблем молодым семьям, признанным в установленном порядке нуждающимися в улучшении жилищных условий</a:t>
                      </a:r>
                      <a:br>
                        <a:rPr lang="ru-RU" sz="700" b="0" i="0" u="none" strike="noStrike">
                          <a:solidFill>
                            <a:srgbClr val="000000"/>
                          </a:solidFill>
                          <a:effectLst/>
                          <a:latin typeface="+mn-lt"/>
                        </a:rPr>
                      </a:br>
                      <a:endParaRPr lang="ru-RU" sz="700" b="0" i="0" u="none" strike="noStrike">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порядка 1 370,0 тыс.рублей на семью</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Постановление КМ РТ от 03.10.2019 № 888 "Об утверждении государственной программы "Обеспечение качественным жильем и услугами жилищно-коммунального хозяйства населения Республики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mn-lt"/>
                        </a:rPr>
                        <a:t>67 188,6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mn-lt"/>
                        </a:rPr>
                        <a:t>67 134,2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35518">
                <a:tc rowSpan="2">
                  <a:txBody>
                    <a:bodyPr/>
                    <a:lstStyle/>
                    <a:p>
                      <a:pPr algn="ctr" fontAlgn="t"/>
                      <a:r>
                        <a:rPr lang="ru-RU" sz="700" b="0" i="0" u="none" strike="noStrike" dirty="0">
                          <a:solidFill>
                            <a:srgbClr val="000000"/>
                          </a:solidFill>
                          <a:effectLst/>
                          <a:latin typeface="+mn-lt"/>
                        </a:rPr>
                        <a:t>Семьи с детьми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55 000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39 689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ежемесячное пособие на ребенка в возрасте до 16 лет (на учащегося общеобразовательного учреждения - до окончания им обучения, но не более чем до достижения им возраста 18 лет)</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ежемесячное пособие на ребенка до 16 лет- 362 руб., ежемесячное на ребенка одинокой матери-955 руб., ежемесячное пособие на ребенка, родители которого уклон. от алиментов, детям военнослужащих-540 руб.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278 712,3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mn-lt"/>
                        </a:rPr>
                        <a:t>278 233,9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334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160 000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136 356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компенсация за присмотр и уход за детьми в государственных и муниципальных образовательных организациях, реализующих образовательную программу дошкольного образования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20% на первого ребенка, 50% на второго, 70% на третьего и последующих детей от среднего размера родительской платы</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Постановление КМ РТ от 18.01.2007 № 9 "О компенсации части родительской платы за присмотр и уход за ребенком в образовательных организациях, реализующих образовательную программу дошкольного образования"</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885 403,9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mn-lt"/>
                        </a:rPr>
                        <a:t>882 452,6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1293301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198439"/>
            <a:ext cx="8088112" cy="494736"/>
          </a:xfrm>
        </p:spPr>
        <p:txBody>
          <a:bodyPr>
            <a:noAutofit/>
          </a:bodyPr>
          <a:lstStyle/>
          <a:p>
            <a:r>
              <a:rPr lang="ru-RU" sz="1400" dirty="0" smtClean="0"/>
              <a:t>Меры социальной поддержки отдельных категорий граждан в Республике Татарстан</a:t>
            </a:r>
            <a:endParaRPr lang="ru-RU" sz="1400" dirty="0"/>
          </a:p>
        </p:txBody>
      </p:sp>
      <p:graphicFrame>
        <p:nvGraphicFramePr>
          <p:cNvPr id="2" name="Таблица 1"/>
          <p:cNvGraphicFramePr>
            <a:graphicFrameLocks noGrp="1"/>
          </p:cNvGraphicFramePr>
          <p:nvPr>
            <p:extLst>
              <p:ext uri="{D42A27DB-BD31-4B8C-83A1-F6EECF244321}">
                <p14:modId xmlns:p14="http://schemas.microsoft.com/office/powerpoint/2010/main" val="3770082739"/>
              </p:ext>
            </p:extLst>
          </p:nvPr>
        </p:nvGraphicFramePr>
        <p:xfrm>
          <a:off x="499599" y="540778"/>
          <a:ext cx="8482475" cy="6205296"/>
        </p:xfrm>
        <a:graphic>
          <a:graphicData uri="http://schemas.openxmlformats.org/drawingml/2006/table">
            <a:tbl>
              <a:tblPr>
                <a:tableStyleId>{5C22544A-7EE6-4342-B048-85BDC9FD1C3A}</a:tableStyleId>
              </a:tblPr>
              <a:tblGrid>
                <a:gridCol w="696741"/>
                <a:gridCol w="502920"/>
                <a:gridCol w="541020"/>
                <a:gridCol w="1862797"/>
                <a:gridCol w="1992923"/>
                <a:gridCol w="1584960"/>
                <a:gridCol w="655320"/>
                <a:gridCol w="645794"/>
              </a:tblGrid>
              <a:tr h="55933">
                <a:tc rowSpan="2">
                  <a:txBody>
                    <a:bodyPr/>
                    <a:lstStyle/>
                    <a:p>
                      <a:pPr algn="ctr" fontAlgn="ctr"/>
                      <a:r>
                        <a:rPr lang="ru-RU" sz="800" u="none" strike="noStrike" dirty="0">
                          <a:solidFill>
                            <a:schemeClr val="tx1"/>
                          </a:solidFill>
                          <a:effectLst/>
                        </a:rPr>
                        <a:t>Категории получателей</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a:effectLst/>
                        </a:rPr>
                        <a:t>Численность, ед.изм.</a:t>
                      </a:r>
                      <a:endParaRPr lang="ru-RU" sz="800" b="0" i="0" u="none" strike="noStrike">
                        <a:solidFill>
                          <a:srgbClr val="000000"/>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rowSpan="2">
                  <a:txBody>
                    <a:bodyPr/>
                    <a:lstStyle/>
                    <a:p>
                      <a:pPr algn="ctr" fontAlgn="ctr"/>
                      <a:r>
                        <a:rPr lang="ru-RU" sz="800" u="none" strike="noStrike">
                          <a:solidFill>
                            <a:schemeClr val="tx1"/>
                          </a:solidFill>
                          <a:effectLst/>
                        </a:rPr>
                        <a:t>Виды поддержки</a:t>
                      </a:r>
                      <a:endParaRPr lang="ru-RU" sz="800" b="0" i="0" u="none" strike="noStrike">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solidFill>
                            <a:schemeClr val="tx1"/>
                          </a:solidFill>
                          <a:effectLst/>
                        </a:rPr>
                        <a:t>Размеры выплат (</a:t>
                      </a:r>
                      <a:r>
                        <a:rPr lang="ru-RU" sz="800" u="none" strike="noStrike" dirty="0" smtClean="0">
                          <a:solidFill>
                            <a:schemeClr val="tx1"/>
                          </a:solidFill>
                          <a:effectLst/>
                        </a:rPr>
                        <a:t>рублей)</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800" u="none" strike="noStrike" dirty="0">
                          <a:solidFill>
                            <a:schemeClr val="tx1"/>
                          </a:solidFill>
                          <a:effectLst/>
                        </a:rPr>
                        <a:t>Правовое основание</a:t>
                      </a:r>
                      <a:br>
                        <a:rPr lang="ru-RU" sz="800" u="none" strike="noStrike" dirty="0">
                          <a:solidFill>
                            <a:schemeClr val="tx1"/>
                          </a:solidFill>
                          <a:effectLst/>
                        </a:rPr>
                      </a:br>
                      <a:r>
                        <a:rPr lang="ru-RU" sz="800" u="none" strike="noStrike" dirty="0">
                          <a:solidFill>
                            <a:schemeClr val="tx1"/>
                          </a:solidFill>
                          <a:effectLst/>
                        </a:rPr>
                        <a:t>(нормативный 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u="none" strike="noStrike">
                          <a:effectLst/>
                        </a:rPr>
                        <a:t>Объем расходов, тыс. руб.</a:t>
                      </a:r>
                      <a:endParaRPr lang="ru-RU" sz="800" b="0" i="0" u="none" strike="noStrike">
                        <a:solidFill>
                          <a:srgbClr val="000000"/>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r>
              <a:tr h="106273">
                <a:tc vMerge="1">
                  <a:txBody>
                    <a:bodyPr/>
                    <a:lstStyle/>
                    <a:p>
                      <a:endParaRPr lang="ru-RU"/>
                    </a:p>
                  </a:txBody>
                  <a:tcPr/>
                </a:tc>
                <a:tc>
                  <a:txBody>
                    <a:bodyPr/>
                    <a:lstStyle/>
                    <a:p>
                      <a:pPr algn="ctr" fontAlgn="ctr"/>
                      <a:r>
                        <a:rPr lang="ru-RU" sz="800" u="none" strike="noStrike" dirty="0" smtClean="0">
                          <a:solidFill>
                            <a:schemeClr val="tx1"/>
                          </a:solidFill>
                          <a:effectLst/>
                        </a:rPr>
                        <a:t>2022 </a:t>
                      </a:r>
                      <a:r>
                        <a:rPr lang="ru-RU" sz="800" u="none" strike="noStrike" dirty="0">
                          <a:solidFill>
                            <a:schemeClr val="tx1"/>
                          </a:solidFill>
                          <a:effectLst/>
                        </a:rPr>
                        <a:t>(план)</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solidFill>
                            <a:schemeClr val="tx1"/>
                          </a:solidFill>
                          <a:effectLst/>
                        </a:rPr>
                        <a:t>2022 (факт</a:t>
                      </a:r>
                      <a:r>
                        <a:rPr lang="ru-RU" sz="800" u="none" strike="noStrike" dirty="0">
                          <a:solidFill>
                            <a:schemeClr val="tx1"/>
                          </a:solidFill>
                          <a:effectLst/>
                        </a:rPr>
                        <a:t>)</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smtClean="0">
                          <a:solidFill>
                            <a:schemeClr val="tx1"/>
                          </a:solidFill>
                          <a:effectLst/>
                        </a:rPr>
                        <a:t>2022 год </a:t>
                      </a:r>
                      <a:r>
                        <a:rPr lang="ru-RU" sz="800" u="none" strike="noStrike" dirty="0">
                          <a:solidFill>
                            <a:schemeClr val="tx1"/>
                          </a:solidFill>
                          <a:effectLst/>
                        </a:rPr>
                        <a:t>(план)</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u="none" strike="noStrike" dirty="0" smtClean="0">
                          <a:solidFill>
                            <a:schemeClr val="tx1"/>
                          </a:solidFill>
                          <a:effectLst/>
                        </a:rPr>
                        <a:t>2022 </a:t>
                      </a:r>
                      <a:r>
                        <a:rPr lang="ru-RU" sz="800" u="none" strike="noStrike" dirty="0">
                          <a:solidFill>
                            <a:schemeClr val="tx1"/>
                          </a:solidFill>
                          <a:effectLst/>
                        </a:rPr>
                        <a:t>год (факт)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62883">
                <a:tc rowSpan="4">
                  <a:txBody>
                    <a:bodyPr/>
                    <a:lstStyle/>
                    <a:p>
                      <a:pPr algn="ctr" fontAlgn="t"/>
                      <a:r>
                        <a:rPr lang="ru-RU" sz="700" b="0" i="0" u="none" strike="noStrike" dirty="0">
                          <a:solidFill>
                            <a:srgbClr val="000000"/>
                          </a:solidFill>
                          <a:effectLst/>
                          <a:latin typeface="+mn-lt"/>
                        </a:rPr>
                        <a:t>Дети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mn-lt"/>
                        </a:rPr>
                        <a:t>282 304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282 304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обеспечение питанием обучающихся в общеобразовательных организациях и профессиональных образовательных организациях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8,3 руб. в день в период обучения</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480 562,2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480 540,9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8475">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218 685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205 670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оздоровление детей в лагерях, санаториях, санаториях-профилакториях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средняя стоимость путевки 8 313,2 руб.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ПКМ РТ № 158 "Об утверждении государственной программы "Развитие молодежной политики в РТ на 2019-2025 гг"</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1 744 380,7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1 709 773,1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31631">
                <a:tc vMerge="1">
                  <a:txBody>
                    <a:bodyPr/>
                    <a:lstStyle/>
                    <a:p>
                      <a:endParaRPr lang="ru-RU"/>
                    </a:p>
                  </a:txBody>
                  <a:tcPr/>
                </a:tc>
                <a:tc>
                  <a:txBody>
                    <a:bodyPr/>
                    <a:lstStyle/>
                    <a:p>
                      <a:pPr algn="ctr" fontAlgn="t"/>
                      <a:r>
                        <a:rPr lang="ru-RU" sz="700" b="0" i="0" u="none" strike="noStrike" dirty="0">
                          <a:solidFill>
                            <a:srgbClr val="000000"/>
                          </a:solidFill>
                          <a:effectLst/>
                          <a:latin typeface="+mn-lt"/>
                        </a:rPr>
                        <a:t>500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mn-lt"/>
                        </a:rPr>
                        <a:t>176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ежемесячная денежная выплата детям-инвалидам в возрасте до 18 лет, нуждающимся в постоянном постороннем уходе (помощи, надзоре)</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 разница между величиной прожиточного минимума на душу </a:t>
                      </a:r>
                      <a:r>
                        <a:rPr lang="ru-RU" sz="700" b="0" i="0" u="none" strike="noStrike" dirty="0" err="1">
                          <a:solidFill>
                            <a:srgbClr val="000000"/>
                          </a:solidFill>
                          <a:effectLst/>
                          <a:latin typeface="+mn-lt"/>
                        </a:rPr>
                        <a:t>населенияи</a:t>
                      </a:r>
                      <a:r>
                        <a:rPr lang="ru-RU" sz="700" b="0" i="0" u="none" strike="noStrike" dirty="0">
                          <a:solidFill>
                            <a:srgbClr val="000000"/>
                          </a:solidFill>
                          <a:effectLst/>
                          <a:latin typeface="+mn-lt"/>
                        </a:rPr>
                        <a:t> среднедушевым доходом семьи</a:t>
                      </a:r>
                      <a:br>
                        <a:rPr lang="ru-RU" sz="700" b="0" i="0" u="none" strike="noStrike" dirty="0">
                          <a:solidFill>
                            <a:srgbClr val="000000"/>
                          </a:solidFill>
                          <a:effectLst/>
                          <a:latin typeface="+mn-lt"/>
                        </a:rPr>
                      </a:br>
                      <a:r>
                        <a:rPr lang="ru-RU" sz="700" b="0" i="0" u="none" strike="noStrike" dirty="0">
                          <a:solidFill>
                            <a:srgbClr val="000000"/>
                          </a:solidFill>
                          <a:effectLst/>
                          <a:latin typeface="+mn-lt"/>
                        </a:rPr>
                        <a:t/>
                      </a:r>
                      <a:br>
                        <a:rPr lang="ru-RU" sz="700" b="0" i="0" u="none" strike="noStrike" dirty="0">
                          <a:solidFill>
                            <a:srgbClr val="000000"/>
                          </a:solidFill>
                          <a:effectLst/>
                          <a:latin typeface="+mn-lt"/>
                        </a:rPr>
                      </a:br>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Постановление Кабинета Министров Республики Татарстан от 07.03.2012г. № 188 "О дополнительной ежемесячной денежной выплате детям-инвалидам, нуждающимся в постоянном постороннем уходе (помощи, надзоре)"</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mn-lt"/>
                        </a:rPr>
                        <a:t>9 528,8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9 271,3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7798">
                <a:tc vMerge="1">
                  <a:txBody>
                    <a:bodyPr/>
                    <a:lstStyle/>
                    <a:p>
                      <a:endParaRPr lang="ru-RU"/>
                    </a:p>
                  </a:txBody>
                  <a:tcPr/>
                </a:tc>
                <a:tc>
                  <a:txBody>
                    <a:bodyPr/>
                    <a:lstStyle/>
                    <a:p>
                      <a:pPr algn="ctr" fontAlgn="t"/>
                      <a:r>
                        <a:rPr lang="ru-RU" sz="700" b="0" i="0" u="none" strike="noStrike">
                          <a:solidFill>
                            <a:srgbClr val="000000"/>
                          </a:solidFill>
                          <a:effectLst/>
                          <a:latin typeface="+mn-lt"/>
                        </a:rPr>
                        <a:t>40 858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mn-lt"/>
                        </a:rPr>
                        <a:t>36 601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безвозмездное обеспечение детей первых трех лет жизни специальными молочными продуктами и смесями по рецептам врачей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по нормативным затратам на безвозмездное обеспечение специальными молочными продуктами детского питания детей первых трех лет жизни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491 004,3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mn-lt"/>
                        </a:rPr>
                        <a:t>489 015,0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679">
                <a:tc rowSpan="4">
                  <a:txBody>
                    <a:bodyPr/>
                    <a:lstStyle/>
                    <a:p>
                      <a:pPr algn="ctr" fontAlgn="t"/>
                      <a:r>
                        <a:rPr lang="ru-RU" sz="700" b="0" i="0" u="none" strike="noStrike" dirty="0">
                          <a:solidFill>
                            <a:srgbClr val="000000"/>
                          </a:solidFill>
                          <a:effectLst/>
                          <a:latin typeface="+mn-lt"/>
                        </a:rPr>
                        <a:t>Дети-сироты и дети, оставшиеся без попечения родителей, лиц из их числа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7 287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6 295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ежемесячная денежная выплата на детей-сирот, детей, оставшихся без попечения родителей, переданных под опеку (попечительство), в приемные семьи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для дошкольников - 9 732 руб., </a:t>
                      </a:r>
                      <a:br>
                        <a:rPr lang="ru-RU" sz="700" b="0" i="0" u="none" strike="noStrike">
                          <a:solidFill>
                            <a:srgbClr val="000000"/>
                          </a:solidFill>
                          <a:effectLst/>
                          <a:latin typeface="+mn-lt"/>
                        </a:rPr>
                      </a:br>
                      <a:r>
                        <a:rPr lang="ru-RU" sz="700" b="0" i="0" u="none" strike="noStrike">
                          <a:solidFill>
                            <a:srgbClr val="000000"/>
                          </a:solidFill>
                          <a:effectLst/>
                          <a:latin typeface="+mn-lt"/>
                        </a:rPr>
                        <a:t>для школьников - 11 222 руб.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964 454,2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964 454,2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0679">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2 564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2 899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вознаграждение, причитающееся опекунам или попечителям, исполняющим свои обязанности </a:t>
                      </a:r>
                      <a:r>
                        <a:rPr lang="ru-RU" sz="700" b="0" i="0" u="none" strike="noStrike" dirty="0" err="1">
                          <a:solidFill>
                            <a:srgbClr val="000000"/>
                          </a:solidFill>
                          <a:effectLst/>
                          <a:latin typeface="+mn-lt"/>
                        </a:rPr>
                        <a:t>возмездно</a:t>
                      </a:r>
                      <a:endParaRPr lang="ru-RU" sz="7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3000 руб. в месяц</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"Семейный кодекс Республики Татарстан" от 13.01.2009 N 4-ЗРТ</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187 436,5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187 436,5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8475">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5 000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3 824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субсидия на проезд детей-сирот, детей, оставшихся без попечения родителей, и лиц из их числа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субсидия на проезд 333 руб. в месяц</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16 882,0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16 605,1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8475">
                <a:tc vMerge="1">
                  <a:txBody>
                    <a:bodyPr/>
                    <a:lstStyle/>
                    <a:p>
                      <a:endParaRPr lang="ru-RU"/>
                    </a:p>
                  </a:txBody>
                  <a:tcPr/>
                </a:tc>
                <a:tc>
                  <a:txBody>
                    <a:bodyPr/>
                    <a:lstStyle/>
                    <a:p>
                      <a:pPr algn="ctr" fontAlgn="t"/>
                      <a:r>
                        <a:rPr lang="ru-RU" sz="700" b="0" i="0" u="none" strike="noStrike">
                          <a:solidFill>
                            <a:srgbClr val="000000"/>
                          </a:solidFill>
                          <a:effectLst/>
                          <a:latin typeface="+mn-lt"/>
                        </a:rPr>
                        <a:t>8 772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a:solidFill>
                            <a:srgbClr val="000000"/>
                          </a:solidFill>
                          <a:effectLst/>
                          <a:latin typeface="+mn-lt"/>
                        </a:rPr>
                        <a:t>7 278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a:solidFill>
                            <a:srgbClr val="000000"/>
                          </a:solidFill>
                          <a:effectLst/>
                          <a:latin typeface="+mn-lt"/>
                        </a:rPr>
                        <a:t>материальное обеспечение детей-сирот, обучающимся по основным образовательным программам в профессиональных образовательных организациях и организациях высшего образования (единовременное пособие при выпуске из образовательного учреждения,   единовременное пособие на обеспечение одеждой, обувью, мягким инвентарем и оборудованием при выпуске из образовательного учреждения, ежегодное пособие на приобретение учебной литературы и письменных принадлежностей, ежегодное пособие на приобретение одежды, обуви и мягкого инвентаря,  ежемесячная стипендия, ежемесячное пособие на питание)</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единовременное пособие при выпуске - </a:t>
                      </a:r>
                      <a:r>
                        <a:rPr lang="ru-RU" sz="700" b="0" i="0" u="none" strike="noStrike" dirty="0" smtClean="0">
                          <a:solidFill>
                            <a:srgbClr val="000000"/>
                          </a:solidFill>
                          <a:effectLst/>
                          <a:latin typeface="+mn-lt"/>
                        </a:rPr>
                        <a:t>                847 </a:t>
                      </a:r>
                      <a:r>
                        <a:rPr lang="ru-RU" sz="700" b="0" i="0" u="none" strike="noStrike" dirty="0">
                          <a:solidFill>
                            <a:srgbClr val="000000"/>
                          </a:solidFill>
                          <a:effectLst/>
                          <a:latin typeface="+mn-lt"/>
                        </a:rPr>
                        <a:t>руб., единовременное пособие на приобретение одежды, обуви, мягкого инвентаря и оборудования - 59 337 руб., ежегодное пособие на приобретение учебной литературы и письменных принадлежностей - 3 025,0 руб. (на базе основного общего образования, среднего общего образования, на базе подготовки специалистов среднего звена), 7 825 руб. (на базе </a:t>
                      </a:r>
                      <a:r>
                        <a:rPr lang="ru-RU" sz="700" b="0" i="0" u="none" strike="noStrike" dirty="0" err="1">
                          <a:solidFill>
                            <a:srgbClr val="000000"/>
                          </a:solidFill>
                          <a:effectLst/>
                          <a:latin typeface="+mn-lt"/>
                        </a:rPr>
                        <a:t>бакалавриата</a:t>
                      </a:r>
                      <a:r>
                        <a:rPr lang="ru-RU" sz="700" b="0" i="0" u="none" strike="noStrike" dirty="0">
                          <a:solidFill>
                            <a:srgbClr val="000000"/>
                          </a:solidFill>
                          <a:effectLst/>
                          <a:latin typeface="+mn-lt"/>
                        </a:rPr>
                        <a:t>, </a:t>
                      </a:r>
                      <a:r>
                        <a:rPr lang="ru-RU" sz="700" b="0" i="0" u="none" strike="noStrike" dirty="0" err="1">
                          <a:solidFill>
                            <a:srgbClr val="000000"/>
                          </a:solidFill>
                          <a:effectLst/>
                          <a:latin typeface="+mn-lt"/>
                        </a:rPr>
                        <a:t>специалитета</a:t>
                      </a:r>
                      <a:r>
                        <a:rPr lang="ru-RU" sz="700" b="0" i="0" u="none" strike="noStrike" dirty="0">
                          <a:solidFill>
                            <a:srgbClr val="000000"/>
                          </a:solidFill>
                          <a:effectLst/>
                          <a:latin typeface="+mn-lt"/>
                        </a:rPr>
                        <a:t>, магистратуры), ежегодное пособие на приобретение одежды, обуви, мягкого инвентаря и оборудования - 25 289 руб., ежемесячная стипендия - 1 005,0 руб. (до 1 сентября 2022 года), 1 046,0 руб. (с 1 сентября 2022 года), ежемесячное пособие на питание - 7 424 руб. (на базе подготовки по профессиям рабочих, должностям служащих, на базе основного общего образования), 8 554 руб. (на базе среднего общего образования, подготовки специалистов среднего звена, на базе </a:t>
                      </a:r>
                      <a:r>
                        <a:rPr lang="ru-RU" sz="700" b="0" i="0" u="none" strike="noStrike" dirty="0" err="1">
                          <a:solidFill>
                            <a:srgbClr val="000000"/>
                          </a:solidFill>
                          <a:effectLst/>
                          <a:latin typeface="+mn-lt"/>
                        </a:rPr>
                        <a:t>бакалавриата</a:t>
                      </a:r>
                      <a:r>
                        <a:rPr lang="ru-RU" sz="700" b="0" i="0" u="none" strike="noStrike" dirty="0">
                          <a:solidFill>
                            <a:srgbClr val="000000"/>
                          </a:solidFill>
                          <a:effectLst/>
                          <a:latin typeface="+mn-lt"/>
                        </a:rPr>
                        <a:t>, </a:t>
                      </a:r>
                      <a:r>
                        <a:rPr lang="ru-RU" sz="700" b="0" i="0" u="none" strike="noStrike" dirty="0" err="1">
                          <a:solidFill>
                            <a:srgbClr val="000000"/>
                          </a:solidFill>
                          <a:effectLst/>
                          <a:latin typeface="+mn-lt"/>
                        </a:rPr>
                        <a:t>специалитета</a:t>
                      </a:r>
                      <a:r>
                        <a:rPr lang="ru-RU" sz="700" b="0" i="0" u="none" strike="noStrike" dirty="0">
                          <a:solidFill>
                            <a:srgbClr val="000000"/>
                          </a:solidFill>
                          <a:effectLst/>
                          <a:latin typeface="+mn-lt"/>
                        </a:rPr>
                        <a:t>, магистратуры)</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700" b="0" i="0" u="none" strike="noStrike" dirty="0">
                          <a:solidFill>
                            <a:srgbClr val="000000"/>
                          </a:solidFill>
                          <a:effectLst/>
                          <a:latin typeface="+mn-lt"/>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mn-lt"/>
                        </a:rPr>
                        <a:t>204 722,2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00" b="0" i="0" u="none" strike="noStrike" dirty="0">
                          <a:solidFill>
                            <a:srgbClr val="000000"/>
                          </a:solidFill>
                          <a:effectLst/>
                          <a:latin typeface="+mn-lt"/>
                        </a:rPr>
                        <a:t>202 799,0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1395206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21970" y="145099"/>
            <a:ext cx="8088112" cy="494736"/>
          </a:xfrm>
        </p:spPr>
        <p:txBody>
          <a:bodyPr>
            <a:noAutofit/>
          </a:bodyPr>
          <a:lstStyle/>
          <a:p>
            <a:r>
              <a:rPr lang="ru-RU" sz="1400" dirty="0" smtClean="0"/>
              <a:t>Меры социальной поддержки отдельных категорий граждан в Республике Татарстан</a:t>
            </a:r>
            <a:endParaRPr lang="ru-RU" sz="1400" dirty="0"/>
          </a:p>
        </p:txBody>
      </p:sp>
      <p:graphicFrame>
        <p:nvGraphicFramePr>
          <p:cNvPr id="2" name="Таблица 1"/>
          <p:cNvGraphicFramePr>
            <a:graphicFrameLocks noGrp="1"/>
          </p:cNvGraphicFramePr>
          <p:nvPr>
            <p:extLst>
              <p:ext uri="{D42A27DB-BD31-4B8C-83A1-F6EECF244321}">
                <p14:modId xmlns:p14="http://schemas.microsoft.com/office/powerpoint/2010/main" val="2345904852"/>
              </p:ext>
            </p:extLst>
          </p:nvPr>
        </p:nvGraphicFramePr>
        <p:xfrm>
          <a:off x="499599" y="540777"/>
          <a:ext cx="8482475" cy="4238508"/>
        </p:xfrm>
        <a:graphic>
          <a:graphicData uri="http://schemas.openxmlformats.org/drawingml/2006/table">
            <a:tbl>
              <a:tblPr>
                <a:tableStyleId>{5C22544A-7EE6-4342-B048-85BDC9FD1C3A}</a:tableStyleId>
              </a:tblPr>
              <a:tblGrid>
                <a:gridCol w="696741"/>
                <a:gridCol w="502920"/>
                <a:gridCol w="541020"/>
                <a:gridCol w="2244634"/>
                <a:gridCol w="2133600"/>
                <a:gridCol w="1062446"/>
                <a:gridCol w="655320"/>
                <a:gridCol w="645794"/>
              </a:tblGrid>
              <a:tr h="151685">
                <a:tc rowSpan="2">
                  <a:txBody>
                    <a:bodyPr/>
                    <a:lstStyle/>
                    <a:p>
                      <a:pPr algn="ctr" fontAlgn="ctr"/>
                      <a:r>
                        <a:rPr lang="ru-RU" sz="800" u="none" strike="noStrike" dirty="0">
                          <a:solidFill>
                            <a:schemeClr val="tx1"/>
                          </a:solidFill>
                          <a:effectLst/>
                        </a:rPr>
                        <a:t>Категории получателей</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fontAlgn="ctr"/>
                      <a:r>
                        <a:rPr lang="ru-RU" sz="800" u="none" strike="noStrike" dirty="0">
                          <a:effectLst/>
                        </a:rPr>
                        <a:t>Численность, </a:t>
                      </a:r>
                      <a:r>
                        <a:rPr lang="ru-RU" sz="800" u="none" strike="noStrike" dirty="0" err="1">
                          <a:effectLst/>
                        </a:rPr>
                        <a:t>ед.изм</a:t>
                      </a:r>
                      <a:r>
                        <a:rPr lang="ru-RU" sz="800" u="none" strike="noStrike" dirty="0">
                          <a:effectLst/>
                        </a:rPr>
                        <a:t>.</a:t>
                      </a:r>
                      <a:endParaRPr lang="ru-RU" sz="800" b="0" i="0" u="none" strike="noStrike" dirty="0">
                        <a:solidFill>
                          <a:srgbClr val="000000"/>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ru-RU"/>
                    </a:p>
                  </a:txBody>
                  <a:tcPr/>
                </a:tc>
                <a:tc rowSpan="2">
                  <a:txBody>
                    <a:bodyPr/>
                    <a:lstStyle/>
                    <a:p>
                      <a:pPr algn="ctr" fontAlgn="ctr"/>
                      <a:r>
                        <a:rPr lang="ru-RU" sz="800" u="none" strike="noStrike">
                          <a:solidFill>
                            <a:schemeClr val="tx1"/>
                          </a:solidFill>
                          <a:effectLst/>
                        </a:rPr>
                        <a:t>Виды поддержки</a:t>
                      </a:r>
                      <a:endParaRPr lang="ru-RU" sz="800" b="0" i="0" u="none" strike="noStrike">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fontAlgn="ctr"/>
                      <a:r>
                        <a:rPr lang="ru-RU" sz="800" u="none" strike="noStrike" dirty="0">
                          <a:solidFill>
                            <a:schemeClr val="tx1"/>
                          </a:solidFill>
                          <a:effectLst/>
                        </a:rPr>
                        <a:t>Размеры выплат (</a:t>
                      </a:r>
                      <a:r>
                        <a:rPr lang="ru-RU" sz="800" u="none" strike="noStrike" dirty="0" smtClean="0">
                          <a:solidFill>
                            <a:schemeClr val="tx1"/>
                          </a:solidFill>
                          <a:effectLst/>
                        </a:rPr>
                        <a:t>рублей)</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fontAlgn="ctr"/>
                      <a:r>
                        <a:rPr lang="ru-RU" sz="800" u="none" strike="noStrike" dirty="0">
                          <a:solidFill>
                            <a:schemeClr val="tx1"/>
                          </a:solidFill>
                          <a:effectLst/>
                        </a:rPr>
                        <a:t>Правовое основание</a:t>
                      </a:r>
                      <a:br>
                        <a:rPr lang="ru-RU" sz="800" u="none" strike="noStrike" dirty="0">
                          <a:solidFill>
                            <a:schemeClr val="tx1"/>
                          </a:solidFill>
                          <a:effectLst/>
                        </a:rPr>
                      </a:br>
                      <a:r>
                        <a:rPr lang="ru-RU" sz="800" u="none" strike="noStrike" dirty="0">
                          <a:solidFill>
                            <a:schemeClr val="tx1"/>
                          </a:solidFill>
                          <a:effectLst/>
                        </a:rPr>
                        <a:t>(нормативный 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fontAlgn="ctr"/>
                      <a:r>
                        <a:rPr lang="ru-RU" sz="800" u="none" strike="noStrike">
                          <a:effectLst/>
                        </a:rPr>
                        <a:t>Объем расходов, тыс. руб.</a:t>
                      </a:r>
                      <a:endParaRPr lang="ru-RU" sz="800" b="0" i="0" u="none" strike="noStrike">
                        <a:solidFill>
                          <a:srgbClr val="000000"/>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ru-RU"/>
                    </a:p>
                  </a:txBody>
                  <a:tcPr/>
                </a:tc>
              </a:tr>
              <a:tr h="313378">
                <a:tc vMerge="1">
                  <a:txBody>
                    <a:bodyPr/>
                    <a:lstStyle/>
                    <a:p>
                      <a:endParaRPr lang="ru-RU"/>
                    </a:p>
                  </a:txBody>
                  <a:tcPr/>
                </a:tc>
                <a:tc>
                  <a:txBody>
                    <a:bodyPr/>
                    <a:lstStyle/>
                    <a:p>
                      <a:pPr algn="ctr" fontAlgn="ctr"/>
                      <a:r>
                        <a:rPr lang="ru-RU" sz="800" u="none" strike="noStrike" dirty="0" smtClean="0">
                          <a:solidFill>
                            <a:schemeClr val="tx1"/>
                          </a:solidFill>
                          <a:effectLst/>
                        </a:rPr>
                        <a:t>2022</a:t>
                      </a:r>
                    </a:p>
                    <a:p>
                      <a:pPr algn="ctr" fontAlgn="ctr"/>
                      <a:r>
                        <a:rPr lang="ru-RU" sz="800" u="none" strike="noStrike" dirty="0" smtClean="0">
                          <a:solidFill>
                            <a:schemeClr val="tx1"/>
                          </a:solidFill>
                          <a:effectLst/>
                        </a:rPr>
                        <a:t>(план</a:t>
                      </a:r>
                      <a:r>
                        <a:rPr lang="ru-RU" sz="800" u="none" strike="noStrike" dirty="0">
                          <a:solidFill>
                            <a:schemeClr val="tx1"/>
                          </a:solidFill>
                          <a:effectLst/>
                        </a:rPr>
                        <a:t>)</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ru-RU" sz="800" u="none" strike="noStrike" dirty="0" smtClean="0">
                          <a:solidFill>
                            <a:schemeClr val="tx1"/>
                          </a:solidFill>
                          <a:effectLst/>
                        </a:rPr>
                        <a:t>2022 (факт</a:t>
                      </a:r>
                      <a:r>
                        <a:rPr lang="ru-RU" sz="800" u="none" strike="noStrike" dirty="0">
                          <a:solidFill>
                            <a:schemeClr val="tx1"/>
                          </a:solidFill>
                          <a:effectLst/>
                        </a:rPr>
                        <a:t>)</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u="none" strike="noStrike" dirty="0" smtClean="0">
                          <a:solidFill>
                            <a:schemeClr val="tx1"/>
                          </a:solidFill>
                          <a:effectLst/>
                        </a:rPr>
                        <a:t>2022 </a:t>
                      </a:r>
                      <a:r>
                        <a:rPr lang="ru-RU" sz="800" u="none" strike="noStrike" dirty="0">
                          <a:solidFill>
                            <a:schemeClr val="tx1"/>
                          </a:solidFill>
                          <a:effectLst/>
                        </a:rPr>
                        <a:t>год (план)</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ru-RU" sz="800" u="none" strike="noStrike" dirty="0" smtClean="0">
                          <a:solidFill>
                            <a:schemeClr val="tx1"/>
                          </a:solidFill>
                          <a:effectLst/>
                        </a:rPr>
                        <a:t>2022 </a:t>
                      </a:r>
                      <a:r>
                        <a:rPr lang="ru-RU" sz="800" u="none" strike="noStrike" dirty="0">
                          <a:solidFill>
                            <a:schemeClr val="tx1"/>
                          </a:solidFill>
                          <a:effectLst/>
                        </a:rPr>
                        <a:t>год (факт)</a:t>
                      </a:r>
                      <a:endParaRPr lang="ru-RU" sz="800" b="0" i="0" u="none" strike="noStrike" dirty="0">
                        <a:solidFill>
                          <a:schemeClr val="tx1"/>
                        </a:solidFill>
                        <a:effectLst/>
                        <a:latin typeface="Times New Roman" panose="02020603050405020304" pitchFamily="18" charset="0"/>
                      </a:endParaRPr>
                    </a:p>
                  </a:txBody>
                  <a:tcPr marL="1308" marR="1308" marT="13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575825">
                <a:tc>
                  <a:txBody>
                    <a:bodyPr/>
                    <a:lstStyle/>
                    <a:p>
                      <a:pPr algn="ctr" fontAlgn="t"/>
                      <a:r>
                        <a:rPr lang="ru-RU" sz="700" b="0" i="0" u="none" strike="noStrike" dirty="0">
                          <a:solidFill>
                            <a:srgbClr val="000000"/>
                          </a:solidFill>
                          <a:effectLst/>
                          <a:latin typeface="+mn-lt"/>
                        </a:rPr>
                        <a:t>Ветераны труда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160 500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158 704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a:solidFill>
                            <a:srgbClr val="000000"/>
                          </a:solidFill>
                          <a:effectLst/>
                          <a:latin typeface="+mn-lt"/>
                        </a:rPr>
                        <a:t>ежемесячная денежная выплата, субсидия в размере 50% затрат по оплате услуг связи, субсидия в размере 50% расходов на оплату жилья и коммунальных услуг</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a:solidFill>
                            <a:srgbClr val="000000"/>
                          </a:solidFill>
                          <a:effectLst/>
                          <a:latin typeface="+mn-lt"/>
                        </a:rPr>
                        <a:t>ежемесячная денежная выплата 547 руб.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a:solidFill>
                            <a:srgbClr val="000000"/>
                          </a:solidFill>
                          <a:effectLst/>
                          <a:latin typeface="+mn-lt"/>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2 895 413,5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2 890 798,0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1150">
                <a:tc>
                  <a:txBody>
                    <a:bodyPr/>
                    <a:lstStyle/>
                    <a:p>
                      <a:pPr algn="ctr" fontAlgn="t"/>
                      <a:r>
                        <a:rPr lang="ru-RU" sz="700" b="0" i="0" u="none" strike="noStrike">
                          <a:solidFill>
                            <a:srgbClr val="000000"/>
                          </a:solidFill>
                          <a:effectLst/>
                          <a:latin typeface="+mn-lt"/>
                        </a:rPr>
                        <a:t>Труженики тыла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1 000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867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a:solidFill>
                            <a:srgbClr val="000000"/>
                          </a:solidFill>
                          <a:effectLst/>
                          <a:latin typeface="+mn-lt"/>
                        </a:rPr>
                        <a:t>ежемесячная денежная выплата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a:solidFill>
                            <a:srgbClr val="000000"/>
                          </a:solidFill>
                          <a:effectLst/>
                          <a:latin typeface="+mn-lt"/>
                        </a:rPr>
                        <a:t>ежемесячная денежная выплата 817 руб.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dirty="0">
                          <a:solidFill>
                            <a:srgbClr val="000000"/>
                          </a:solidFill>
                          <a:effectLst/>
                          <a:latin typeface="+mn-lt"/>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8 815,9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8 592,9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8983">
                <a:tc>
                  <a:txBody>
                    <a:bodyPr/>
                    <a:lstStyle/>
                    <a:p>
                      <a:pPr algn="ctr" fontAlgn="t"/>
                      <a:r>
                        <a:rPr lang="ru-RU" sz="700" b="0" i="0" u="none" strike="noStrike">
                          <a:solidFill>
                            <a:srgbClr val="000000"/>
                          </a:solidFill>
                          <a:effectLst/>
                          <a:latin typeface="+mn-lt"/>
                        </a:rPr>
                        <a:t>реабилитированные лица и лица, признанные пострадавшими от политических репрессий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1 423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1 279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a:solidFill>
                            <a:srgbClr val="000000"/>
                          </a:solidFill>
                          <a:effectLst/>
                          <a:latin typeface="+mn-lt"/>
                        </a:rPr>
                        <a:t>ежемесячная денежная выплата, установка телефона, междугородный проезд 1 раз в год, субсидия в размере 50% расходов на оплату жилья и коммунальных услуг</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a:solidFill>
                            <a:srgbClr val="000000"/>
                          </a:solidFill>
                          <a:effectLst/>
                          <a:latin typeface="+mn-lt"/>
                        </a:rPr>
                        <a:t>ежемесячная денежная выплата реабилитированным гражданам - 817 руб., репрессированным гражданам - 685 руб.</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a:solidFill>
                            <a:srgbClr val="000000"/>
                          </a:solidFill>
                          <a:effectLst/>
                          <a:latin typeface="+mn-lt"/>
                        </a:rPr>
                        <a:t>Закон Республики  Татарстан от 08.12.2004 №63-ЗРТ "Об адресной социальной поддержке населения в Республике Татарстан"</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30 044,8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28 256,3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02207">
                <a:tc>
                  <a:txBody>
                    <a:bodyPr/>
                    <a:lstStyle/>
                    <a:p>
                      <a:pPr algn="ctr" fontAlgn="t"/>
                      <a:r>
                        <a:rPr lang="ru-RU" sz="700" b="0" i="0" u="none" strike="noStrike">
                          <a:solidFill>
                            <a:srgbClr val="000000"/>
                          </a:solidFill>
                          <a:effectLst/>
                          <a:latin typeface="+mn-lt"/>
                        </a:rPr>
                        <a:t>Малоимущие граждане</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61 104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61 104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a:solidFill>
                            <a:srgbClr val="000000"/>
                          </a:solidFill>
                          <a:effectLst/>
                          <a:latin typeface="+mn-lt"/>
                        </a:rPr>
                        <a:t>Предоставление гражданам субсидий на оплату жилого помещения  и коммунальных услуг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a:solidFill>
                            <a:srgbClr val="000000"/>
                          </a:solidFill>
                          <a:effectLst/>
                          <a:latin typeface="+mn-lt"/>
                        </a:rPr>
                        <a:t>Субсидии предоставляются гражданам в случае, если их расходы на оплату жилого помещения и коммунальных услуг, рассчитанные исходя из размера региональных стандартов нормативной площади жилого помещения, используемой для расчета субсидий, и размера региональных стандартов стоимости жилищно-коммунальных услуг, превышают величину, соответствующую максимально допустимой доле расходов граждан на оплату жилого помещения и коммунальных услуг в совокупном доходе семьи. </a:t>
                      </a:r>
                      <a:br>
                        <a:rPr lang="ru-RU" sz="700" b="0" i="0" u="none" strike="noStrike">
                          <a:solidFill>
                            <a:srgbClr val="000000"/>
                          </a:solidFill>
                          <a:effectLst/>
                          <a:latin typeface="+mn-lt"/>
                        </a:rPr>
                      </a:br>
                      <a:r>
                        <a:rPr lang="ru-RU" sz="700" b="0" i="0" u="none" strike="noStrike">
                          <a:solidFill>
                            <a:srgbClr val="000000"/>
                          </a:solidFill>
                          <a:effectLst/>
                          <a:latin typeface="+mn-lt"/>
                        </a:rPr>
                        <a:t>Региональный стандарт максимально допустимой доли собственных расходов граждан на оплату ЖКУ в совокупном доходе семьи установлен в размере 21 процент.</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ru-RU" sz="700" b="0" i="0" u="none" strike="noStrike">
                          <a:solidFill>
                            <a:srgbClr val="000000"/>
                          </a:solidFill>
                          <a:effectLst/>
                          <a:latin typeface="+mn-lt"/>
                        </a:rPr>
                        <a:t>Жилищный кодекс Российской Федерации (статья 159), Постановление Правительства РФ от 14.12.2005 №761 "О предоставлении субсидий на оплату жилого помещения и коммунальных услуг"</a:t>
                      </a:r>
                      <a:br>
                        <a:rPr lang="ru-RU" sz="700" b="0" i="0" u="none" strike="noStrike">
                          <a:solidFill>
                            <a:srgbClr val="000000"/>
                          </a:solidFill>
                          <a:effectLst/>
                          <a:latin typeface="+mn-lt"/>
                        </a:rPr>
                      </a:br>
                      <a:endParaRPr lang="ru-RU" sz="700" b="0" i="0" u="none" strike="noStrike">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a:solidFill>
                            <a:srgbClr val="000000"/>
                          </a:solidFill>
                          <a:effectLst/>
                          <a:latin typeface="+mn-lt"/>
                        </a:rPr>
                        <a:t>1 088 671,3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ru-RU" sz="700" b="0" i="0" u="none" strike="noStrike" dirty="0">
                          <a:solidFill>
                            <a:srgbClr val="000000"/>
                          </a:solidFill>
                          <a:effectLst/>
                          <a:latin typeface="+mn-lt"/>
                        </a:rPr>
                        <a:t>1 086 611,0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157422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ChangeAspect="1"/>
          </p:cNvGraphicFramePr>
          <p:nvPr>
            <p:extLst>
              <p:ext uri="{D42A27DB-BD31-4B8C-83A1-F6EECF244321}">
                <p14:modId xmlns:p14="http://schemas.microsoft.com/office/powerpoint/2010/main" val="1958528080"/>
              </p:ext>
            </p:extLst>
          </p:nvPr>
        </p:nvGraphicFramePr>
        <p:xfrm>
          <a:off x="514350" y="2244158"/>
          <a:ext cx="6343650" cy="4256906"/>
        </p:xfrm>
        <a:graphic>
          <a:graphicData uri="http://schemas.openxmlformats.org/presentationml/2006/ole">
            <mc:AlternateContent xmlns:mc="http://schemas.openxmlformats.org/markup-compatibility/2006">
              <mc:Choice xmlns:v="urn:schemas-microsoft-com:vml" Requires="v">
                <p:oleObj spid="_x0000_s86478" name="Image" r:id="rId3" imgW="7606080" imgH="5104440" progId="Photoshop.Image.16">
                  <p:embed/>
                </p:oleObj>
              </mc:Choice>
              <mc:Fallback>
                <p:oleObj name="Image" r:id="rId3" imgW="7606080" imgH="5104440" progId="Photoshop.Image.16">
                  <p:embed/>
                  <p:pic>
                    <p:nvPicPr>
                      <p:cNvPr id="0" name=""/>
                      <p:cNvPicPr/>
                      <p:nvPr/>
                    </p:nvPicPr>
                    <p:blipFill>
                      <a:blip r:embed="rId4"/>
                      <a:stretch>
                        <a:fillRect/>
                      </a:stretch>
                    </p:blipFill>
                    <p:spPr>
                      <a:xfrm>
                        <a:off x="514350" y="2244158"/>
                        <a:ext cx="6343650" cy="4256906"/>
                      </a:xfrm>
                      <a:prstGeom prst="rect">
                        <a:avLst/>
                      </a:prstGeom>
                    </p:spPr>
                  </p:pic>
                </p:oleObj>
              </mc:Fallback>
            </mc:AlternateContent>
          </a:graphicData>
        </a:graphic>
      </p:graphicFrame>
      <p:sp>
        <p:nvSpPr>
          <p:cNvPr id="3" name="Текст 2"/>
          <p:cNvSpPr>
            <a:spLocks noGrp="1"/>
          </p:cNvSpPr>
          <p:nvPr>
            <p:ph type="body" sz="quarter" idx="14"/>
          </p:nvPr>
        </p:nvSpPr>
        <p:spPr>
          <a:xfrm>
            <a:off x="663155" y="182953"/>
            <a:ext cx="8088112" cy="574747"/>
          </a:xfrm>
        </p:spPr>
        <p:txBody>
          <a:bodyPr/>
          <a:lstStyle/>
          <a:p>
            <a:r>
              <a:rPr lang="ru-RU" dirty="0" smtClean="0"/>
              <a:t>О Республике Татарстан</a:t>
            </a:r>
            <a:endParaRPr lang="ru-RU" dirty="0"/>
          </a:p>
        </p:txBody>
      </p:sp>
      <p:sp>
        <p:nvSpPr>
          <p:cNvPr id="4" name="Прямоугольник 3"/>
          <p:cNvSpPr/>
          <p:nvPr/>
        </p:nvSpPr>
        <p:spPr>
          <a:xfrm>
            <a:off x="609600" y="612920"/>
            <a:ext cx="8514748" cy="1477328"/>
          </a:xfrm>
          <a:prstGeom prst="rect">
            <a:avLst/>
          </a:prstGeom>
        </p:spPr>
        <p:txBody>
          <a:bodyPr wrap="square">
            <a:spAutoFit/>
          </a:bodyPr>
          <a:lstStyle/>
          <a:p>
            <a:r>
              <a:rPr lang="ru-RU" b="1" dirty="0" smtClean="0">
                <a:solidFill>
                  <a:schemeClr val="accent3"/>
                </a:solidFill>
              </a:rPr>
              <a:t>Расположение</a:t>
            </a:r>
            <a:r>
              <a:rPr lang="ru-RU" b="1" dirty="0">
                <a:solidFill>
                  <a:schemeClr val="accent3"/>
                </a:solidFill>
              </a:rPr>
              <a:t>: </a:t>
            </a:r>
            <a:r>
              <a:rPr lang="ru-RU" dirty="0"/>
              <a:t>в центре Российской Федерации, на Восточно-европейской равнине, в месте слияния рек Волги и Камы.</a:t>
            </a:r>
          </a:p>
          <a:p>
            <a:r>
              <a:rPr lang="ru-RU" b="1" dirty="0" smtClean="0">
                <a:solidFill>
                  <a:schemeClr val="accent3"/>
                </a:solidFill>
              </a:rPr>
              <a:t>Площадь</a:t>
            </a:r>
            <a:r>
              <a:rPr lang="ru-RU" dirty="0"/>
              <a:t>: </a:t>
            </a:r>
            <a:r>
              <a:rPr lang="ru-RU" dirty="0" smtClean="0"/>
              <a:t>67 836,2 </a:t>
            </a:r>
            <a:r>
              <a:rPr lang="ru-RU" dirty="0" err="1"/>
              <a:t>кв.км</a:t>
            </a:r>
            <a:r>
              <a:rPr lang="ru-RU" dirty="0"/>
              <a:t>.</a:t>
            </a:r>
          </a:p>
          <a:p>
            <a:r>
              <a:rPr lang="ru-RU" b="1" dirty="0" smtClean="0">
                <a:solidFill>
                  <a:schemeClr val="accent3"/>
                </a:solidFill>
              </a:rPr>
              <a:t>Население: </a:t>
            </a:r>
            <a:r>
              <a:rPr lang="ru-RU" dirty="0" smtClean="0"/>
              <a:t>4 001,6 тысяч </a:t>
            </a:r>
            <a:r>
              <a:rPr lang="ru-RU" dirty="0" smtClean="0"/>
              <a:t>человек</a:t>
            </a:r>
            <a:endParaRPr lang="ru-RU" dirty="0"/>
          </a:p>
          <a:p>
            <a:r>
              <a:rPr lang="ru-RU" b="1" dirty="0">
                <a:solidFill>
                  <a:schemeClr val="accent3"/>
                </a:solidFill>
              </a:rPr>
              <a:t>Столица: </a:t>
            </a:r>
            <a:r>
              <a:rPr lang="ru-RU" dirty="0"/>
              <a:t>г. Казань (797 км. от Москвы, 1 млн. </a:t>
            </a:r>
            <a:r>
              <a:rPr lang="ru-RU" dirty="0" smtClean="0"/>
              <a:t>232 </a:t>
            </a:r>
            <a:r>
              <a:rPr lang="ru-RU" dirty="0"/>
              <a:t>тыс. человек).</a:t>
            </a:r>
          </a:p>
        </p:txBody>
      </p:sp>
      <p:pic>
        <p:nvPicPr>
          <p:cNvPr id="51202" name="Picture 2" descr="https://content.foto.my.mail.ru/inbox/y-logic/_blogs/i-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0042" y="4935925"/>
            <a:ext cx="1555750" cy="1011238"/>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6265515" y="2122809"/>
            <a:ext cx="1552193" cy="83457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2800" b="1" dirty="0" smtClean="0">
                <a:solidFill>
                  <a:schemeClr val="tx1"/>
                </a:solidFill>
              </a:rPr>
              <a:t>2</a:t>
            </a:r>
            <a:r>
              <a:rPr lang="ru-RU" sz="1600" b="1" dirty="0" smtClean="0">
                <a:solidFill>
                  <a:schemeClr val="tx1"/>
                </a:solidFill>
              </a:rPr>
              <a:t/>
            </a:r>
            <a:br>
              <a:rPr lang="ru-RU" sz="1600" b="1" dirty="0" smtClean="0">
                <a:solidFill>
                  <a:schemeClr val="tx1"/>
                </a:solidFill>
              </a:rPr>
            </a:br>
            <a:r>
              <a:rPr lang="ru-RU" sz="1200" b="1" dirty="0" smtClean="0">
                <a:solidFill>
                  <a:schemeClr val="tx1"/>
                </a:solidFill>
              </a:rPr>
              <a:t>Городских округа</a:t>
            </a:r>
            <a:endParaRPr lang="ru-RU" sz="1200" b="1" dirty="0">
              <a:solidFill>
                <a:schemeClr val="tx1"/>
              </a:solidFill>
            </a:endParaRPr>
          </a:p>
        </p:txBody>
      </p:sp>
      <p:sp>
        <p:nvSpPr>
          <p:cNvPr id="10" name="Скругленный прямоугольник 9"/>
          <p:cNvSpPr/>
          <p:nvPr/>
        </p:nvSpPr>
        <p:spPr>
          <a:xfrm>
            <a:off x="7294606" y="3019466"/>
            <a:ext cx="1621186" cy="86499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2800" b="1" dirty="0" smtClean="0">
                <a:solidFill>
                  <a:schemeClr val="tx1"/>
                </a:solidFill>
              </a:rPr>
              <a:t>43</a:t>
            </a:r>
            <a:r>
              <a:rPr lang="ru-RU" sz="1600" b="1" dirty="0" smtClean="0">
                <a:solidFill>
                  <a:schemeClr val="tx1"/>
                </a:solidFill>
              </a:rPr>
              <a:t/>
            </a:r>
            <a:br>
              <a:rPr lang="ru-RU" sz="1600" b="1" dirty="0" smtClean="0">
                <a:solidFill>
                  <a:schemeClr val="tx1"/>
                </a:solidFill>
              </a:rPr>
            </a:br>
            <a:r>
              <a:rPr lang="ru-RU" sz="1200" b="1" dirty="0" smtClean="0">
                <a:solidFill>
                  <a:schemeClr val="tx1"/>
                </a:solidFill>
              </a:rPr>
              <a:t>Муниципальных района</a:t>
            </a:r>
            <a:endParaRPr lang="ru-RU" sz="1200" b="1" dirty="0">
              <a:solidFill>
                <a:schemeClr val="tx1"/>
              </a:solidFill>
            </a:endParaRPr>
          </a:p>
        </p:txBody>
      </p:sp>
      <p:sp>
        <p:nvSpPr>
          <p:cNvPr id="11" name="Скругленный прямоугольник 10"/>
          <p:cNvSpPr/>
          <p:nvPr/>
        </p:nvSpPr>
        <p:spPr>
          <a:xfrm>
            <a:off x="6858000" y="4038370"/>
            <a:ext cx="1489380" cy="70075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ru-RU" sz="2800" b="1" dirty="0" smtClean="0">
                <a:solidFill>
                  <a:schemeClr val="tx1"/>
                </a:solidFill>
              </a:rPr>
              <a:t>911</a:t>
            </a:r>
            <a:r>
              <a:rPr lang="ru-RU" sz="1600" b="1" dirty="0" smtClean="0">
                <a:solidFill>
                  <a:schemeClr val="tx1"/>
                </a:solidFill>
              </a:rPr>
              <a:t/>
            </a:r>
            <a:br>
              <a:rPr lang="ru-RU" sz="1600" b="1" dirty="0" smtClean="0">
                <a:solidFill>
                  <a:schemeClr val="tx1"/>
                </a:solidFill>
              </a:rPr>
            </a:br>
            <a:r>
              <a:rPr lang="ru-RU" sz="1600" b="1" dirty="0" smtClean="0">
                <a:solidFill>
                  <a:schemeClr val="tx1"/>
                </a:solidFill>
              </a:rPr>
              <a:t>Поселений</a:t>
            </a:r>
            <a:endParaRPr lang="ru-RU" sz="1600" b="1" dirty="0">
              <a:solidFill>
                <a:schemeClr val="tx1"/>
              </a:solidFill>
            </a:endParaRPr>
          </a:p>
        </p:txBody>
      </p:sp>
    </p:spTree>
    <p:extLst>
      <p:ext uri="{BB962C8B-B14F-4D97-AF65-F5344CB8AC3E}">
        <p14:creationId xmlns:p14="http://schemas.microsoft.com/office/powerpoint/2010/main" val="3054374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514349" y="1477014"/>
            <a:ext cx="8520593" cy="4751231"/>
          </a:xfrm>
        </p:spPr>
        <p:txBody>
          <a:bodyPr>
            <a:normAutofit/>
          </a:bodyPr>
          <a:lstStyle/>
          <a:p>
            <a:pPr marL="0" indent="0" algn="ctr">
              <a:spcBef>
                <a:spcPts val="0"/>
              </a:spcBef>
              <a:buNone/>
            </a:pPr>
            <a:endParaRPr lang="ru-RU" sz="1400" b="1" dirty="0" smtClean="0">
              <a:solidFill>
                <a:srgbClr val="7030A0"/>
              </a:solidFill>
            </a:endParaRPr>
          </a:p>
          <a:p>
            <a:pPr marL="0" indent="0" algn="ctr">
              <a:spcBef>
                <a:spcPts val="0"/>
              </a:spcBef>
              <a:buNone/>
            </a:pPr>
            <a:r>
              <a:rPr lang="ru-RU" sz="1400" b="1" dirty="0" smtClean="0"/>
              <a:t>В Республике Татарстан в 2022 году реализовывалось </a:t>
            </a:r>
          </a:p>
          <a:p>
            <a:pPr marL="0" indent="0" algn="ctr">
              <a:spcBef>
                <a:spcPts val="0"/>
              </a:spcBef>
              <a:buNone/>
            </a:pPr>
            <a:r>
              <a:rPr lang="ru-RU" sz="1400" b="1" dirty="0" smtClean="0"/>
              <a:t>13 национальных проектов</a:t>
            </a:r>
            <a:endParaRPr lang="ru-RU" sz="1400" b="1" dirty="0"/>
          </a:p>
        </p:txBody>
      </p:sp>
      <p:sp>
        <p:nvSpPr>
          <p:cNvPr id="3" name="Текст 2"/>
          <p:cNvSpPr>
            <a:spLocks noGrp="1"/>
          </p:cNvSpPr>
          <p:nvPr>
            <p:ph type="body" sz="quarter" idx="14"/>
          </p:nvPr>
        </p:nvSpPr>
        <p:spPr/>
        <p:txBody>
          <a:bodyPr>
            <a:normAutofit/>
          </a:bodyPr>
          <a:lstStyle/>
          <a:p>
            <a:r>
              <a:rPr lang="ru-RU" sz="2000" dirty="0">
                <a:latin typeface="Arial Narrow" panose="020B0606020202030204" pitchFamily="34" charset="0"/>
              </a:rPr>
              <a:t>Национальные проекты Российской Федерации</a:t>
            </a:r>
          </a:p>
          <a:p>
            <a:endParaRPr lang="ru-RU" dirty="0"/>
          </a:p>
        </p:txBody>
      </p:sp>
      <p:sp>
        <p:nvSpPr>
          <p:cNvPr id="4" name="Прямоугольник 3"/>
          <p:cNvSpPr/>
          <p:nvPr/>
        </p:nvSpPr>
        <p:spPr>
          <a:xfrm>
            <a:off x="584522" y="430574"/>
            <a:ext cx="8340403" cy="1046440"/>
          </a:xfrm>
          <a:prstGeom prst="rect">
            <a:avLst/>
          </a:prstGeom>
          <a:solidFill>
            <a:schemeClr val="accent1">
              <a:lumMod val="20000"/>
              <a:lumOff val="80000"/>
            </a:schemeClr>
          </a:solidFill>
          <a:ln>
            <a:solidFill>
              <a:schemeClr val="accent1"/>
            </a:solidFill>
          </a:ln>
        </p:spPr>
        <p:txBody>
          <a:bodyPr wrap="square">
            <a:spAutoFit/>
          </a:bodyPr>
          <a:lstStyle/>
          <a:p>
            <a:pPr algn="just"/>
            <a:r>
              <a:rPr lang="ru-RU" sz="1400" dirty="0" smtClean="0"/>
              <a:t>          </a:t>
            </a:r>
            <a:r>
              <a:rPr lang="ru-RU" sz="1200" dirty="0" smtClean="0"/>
              <a:t>Национальные проекты - важнейшая часть реформы социальной сферы, реформы, вызванной  </a:t>
            </a:r>
            <a:r>
              <a:rPr lang="ru-RU" sz="1200" dirty="0"/>
              <a:t>переходом общества к жизни в условиях демократического социального государства с рыночно ориентированной экономикой, </a:t>
            </a:r>
            <a:r>
              <a:rPr lang="ru-RU" sz="1200" dirty="0" smtClean="0"/>
              <a:t>и </a:t>
            </a:r>
            <a:r>
              <a:rPr lang="ru-RU" sz="1200" dirty="0"/>
              <a:t>пересмотром принципов социального обеспечения. </a:t>
            </a:r>
            <a:endParaRPr lang="ru-RU" sz="1200" dirty="0" smtClean="0"/>
          </a:p>
          <a:p>
            <a:pPr algn="just"/>
            <a:r>
              <a:rPr lang="ru-RU" sz="1200" dirty="0" smtClean="0"/>
              <a:t>            Национальные проекты утверждены Указом </a:t>
            </a:r>
            <a:r>
              <a:rPr lang="ru-RU" sz="1200" dirty="0"/>
              <a:t>Президента Российской Федерации от 7 мая 2018 </a:t>
            </a:r>
            <a:r>
              <a:rPr lang="ru-RU" sz="1200" dirty="0" smtClean="0"/>
              <a:t>года </a:t>
            </a:r>
            <a:r>
              <a:rPr lang="ru-RU" sz="1200" dirty="0"/>
              <a:t>№ 204 «О национальных целях и стратегических задачах развития Российской Федерации на период до 2024 года</a:t>
            </a:r>
            <a:r>
              <a:rPr lang="ru-RU" sz="1200" dirty="0" smtClean="0"/>
              <a:t>».</a:t>
            </a:r>
          </a:p>
        </p:txBody>
      </p:sp>
      <p:graphicFrame>
        <p:nvGraphicFramePr>
          <p:cNvPr id="8" name="Схема 7"/>
          <p:cNvGraphicFramePr/>
          <p:nvPr>
            <p:extLst>
              <p:ext uri="{D42A27DB-BD31-4B8C-83A1-F6EECF244321}">
                <p14:modId xmlns:p14="http://schemas.microsoft.com/office/powerpoint/2010/main" val="3381700944"/>
              </p:ext>
            </p:extLst>
          </p:nvPr>
        </p:nvGraphicFramePr>
        <p:xfrm>
          <a:off x="514349" y="2196156"/>
          <a:ext cx="8505826" cy="4440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932672" y="2589357"/>
            <a:ext cx="1062680" cy="461665"/>
          </a:xfrm>
          <a:prstGeom prst="rect">
            <a:avLst/>
          </a:prstGeom>
          <a:noFill/>
        </p:spPr>
        <p:txBody>
          <a:bodyPr wrap="square" rtlCol="0">
            <a:spAutoFit/>
          </a:bodyPr>
          <a:lstStyle/>
          <a:p>
            <a:pPr algn="ctr"/>
            <a:r>
              <a:rPr lang="ru-RU" sz="1200" dirty="0">
                <a:solidFill>
                  <a:schemeClr val="bg1"/>
                </a:solidFill>
                <a:latin typeface="Arial Narrow" panose="020B0606020202030204" pitchFamily="34" charset="0"/>
              </a:rPr>
              <a:t>Наука и университеты</a:t>
            </a:r>
          </a:p>
        </p:txBody>
      </p:sp>
    </p:spTree>
    <p:extLst>
      <p:ext uri="{BB962C8B-B14F-4D97-AF65-F5344CB8AC3E}">
        <p14:creationId xmlns:p14="http://schemas.microsoft.com/office/powerpoint/2010/main" val="62695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2083392242"/>
              </p:ext>
            </p:extLst>
          </p:nvPr>
        </p:nvGraphicFramePr>
        <p:xfrm>
          <a:off x="456685" y="749644"/>
          <a:ext cx="8374277" cy="4201667"/>
        </p:xfrm>
        <a:graphic>
          <a:graphicData uri="http://schemas.openxmlformats.org/drawingml/2006/table">
            <a:tbl>
              <a:tblPr>
                <a:tableStyleId>{5C22544A-7EE6-4342-B048-85BDC9FD1C3A}</a:tableStyleId>
              </a:tblPr>
              <a:tblGrid>
                <a:gridCol w="260007"/>
                <a:gridCol w="1334530"/>
                <a:gridCol w="724929"/>
                <a:gridCol w="741406"/>
                <a:gridCol w="708454"/>
                <a:gridCol w="766119"/>
                <a:gridCol w="675502"/>
                <a:gridCol w="716692"/>
                <a:gridCol w="601362"/>
                <a:gridCol w="601363"/>
                <a:gridCol w="576648"/>
                <a:gridCol w="667265"/>
              </a:tblGrid>
              <a:tr h="296561">
                <a:tc rowSpan="3">
                  <a:txBody>
                    <a:bodyPr/>
                    <a:lstStyle/>
                    <a:p>
                      <a:pPr algn="ctr" fontAlgn="ctr"/>
                      <a:r>
                        <a:rPr lang="ru-RU" sz="800" b="0" i="0" u="none" strike="noStrike" dirty="0">
                          <a:solidFill>
                            <a:srgbClr val="000000"/>
                          </a:solidFill>
                          <a:effectLst/>
                          <a:latin typeface="+mn-lt"/>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gn="ctr" fontAlgn="ctr"/>
                      <a:r>
                        <a:rPr lang="ru-RU" sz="800" b="0" i="0" u="none" strike="noStrike" dirty="0">
                          <a:solidFill>
                            <a:srgbClr val="000000"/>
                          </a:solidFill>
                          <a:effectLst/>
                          <a:latin typeface="+mn-lt"/>
                        </a:rPr>
                        <a:t>Наименование национального                </a:t>
                      </a:r>
                      <a:br>
                        <a:rPr lang="ru-RU" sz="800" b="0" i="0" u="none" strike="noStrike" dirty="0">
                          <a:solidFill>
                            <a:srgbClr val="000000"/>
                          </a:solidFill>
                          <a:effectLst/>
                          <a:latin typeface="+mn-lt"/>
                        </a:rPr>
                      </a:br>
                      <a:r>
                        <a:rPr lang="ru-RU" sz="800" b="0" i="0" u="none" strike="noStrike" dirty="0">
                          <a:solidFill>
                            <a:srgbClr val="000000"/>
                          </a:solidFill>
                          <a:effectLst/>
                          <a:latin typeface="+mn-lt"/>
                        </a:rPr>
                        <a:t>(федерального) проекта/ </a:t>
                      </a:r>
                      <a:br>
                        <a:rPr lang="ru-RU" sz="800" b="0" i="0" u="none" strike="noStrike" dirty="0">
                          <a:solidFill>
                            <a:srgbClr val="000000"/>
                          </a:solidFill>
                          <a:effectLst/>
                          <a:latin typeface="+mn-lt"/>
                        </a:rPr>
                      </a:br>
                      <a:r>
                        <a:rPr lang="ru-RU" sz="800" b="0" i="0" u="none" strike="noStrike" dirty="0">
                          <a:solidFill>
                            <a:srgbClr val="000000"/>
                          </a:solidFill>
                          <a:effectLst/>
                          <a:latin typeface="+mn-lt"/>
                        </a:rPr>
                        <a:t>исполнители мероприятий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gridSpan="2">
                  <a:txBody>
                    <a:bodyPr/>
                    <a:lstStyle/>
                    <a:p>
                      <a:pPr algn="ctr" fontAlgn="ctr"/>
                      <a:r>
                        <a:rPr lang="ru-RU" sz="800" b="0" i="0" u="none" strike="noStrike">
                          <a:solidFill>
                            <a:srgbClr val="000000"/>
                          </a:solidFill>
                          <a:effectLst/>
                          <a:latin typeface="+mn-lt"/>
                        </a:rPr>
                        <a:t>Всего предусмотрено на реализацию национальных проектов в бюджете Республики Татарстан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hMerge="1">
                  <a:txBody>
                    <a:bodyPr/>
                    <a:lstStyle/>
                    <a:p>
                      <a:endParaRPr lang="ru-RU"/>
                    </a:p>
                  </a:txBody>
                  <a:tcPr/>
                </a:tc>
                <a:tc gridSpan="6">
                  <a:txBody>
                    <a:bodyPr/>
                    <a:lstStyle/>
                    <a:p>
                      <a:pPr algn="ctr" fontAlgn="ctr"/>
                      <a:r>
                        <a:rPr lang="ru-RU" sz="900" b="0" i="0" u="none" strike="noStrike" dirty="0">
                          <a:solidFill>
                            <a:srgbClr val="000000"/>
                          </a:solidFill>
                          <a:effectLst/>
                          <a:latin typeface="+mn-lt"/>
                        </a:rPr>
                        <a:t>В рамках </a:t>
                      </a:r>
                      <a:r>
                        <a:rPr lang="ru-RU" sz="900" b="0" i="0" u="none" strike="noStrike" dirty="0" err="1">
                          <a:solidFill>
                            <a:srgbClr val="000000"/>
                          </a:solidFill>
                          <a:effectLst/>
                          <a:latin typeface="+mn-lt"/>
                        </a:rPr>
                        <a:t>софинансирования</a:t>
                      </a:r>
                      <a:r>
                        <a:rPr lang="ru-RU" sz="900" b="0" i="0" u="none" strike="noStrike" dirty="0">
                          <a:solidFill>
                            <a:srgbClr val="000000"/>
                          </a:solidFill>
                          <a:effectLst/>
                          <a:latin typeface="+mn-lt"/>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gridSpan="2">
                  <a:txBody>
                    <a:bodyPr/>
                    <a:lstStyle/>
                    <a:p>
                      <a:pPr algn="ctr" fontAlgn="ctr"/>
                      <a:r>
                        <a:rPr lang="ru-RU" sz="800" b="0" i="0" u="none" strike="noStrike" dirty="0">
                          <a:solidFill>
                            <a:srgbClr val="000000"/>
                          </a:solidFill>
                          <a:effectLst/>
                          <a:latin typeface="+mn-lt"/>
                        </a:rPr>
                        <a:t>Предусмотрено дополнительно за счет средств бюджета Республики Татарстан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hMerge="1">
                  <a:txBody>
                    <a:bodyPr/>
                    <a:lstStyle/>
                    <a:p>
                      <a:endParaRPr lang="ru-RU"/>
                    </a:p>
                  </a:txBody>
                  <a:tcPr/>
                </a:tc>
              </a:tr>
              <a:tr h="289375">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c gridSpan="2">
                  <a:txBody>
                    <a:bodyPr/>
                    <a:lstStyle/>
                    <a:p>
                      <a:pPr algn="ctr" fontAlgn="ctr"/>
                      <a:r>
                        <a:rPr lang="ru-RU" sz="800" b="0" i="0" u="none" strike="noStrike">
                          <a:solidFill>
                            <a:srgbClr val="000000"/>
                          </a:solidFill>
                          <a:effectLst/>
                          <a:latin typeface="+mn-lt"/>
                        </a:rPr>
                        <a:t>Всего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gridSpan="2">
                  <a:txBody>
                    <a:bodyPr/>
                    <a:lstStyle/>
                    <a:p>
                      <a:pPr algn="ctr" fontAlgn="ctr"/>
                      <a:r>
                        <a:rPr lang="ru-RU" sz="800" b="0" i="0" u="none" strike="noStrike">
                          <a:solidFill>
                            <a:srgbClr val="000000"/>
                          </a:solidFill>
                          <a:effectLst/>
                          <a:latin typeface="+mn-lt"/>
                        </a:rPr>
                        <a:t>Средства федерального бюджета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gridSpan="2">
                  <a:txBody>
                    <a:bodyPr/>
                    <a:lstStyle/>
                    <a:p>
                      <a:pPr algn="ctr" fontAlgn="ctr"/>
                      <a:r>
                        <a:rPr lang="ru-RU" sz="800" b="0" i="0" u="none" strike="noStrike">
                          <a:solidFill>
                            <a:srgbClr val="000000"/>
                          </a:solidFill>
                          <a:effectLst/>
                          <a:latin typeface="+mn-lt"/>
                        </a:rPr>
                        <a:t>Средства бюджета Республики Татарстан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gridSpan="2" vMerge="1">
                  <a:txBody>
                    <a:bodyPr/>
                    <a:lstStyle/>
                    <a:p>
                      <a:pPr algn="ctr" fontAlgn="ctr"/>
                      <a:endParaRPr lang="ru-RU" sz="7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vMerge="1">
                  <a:txBody>
                    <a:bodyPr/>
                    <a:lstStyle/>
                    <a:p>
                      <a:endParaRPr lang="ru-RU"/>
                    </a:p>
                  </a:txBody>
                  <a:tcPr/>
                </a:tc>
              </a:tr>
              <a:tr h="221287">
                <a:tc vMerge="1">
                  <a:txBody>
                    <a:bodyPr/>
                    <a:lstStyle/>
                    <a:p>
                      <a:endParaRPr lang="ru-RU"/>
                    </a:p>
                  </a:txBody>
                  <a:tcPr/>
                </a:tc>
                <a:tc vMerge="1">
                  <a:txBody>
                    <a:bodyPr/>
                    <a:lstStyle/>
                    <a:p>
                      <a:endParaRPr lang="ru-RU"/>
                    </a:p>
                  </a:txBody>
                  <a:tcPr/>
                </a:tc>
                <a:tc>
                  <a:txBody>
                    <a:bodyPr/>
                    <a:lstStyle/>
                    <a:p>
                      <a:pPr algn="ctr" fontAlgn="ctr"/>
                      <a:r>
                        <a:rPr lang="ru-RU" sz="800" b="0" i="0" u="none" strike="noStrike" dirty="0">
                          <a:solidFill>
                            <a:srgbClr val="000000"/>
                          </a:solidFill>
                          <a:effectLst/>
                          <a:latin typeface="+mn-lt"/>
                        </a:rPr>
                        <a:t>план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800" b="0" i="0" u="none" strike="noStrike">
                          <a:solidFill>
                            <a:srgbClr val="000000"/>
                          </a:solidFill>
                          <a:effectLst/>
                          <a:latin typeface="+mn-lt"/>
                        </a:rPr>
                        <a:t>факт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800" b="0" i="0" u="none" strike="noStrike">
                          <a:solidFill>
                            <a:srgbClr val="000000"/>
                          </a:solidFill>
                          <a:effectLst/>
                          <a:latin typeface="+mn-lt"/>
                        </a:rPr>
                        <a:t>план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800" b="0" i="0" u="none" strike="noStrike">
                          <a:solidFill>
                            <a:srgbClr val="000000"/>
                          </a:solidFill>
                          <a:effectLst/>
                          <a:latin typeface="+mn-lt"/>
                        </a:rPr>
                        <a:t>факт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800" b="0" i="0" u="none" strike="noStrike" dirty="0">
                          <a:solidFill>
                            <a:srgbClr val="000000"/>
                          </a:solidFill>
                          <a:effectLst/>
                          <a:latin typeface="+mn-lt"/>
                        </a:rPr>
                        <a:t>план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800" b="0" i="0" u="none" strike="noStrike" dirty="0">
                          <a:solidFill>
                            <a:srgbClr val="000000"/>
                          </a:solidFill>
                          <a:effectLst/>
                          <a:latin typeface="+mn-lt"/>
                        </a:rPr>
                        <a:t>факт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800" b="0" i="0" u="none" strike="noStrike" dirty="0">
                          <a:solidFill>
                            <a:srgbClr val="000000"/>
                          </a:solidFill>
                          <a:effectLst/>
                          <a:latin typeface="+mn-lt"/>
                        </a:rPr>
                        <a:t>план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800" b="0" i="0" u="none" strike="noStrike" dirty="0">
                          <a:solidFill>
                            <a:srgbClr val="000000"/>
                          </a:solidFill>
                          <a:effectLst/>
                          <a:latin typeface="+mn-lt"/>
                        </a:rPr>
                        <a:t>факт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fontAlgn="ctr" latinLnBrk="0" hangingPunct="1"/>
                      <a:r>
                        <a:rPr lang="ru-RU" sz="800" b="0" i="0" u="none" strike="noStrike" kern="1200" dirty="0">
                          <a:solidFill>
                            <a:srgbClr val="000000"/>
                          </a:solidFill>
                          <a:effectLst/>
                          <a:latin typeface="+mn-lt"/>
                          <a:ea typeface="+mn-ea"/>
                          <a:cs typeface="+mn-cs"/>
                        </a:rPr>
                        <a:t>план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fontAlgn="ctr" latinLnBrk="0" hangingPunct="1"/>
                      <a:r>
                        <a:rPr lang="ru-RU" sz="800" b="0" i="0" u="none" strike="noStrike" kern="1200" dirty="0">
                          <a:solidFill>
                            <a:srgbClr val="000000"/>
                          </a:solidFill>
                          <a:effectLst/>
                          <a:latin typeface="+mn-lt"/>
                          <a:ea typeface="+mn-ea"/>
                          <a:cs typeface="+mn-cs"/>
                        </a:rPr>
                        <a:t>факт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183155">
                <a:tc>
                  <a:txBody>
                    <a:bodyPr/>
                    <a:lstStyle/>
                    <a:p>
                      <a:pPr algn="l" fontAlgn="t"/>
                      <a:r>
                        <a:rPr lang="ru-RU" sz="800" b="1" i="0" u="none" strike="noStrike" dirty="0">
                          <a:solidFill>
                            <a:srgbClr val="000000"/>
                          </a:solidFill>
                          <a:effectLst/>
                          <a:latin typeface="+mn-lt"/>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l" fontAlgn="t"/>
                      <a:r>
                        <a:rPr lang="ru-RU" sz="800" b="1" i="0" u="none" strike="noStrike" dirty="0">
                          <a:solidFill>
                            <a:srgbClr val="000000"/>
                          </a:solidFill>
                          <a:effectLst/>
                          <a:latin typeface="+mn-lt"/>
                        </a:rPr>
                        <a:t>ВСЕГО: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ctr" fontAlgn="t"/>
                      <a:r>
                        <a:rPr lang="ru-RU" sz="800" b="1" i="0" u="none" strike="noStrike" dirty="0">
                          <a:solidFill>
                            <a:srgbClr val="000000"/>
                          </a:solidFill>
                          <a:effectLst/>
                          <a:latin typeface="+mn-lt"/>
                        </a:rPr>
                        <a:t>43 816 830,2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ctr" fontAlgn="t"/>
                      <a:r>
                        <a:rPr lang="ru-RU" sz="800" b="1" i="0" u="none" strike="noStrike" dirty="0">
                          <a:solidFill>
                            <a:srgbClr val="000000"/>
                          </a:solidFill>
                          <a:effectLst/>
                          <a:latin typeface="+mn-lt"/>
                        </a:rPr>
                        <a:t>43 728 535,2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ctr" fontAlgn="t"/>
                      <a:r>
                        <a:rPr lang="ru-RU" sz="800" b="1" i="0" u="none" strike="noStrike">
                          <a:solidFill>
                            <a:srgbClr val="000000"/>
                          </a:solidFill>
                          <a:effectLst/>
                          <a:latin typeface="+mn-lt"/>
                        </a:rPr>
                        <a:t>37 460 617,0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ctr" fontAlgn="t"/>
                      <a:r>
                        <a:rPr lang="ru-RU" sz="800" b="1" i="0" u="none" strike="noStrike">
                          <a:solidFill>
                            <a:srgbClr val="000000"/>
                          </a:solidFill>
                          <a:effectLst/>
                          <a:latin typeface="+mn-lt"/>
                        </a:rPr>
                        <a:t>37 388 360,1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ctr" fontAlgn="t"/>
                      <a:r>
                        <a:rPr lang="ru-RU" sz="800" b="1" i="0" u="none" strike="noStrike" dirty="0">
                          <a:solidFill>
                            <a:srgbClr val="000000"/>
                          </a:solidFill>
                          <a:effectLst/>
                          <a:latin typeface="+mn-lt"/>
                        </a:rPr>
                        <a:t>32 535 892,9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ctr" fontAlgn="t"/>
                      <a:r>
                        <a:rPr lang="ru-RU" sz="800" b="1" i="0" u="none" strike="noStrike" dirty="0">
                          <a:solidFill>
                            <a:srgbClr val="000000"/>
                          </a:solidFill>
                          <a:effectLst/>
                          <a:latin typeface="+mn-lt"/>
                        </a:rPr>
                        <a:t>32 477 098,6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ctr" fontAlgn="t"/>
                      <a:r>
                        <a:rPr lang="ru-RU" sz="800" b="1" i="0" u="none" strike="noStrike" dirty="0">
                          <a:solidFill>
                            <a:srgbClr val="000000"/>
                          </a:solidFill>
                          <a:effectLst/>
                          <a:latin typeface="+mn-lt"/>
                        </a:rPr>
                        <a:t>4 924 724,1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ctr" fontAlgn="t"/>
                      <a:r>
                        <a:rPr lang="ru-RU" sz="800" b="1" i="0" u="none" strike="noStrike" dirty="0">
                          <a:solidFill>
                            <a:srgbClr val="000000"/>
                          </a:solidFill>
                          <a:effectLst/>
                          <a:latin typeface="+mn-lt"/>
                        </a:rPr>
                        <a:t>4 911 261,5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ctr" fontAlgn="t"/>
                      <a:r>
                        <a:rPr lang="ru-RU" sz="800" b="1" i="0" u="none" strike="noStrike" dirty="0">
                          <a:solidFill>
                            <a:srgbClr val="000000"/>
                          </a:solidFill>
                          <a:effectLst/>
                          <a:latin typeface="+mn-lt"/>
                        </a:rPr>
                        <a:t>6 356 213,2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c>
                  <a:txBody>
                    <a:bodyPr/>
                    <a:lstStyle/>
                    <a:p>
                      <a:pPr algn="ctr" fontAlgn="t"/>
                      <a:r>
                        <a:rPr lang="ru-RU" sz="800" b="1" i="0" u="none" strike="noStrike" dirty="0">
                          <a:solidFill>
                            <a:srgbClr val="000000"/>
                          </a:solidFill>
                          <a:effectLst/>
                          <a:latin typeface="+mn-lt"/>
                        </a:rPr>
                        <a:t>6 340 175,1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AE9"/>
                    </a:solidFill>
                  </a:tcPr>
                </a:tc>
              </a:tr>
              <a:tr h="181233">
                <a:tc>
                  <a:txBody>
                    <a:bodyPr/>
                    <a:lstStyle/>
                    <a:p>
                      <a:pPr algn="ctr" fontAlgn="t"/>
                      <a:r>
                        <a:rPr lang="ru-RU" sz="800" b="0" i="0" u="none" strike="noStrike" dirty="0">
                          <a:solidFill>
                            <a:srgbClr val="000000"/>
                          </a:solidFill>
                          <a:effectLst/>
                          <a:latin typeface="+mn-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ru-RU" sz="800" b="0" i="0" u="none" strike="noStrike" dirty="0">
                          <a:solidFill>
                            <a:srgbClr val="000000"/>
                          </a:solidFill>
                          <a:effectLst/>
                          <a:latin typeface="+mn-lt"/>
                        </a:rPr>
                        <a:t>ДЕМОГРАФИЯ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mn-lt"/>
                        </a:rPr>
                        <a:t>5 724 410,5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mn-lt"/>
                        </a:rPr>
                        <a:t>5 695 855,7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mn-lt"/>
                        </a:rPr>
                        <a:t>4 205 785,4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mn-lt"/>
                        </a:rPr>
                        <a:t>4 188 685,2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mn-lt"/>
                        </a:rPr>
                        <a:t>4 092 417,3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mn-lt"/>
                        </a:rPr>
                        <a:t>4 078 020,5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mn-lt"/>
                        </a:rPr>
                        <a:t>113 368,1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mn-lt"/>
                        </a:rPr>
                        <a:t>110 664,7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mn-lt"/>
                        </a:rPr>
                        <a:t>1 518 625,1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mn-lt"/>
                        </a:rPr>
                        <a:t>1 507 170,5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6177">
                <a:tc>
                  <a:txBody>
                    <a:bodyPr/>
                    <a:lstStyle/>
                    <a:p>
                      <a:pPr algn="ctr" fontAlgn="t"/>
                      <a:r>
                        <a:rPr lang="ru-RU" sz="800" b="0" i="0" u="none" strike="noStrike">
                          <a:solidFill>
                            <a:srgbClr val="000000"/>
                          </a:solidFill>
                          <a:effectLst/>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800" b="0" i="0" u="none" strike="noStrike">
                          <a:solidFill>
                            <a:srgbClr val="000000"/>
                          </a:solidFill>
                          <a:effectLst/>
                          <a:latin typeface="+mn-lt"/>
                        </a:rPr>
                        <a:t>ОБРАЗОВАНИЕ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2 835 110,8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2 835 110,8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2 835 110,8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2 835 110,8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2 294 339,3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2 294 339,3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540 771,5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540 771,5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110">
                <a:tc>
                  <a:txBody>
                    <a:bodyPr/>
                    <a:lstStyle/>
                    <a:p>
                      <a:pPr algn="ctr" fontAlgn="t"/>
                      <a:r>
                        <a:rPr lang="ru-RU" sz="800" b="0" i="0" u="none" strike="noStrike">
                          <a:solidFill>
                            <a:srgbClr val="000000"/>
                          </a:solidFill>
                          <a:effectLst/>
                          <a:latin typeface="+mn-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800" b="0" i="0" u="none" strike="noStrike">
                          <a:solidFill>
                            <a:srgbClr val="000000"/>
                          </a:solidFill>
                          <a:effectLst/>
                          <a:latin typeface="+mn-lt"/>
                        </a:rPr>
                        <a:t>ЗДРАВООХРАНЕНИЕ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4 362 140,9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4 324 796,9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3 926 310,6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3 892 317,1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3 256 556,5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3 229 368,0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669 754,1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662 949,1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435 830,3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432 479,8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110">
                <a:tc>
                  <a:txBody>
                    <a:bodyPr/>
                    <a:lstStyle/>
                    <a:p>
                      <a:pPr algn="ctr" fontAlgn="t"/>
                      <a:r>
                        <a:rPr lang="ru-RU" sz="800" b="0" i="0" u="none" strike="noStrike">
                          <a:solidFill>
                            <a:srgbClr val="000000"/>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800" b="0" i="0" u="none" strike="noStrike">
                          <a:solidFill>
                            <a:srgbClr val="000000"/>
                          </a:solidFill>
                          <a:effectLst/>
                          <a:latin typeface="+mn-lt"/>
                        </a:rPr>
                        <a:t>ЖИЛЬЕ И ГОРОДСКАЯ СРЕДА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6 488 229,4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6 480 066,0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6 488 229,4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6 480 066,0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5 327 575,2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5 320 896,1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1 160 654,2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1 159 169,9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110">
                <a:tc>
                  <a:txBody>
                    <a:bodyPr/>
                    <a:lstStyle/>
                    <a:p>
                      <a:pPr algn="ctr" fontAlgn="t"/>
                      <a:r>
                        <a:rPr lang="ru-RU" sz="800" b="0" i="0" u="none" strike="noStrike">
                          <a:solidFill>
                            <a:srgbClr val="000000"/>
                          </a:solidFill>
                          <a:effectLst/>
                          <a:latin typeface="+mn-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800" b="0" i="0" u="none" strike="noStrike">
                          <a:solidFill>
                            <a:srgbClr val="000000"/>
                          </a:solidFill>
                          <a:effectLst/>
                          <a:latin typeface="+mn-lt"/>
                        </a:rPr>
                        <a:t>ЭКОЛОГИЯ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6 629 437,8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6 629 437,7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6 629 437,8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6 629 437,7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5 370 545,5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5 370 545,4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1 258 892,3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1 258 892,3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110">
                <a:tc>
                  <a:txBody>
                    <a:bodyPr/>
                    <a:lstStyle/>
                    <a:p>
                      <a:pPr algn="ctr" fontAlgn="t"/>
                      <a:r>
                        <a:rPr lang="ru-RU" sz="800" b="0" i="0" u="none" strike="noStrike">
                          <a:solidFill>
                            <a:srgbClr val="000000"/>
                          </a:solidFill>
                          <a:effectLst/>
                          <a:latin typeface="+mn-lt"/>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800" b="0" i="0" u="none" strike="noStrike">
                          <a:solidFill>
                            <a:srgbClr val="000000"/>
                          </a:solidFill>
                          <a:effectLst/>
                          <a:latin typeface="+mn-lt"/>
                        </a:rPr>
                        <a:t>КУЛЬТУРА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1 157 368,8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1 157 368,8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1 139 318,8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1 139 318,8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700 272,9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700 272,9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439 045,9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439 045,9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18 050,0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18 050,0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221">
                <a:tc>
                  <a:txBody>
                    <a:bodyPr/>
                    <a:lstStyle/>
                    <a:p>
                      <a:pPr algn="ctr" fontAlgn="t"/>
                      <a:r>
                        <a:rPr lang="ru-RU" sz="800" b="0" i="0" u="none" strike="noStrike">
                          <a:solidFill>
                            <a:srgbClr val="000000"/>
                          </a:solidFill>
                          <a:effectLst/>
                          <a:latin typeface="+mn-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800" b="0" i="0" u="none" strike="noStrike">
                          <a:solidFill>
                            <a:srgbClr val="000000"/>
                          </a:solidFill>
                          <a:effectLst/>
                          <a:latin typeface="+mn-lt"/>
                        </a:rPr>
                        <a:t>ТУРИЗМ И ИНДУСТРИЯ ГОСТЕПРИИМСТВА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543 255,5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530 445,5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543 255,5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530 445,5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384 120,9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373 744,8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159 134,6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156 700,7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368">
                <a:tc>
                  <a:txBody>
                    <a:bodyPr/>
                    <a:lstStyle/>
                    <a:p>
                      <a:pPr algn="ctr" fontAlgn="t"/>
                      <a:r>
                        <a:rPr lang="ru-RU" sz="800" b="0" i="0" u="none" strike="noStrike">
                          <a:solidFill>
                            <a:srgbClr val="000000"/>
                          </a:solidFill>
                          <a:effectLst/>
                          <a:latin typeface="+mn-lt"/>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800" b="0" i="0" u="none" strike="noStrike">
                          <a:solidFill>
                            <a:srgbClr val="000000"/>
                          </a:solidFill>
                          <a:effectLst/>
                          <a:latin typeface="+mn-lt"/>
                        </a:rPr>
                        <a:t>БЕЗОПАСНЫЕ КАЧЕСТВЕННЫЕ ДОРОГИ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12 172 978,0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12 171 794,9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7 844 078,0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7 844 078,0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7 491 708,0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7 491 708,0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352 370,0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352 370,0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4 328 900,0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4 327 716,9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110">
                <a:tc>
                  <a:txBody>
                    <a:bodyPr/>
                    <a:lstStyle/>
                    <a:p>
                      <a:pPr algn="ctr" fontAlgn="t"/>
                      <a:r>
                        <a:rPr lang="ru-RU" sz="800" b="0" i="0" u="none" strike="noStrike">
                          <a:solidFill>
                            <a:srgbClr val="000000"/>
                          </a:solidFill>
                          <a:effectLst/>
                          <a:latin typeface="+mn-lt"/>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800" b="0" i="0" u="none" strike="noStrike">
                          <a:solidFill>
                            <a:srgbClr val="000000"/>
                          </a:solidFill>
                          <a:effectLst/>
                          <a:latin typeface="+mn-lt"/>
                        </a:rPr>
                        <a:t>МЕЖДУНАРОДНАЯ КООПЕРАЦИЯ И ЭКСПОРТ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367 053,9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367 053,9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367 053,9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367 053,9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297 313,7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297 313,7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69 740,2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69 740,2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221">
                <a:tc>
                  <a:txBody>
                    <a:bodyPr/>
                    <a:lstStyle/>
                    <a:p>
                      <a:pPr algn="ctr" fontAlgn="t"/>
                      <a:r>
                        <a:rPr lang="ru-RU" sz="800" b="0" i="0" u="none" strike="noStrike" dirty="0">
                          <a:solidFill>
                            <a:srgbClr val="000000"/>
                          </a:solidFill>
                          <a:effectLst/>
                          <a:latin typeface="+mn-lt"/>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800" b="0" i="0" u="none" strike="noStrike" dirty="0">
                          <a:solidFill>
                            <a:srgbClr val="000000"/>
                          </a:solidFill>
                          <a:effectLst/>
                          <a:latin typeface="+mn-lt"/>
                        </a:rPr>
                        <a:t>МАЛОЕ И СРЕДНЕЕ ПРЕДПРИНИМАТЕЛЬСТВО и ПОДДЕРЖКА ИНДИВИДУАЛЬНОЙ ПРЕДПРИНИМАТЕЛЬСКОЙ ИНИЦИАТИВЫ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666 666,6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666 623,8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666 666,6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666 623,8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540 000,0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539 965,3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126 666,6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126 658,5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808">
                <a:tc>
                  <a:txBody>
                    <a:bodyPr/>
                    <a:lstStyle/>
                    <a:p>
                      <a:pPr algn="ctr" fontAlgn="t"/>
                      <a:r>
                        <a:rPr lang="ru-RU" sz="800" b="0" i="0" u="none" strike="noStrike">
                          <a:solidFill>
                            <a:srgbClr val="000000"/>
                          </a:solidFill>
                          <a:effectLst/>
                          <a:latin typeface="+mn-lt"/>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800" b="0" i="0" u="none" strike="noStrike">
                          <a:solidFill>
                            <a:srgbClr val="000000"/>
                          </a:solidFill>
                          <a:effectLst/>
                          <a:latin typeface="+mn-lt"/>
                        </a:rPr>
                        <a:t>ПРОИЗВОДИТЕЛЬНОСТЬ ТРУДА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88 128,5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88 128,5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88 128,5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88 128,5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88 128,5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88 128,5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5963">
                <a:tc>
                  <a:txBody>
                    <a:bodyPr/>
                    <a:lstStyle/>
                    <a:p>
                      <a:pPr algn="ctr" fontAlgn="t"/>
                      <a:r>
                        <a:rPr lang="ru-RU" sz="800" b="0" i="0" u="none" strike="noStrike">
                          <a:solidFill>
                            <a:srgbClr val="000000"/>
                          </a:solidFill>
                          <a:effectLst/>
                          <a:latin typeface="+mn-lt"/>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800" b="0" i="0" u="none" strike="noStrike">
                          <a:solidFill>
                            <a:srgbClr val="000000"/>
                          </a:solidFill>
                          <a:effectLst/>
                          <a:latin typeface="+mn-lt"/>
                        </a:rPr>
                        <a:t>ЦИФРОВАЯ ЭКОНОМИКА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235 474,2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235 277,4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180 666,4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180 519,5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146 339,8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146 220,8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34 326,6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34 298,7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54 807,8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54 757,9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309">
                <a:tc>
                  <a:txBody>
                    <a:bodyPr/>
                    <a:lstStyle/>
                    <a:p>
                      <a:pPr algn="ctr" fontAlgn="t"/>
                      <a:r>
                        <a:rPr lang="ru-RU" sz="800" b="0" i="0" u="none" strike="noStrike">
                          <a:solidFill>
                            <a:srgbClr val="000000"/>
                          </a:solidFill>
                          <a:effectLst/>
                          <a:latin typeface="+mn-lt"/>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800" b="0" i="0" u="none" strike="noStrike">
                          <a:solidFill>
                            <a:srgbClr val="000000"/>
                          </a:solidFill>
                          <a:effectLst/>
                          <a:latin typeface="+mn-lt"/>
                        </a:rPr>
                        <a:t>НАУКА И УНИВЕРСИТЕТЫ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2 546 575,3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2 546 575,3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2 546 575,3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2 546 575,3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2 546 575,3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2 546 575,3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mn-lt"/>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mn-lt"/>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Текст 2"/>
          <p:cNvSpPr>
            <a:spLocks noGrp="1"/>
          </p:cNvSpPr>
          <p:nvPr>
            <p:ph type="body" sz="quarter" idx="14"/>
          </p:nvPr>
        </p:nvSpPr>
        <p:spPr/>
        <p:txBody>
          <a:bodyPr>
            <a:noAutofit/>
          </a:bodyPr>
          <a:lstStyle/>
          <a:p>
            <a:r>
              <a:rPr lang="ru-RU" sz="1800" dirty="0" smtClean="0"/>
              <a:t>Расходы бюджета Республики Татарстан на реализацию </a:t>
            </a:r>
            <a:r>
              <a:rPr lang="ru-RU" sz="1800" dirty="0"/>
              <a:t>национальных проектов в </a:t>
            </a:r>
            <a:r>
              <a:rPr lang="ru-RU" sz="1800" dirty="0" smtClean="0"/>
              <a:t>2022 году (тыс. рублей)</a:t>
            </a:r>
            <a:endParaRPr lang="ru-RU" sz="1800" dirty="0"/>
          </a:p>
        </p:txBody>
      </p:sp>
    </p:spTree>
    <p:extLst>
      <p:ext uri="{BB962C8B-B14F-4D97-AF65-F5344CB8AC3E}">
        <p14:creationId xmlns:p14="http://schemas.microsoft.com/office/powerpoint/2010/main" val="39839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85470" y="136200"/>
            <a:ext cx="8088112" cy="466335"/>
          </a:xfrm>
        </p:spPr>
        <p:txBody>
          <a:bodyPr>
            <a:normAutofit fontScale="55000" lnSpcReduction="20000"/>
          </a:bodyPr>
          <a:lstStyle/>
          <a:p>
            <a:r>
              <a:rPr lang="ru-RU" dirty="0"/>
              <a:t>Сведения о реализации в </a:t>
            </a:r>
            <a:r>
              <a:rPr lang="ru-RU" dirty="0" smtClean="0"/>
              <a:t>2022 </a:t>
            </a:r>
            <a:r>
              <a:rPr lang="ru-RU" dirty="0"/>
              <a:t>году общественно </a:t>
            </a:r>
            <a:r>
              <a:rPr lang="ru-RU" dirty="0" smtClean="0"/>
              <a:t>значимых</a:t>
            </a:r>
            <a:br>
              <a:rPr lang="ru-RU" dirty="0" smtClean="0"/>
            </a:br>
            <a:r>
              <a:rPr lang="ru-RU" dirty="0" smtClean="0"/>
              <a:t> </a:t>
            </a:r>
            <a:r>
              <a:rPr lang="ru-RU" dirty="0"/>
              <a:t>проектов для Республики Татарстан</a:t>
            </a:r>
          </a:p>
        </p:txBody>
      </p:sp>
      <p:graphicFrame>
        <p:nvGraphicFramePr>
          <p:cNvPr id="4" name="Таблица 3"/>
          <p:cNvGraphicFramePr>
            <a:graphicFrameLocks noGrp="1"/>
          </p:cNvGraphicFramePr>
          <p:nvPr>
            <p:extLst>
              <p:ext uri="{D42A27DB-BD31-4B8C-83A1-F6EECF244321}">
                <p14:modId xmlns:p14="http://schemas.microsoft.com/office/powerpoint/2010/main" val="3158552157"/>
              </p:ext>
            </p:extLst>
          </p:nvPr>
        </p:nvGraphicFramePr>
        <p:xfrm>
          <a:off x="577816" y="543698"/>
          <a:ext cx="8283582" cy="5764351"/>
        </p:xfrm>
        <a:graphic>
          <a:graphicData uri="http://schemas.openxmlformats.org/drawingml/2006/table">
            <a:tbl>
              <a:tblPr>
                <a:tableStyleId>{616DA210-FB5B-4158-B5E0-FEB733F419BA}</a:tableStyleId>
              </a:tblPr>
              <a:tblGrid>
                <a:gridCol w="4703769"/>
                <a:gridCol w="3579813"/>
              </a:tblGrid>
              <a:tr h="278985">
                <a:tc>
                  <a:txBody>
                    <a:bodyPr/>
                    <a:lstStyle/>
                    <a:p>
                      <a:pPr algn="ctr" fontAlgn="ctr"/>
                      <a:r>
                        <a:rPr lang="ru-RU" sz="950" b="1" u="none" strike="noStrike" dirty="0">
                          <a:effectLst/>
                        </a:rPr>
                        <a:t>Наименование проекта</a:t>
                      </a:r>
                      <a:endParaRPr lang="ru-RU" sz="950" b="1" i="0" u="none" strike="noStrike" dirty="0">
                        <a:solidFill>
                          <a:srgbClr val="000000"/>
                        </a:solidFill>
                        <a:effectLst/>
                        <a:latin typeface="+mn-lt"/>
                      </a:endParaRPr>
                    </a:p>
                  </a:txBody>
                  <a:tcPr marL="2589" marR="2589" marT="25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50" b="1" u="none" strike="noStrike" dirty="0">
                          <a:effectLst/>
                        </a:rPr>
                        <a:t>Результат от реализации проекта</a:t>
                      </a:r>
                      <a:endParaRPr lang="ru-RU" sz="950" b="1" i="0" u="none" strike="noStrike" dirty="0">
                        <a:solidFill>
                          <a:srgbClr val="000000"/>
                        </a:solidFill>
                        <a:effectLst/>
                        <a:latin typeface="+mn-lt"/>
                      </a:endParaRPr>
                    </a:p>
                  </a:txBody>
                  <a:tcPr marL="2589" marR="2589" marT="258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16623">
                <a:tc>
                  <a:txBody>
                    <a:bodyPr/>
                    <a:lstStyle/>
                    <a:p>
                      <a:pPr algn="just" fontAlgn="ctr"/>
                      <a:r>
                        <a:rPr lang="ru-RU" sz="950" b="0" i="0" u="none" strike="noStrike" kern="1200" dirty="0">
                          <a:solidFill>
                            <a:schemeClr val="tx1"/>
                          </a:solidFill>
                          <a:effectLst/>
                          <a:latin typeface="+mn-lt"/>
                          <a:ea typeface="+mn-ea"/>
                          <a:cs typeface="+mn-cs"/>
                        </a:rPr>
                        <a:t>Капитальный ремонт общеобразовательных учреждений и дошкольных образовательных организаций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dirty="0">
                          <a:solidFill>
                            <a:schemeClr val="tx1"/>
                          </a:solidFill>
                          <a:effectLst/>
                          <a:latin typeface="+mn-lt"/>
                        </a:rPr>
                        <a:t>Отремонтировано 22 дошкольных образовательных </a:t>
                      </a:r>
                      <a:r>
                        <a:rPr lang="ru-RU" sz="950" b="0" i="0" u="none" strike="noStrike" dirty="0" smtClean="0">
                          <a:solidFill>
                            <a:schemeClr val="tx1"/>
                          </a:solidFill>
                          <a:effectLst/>
                          <a:latin typeface="+mn-lt"/>
                        </a:rPr>
                        <a:t>организации,</a:t>
                      </a:r>
                      <a:r>
                        <a:rPr lang="ru-RU" sz="950" b="0" i="0" u="none" strike="noStrike" dirty="0">
                          <a:solidFill>
                            <a:schemeClr val="tx1"/>
                          </a:solidFill>
                          <a:effectLst/>
                          <a:latin typeface="+mn-lt"/>
                        </a:rPr>
                        <a:t/>
                      </a:r>
                      <a:br>
                        <a:rPr lang="ru-RU" sz="950" b="0" i="0" u="none" strike="noStrike" dirty="0">
                          <a:solidFill>
                            <a:schemeClr val="tx1"/>
                          </a:solidFill>
                          <a:effectLst/>
                          <a:latin typeface="+mn-lt"/>
                        </a:rPr>
                      </a:br>
                      <a:r>
                        <a:rPr lang="ru-RU" sz="950" b="0" i="0" u="none" strike="noStrike" dirty="0">
                          <a:solidFill>
                            <a:schemeClr val="tx1"/>
                          </a:solidFill>
                          <a:effectLst/>
                          <a:latin typeface="+mn-lt"/>
                        </a:rPr>
                        <a:t>120 общеобразовательных школ</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8054">
                <a:tc>
                  <a:txBody>
                    <a:bodyPr/>
                    <a:lstStyle/>
                    <a:p>
                      <a:pPr algn="just" fontAlgn="ctr"/>
                      <a:r>
                        <a:rPr lang="ru-RU" sz="950" b="0" i="0" u="none" strike="noStrike" kern="1200" dirty="0">
                          <a:solidFill>
                            <a:schemeClr val="tx1"/>
                          </a:solidFill>
                          <a:effectLst/>
                          <a:latin typeface="+mn-lt"/>
                          <a:ea typeface="+mn-ea"/>
                          <a:cs typeface="+mn-cs"/>
                        </a:rPr>
                        <a:t>Капитальный ремонт ресурсных центров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ru-RU" sz="950" b="0" i="0" u="none" strike="noStrike" dirty="0">
                          <a:solidFill>
                            <a:schemeClr val="tx1"/>
                          </a:solidFill>
                          <a:effectLst/>
                          <a:latin typeface="+mn-lt"/>
                        </a:rPr>
                        <a:t>Отремонтировано 16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6188">
                <a:tc>
                  <a:txBody>
                    <a:bodyPr/>
                    <a:lstStyle/>
                    <a:p>
                      <a:pPr algn="just" fontAlgn="ctr"/>
                      <a:r>
                        <a:rPr lang="ru-RU" sz="950" b="0" i="0" u="none" strike="noStrike" kern="1200" dirty="0">
                          <a:solidFill>
                            <a:schemeClr val="tx1"/>
                          </a:solidFill>
                          <a:effectLst/>
                          <a:latin typeface="+mn-lt"/>
                          <a:ea typeface="+mn-ea"/>
                          <a:cs typeface="+mn-cs"/>
                        </a:rPr>
                        <a:t>Программа обеспечения населения чистой водой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kern="1200" dirty="0">
                          <a:solidFill>
                            <a:schemeClr val="tx1"/>
                          </a:solidFill>
                          <a:effectLst/>
                          <a:latin typeface="+mn-lt"/>
                          <a:ea typeface="+mn-ea"/>
                          <a:cs typeface="+mn-cs"/>
                        </a:rPr>
                        <a:t>Построено и отремонтировано 128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7227">
                <a:tc>
                  <a:txBody>
                    <a:bodyPr/>
                    <a:lstStyle/>
                    <a:p>
                      <a:pPr algn="just" fontAlgn="ctr"/>
                      <a:r>
                        <a:rPr lang="ru-RU" sz="950" b="0" i="0" u="none" strike="noStrike" kern="1200" dirty="0">
                          <a:solidFill>
                            <a:schemeClr val="tx1"/>
                          </a:solidFill>
                          <a:effectLst/>
                          <a:latin typeface="+mn-lt"/>
                          <a:ea typeface="+mn-ea"/>
                          <a:cs typeface="+mn-cs"/>
                        </a:rPr>
                        <a:t>Перевод системы отопления на индивидуальные котлы (двухконтурные котлы)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kern="1200" dirty="0">
                          <a:solidFill>
                            <a:schemeClr val="tx1"/>
                          </a:solidFill>
                          <a:effectLst/>
                          <a:latin typeface="+mn-lt"/>
                          <a:ea typeface="+mn-ea"/>
                          <a:cs typeface="+mn-cs"/>
                        </a:rPr>
                        <a:t>Переведено на индивидуальные системы отопления </a:t>
                      </a:r>
                      <a:r>
                        <a:rPr lang="en-US" sz="950" b="0" i="0" u="none" strike="noStrike" kern="1200" dirty="0">
                          <a:solidFill>
                            <a:schemeClr val="tx1"/>
                          </a:solidFill>
                          <a:effectLst/>
                          <a:latin typeface="+mn-lt"/>
                          <a:ea typeface="+mn-ea"/>
                          <a:cs typeface="+mn-cs"/>
                        </a:rPr>
                        <a:t>18</a:t>
                      </a:r>
                      <a:r>
                        <a:rPr lang="ru-RU" sz="950" b="0" i="0" u="none" strike="noStrike" kern="1200" dirty="0">
                          <a:solidFill>
                            <a:schemeClr val="tx1"/>
                          </a:solidFill>
                          <a:effectLst/>
                          <a:latin typeface="+mn-lt"/>
                          <a:ea typeface="+mn-ea"/>
                          <a:cs typeface="+mn-cs"/>
                        </a:rPr>
                        <a:t>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0576">
                <a:tc>
                  <a:txBody>
                    <a:bodyPr/>
                    <a:lstStyle/>
                    <a:p>
                      <a:pPr algn="l" fontAlgn="b"/>
                      <a:r>
                        <a:rPr lang="ru-RU" sz="950" b="0" i="0" u="none" strike="noStrike" kern="1200" dirty="0">
                          <a:solidFill>
                            <a:schemeClr val="tx1"/>
                          </a:solidFill>
                          <a:effectLst/>
                          <a:latin typeface="+mn-lt"/>
                          <a:ea typeface="+mn-ea"/>
                          <a:cs typeface="+mn-cs"/>
                        </a:rPr>
                        <a:t>Программа ремонта отопления (котельных) объектов социального назначения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kern="1200" dirty="0">
                          <a:solidFill>
                            <a:schemeClr val="tx1"/>
                          </a:solidFill>
                          <a:effectLst/>
                          <a:latin typeface="+mn-lt"/>
                          <a:ea typeface="+mn-ea"/>
                          <a:cs typeface="+mn-cs"/>
                        </a:rPr>
                        <a:t>Отремонтировано 4</a:t>
                      </a:r>
                      <a:r>
                        <a:rPr lang="en-US" sz="950" b="0" i="0" u="none" strike="noStrike" kern="1200" dirty="0">
                          <a:solidFill>
                            <a:schemeClr val="tx1"/>
                          </a:solidFill>
                          <a:effectLst/>
                          <a:latin typeface="+mn-lt"/>
                          <a:ea typeface="+mn-ea"/>
                          <a:cs typeface="+mn-cs"/>
                        </a:rPr>
                        <a:t>3</a:t>
                      </a:r>
                      <a:r>
                        <a:rPr lang="ru-RU" sz="950" b="0" i="0" u="none" strike="noStrike" kern="1200" dirty="0">
                          <a:solidFill>
                            <a:schemeClr val="tx1"/>
                          </a:solidFill>
                          <a:effectLst/>
                          <a:latin typeface="+mn-lt"/>
                          <a:ea typeface="+mn-ea"/>
                          <a:cs typeface="+mn-cs"/>
                        </a:rPr>
                        <a:t> объекта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2310">
                <a:tc>
                  <a:txBody>
                    <a:bodyPr/>
                    <a:lstStyle/>
                    <a:p>
                      <a:pPr algn="l" fontAlgn="b"/>
                      <a:r>
                        <a:rPr lang="ru-RU" sz="950" b="0" i="0" u="none" strike="noStrike" kern="1200" dirty="0">
                          <a:solidFill>
                            <a:schemeClr val="tx1"/>
                          </a:solidFill>
                          <a:effectLst/>
                          <a:latin typeface="+mn-lt"/>
                          <a:ea typeface="+mn-ea"/>
                          <a:cs typeface="+mn-cs"/>
                        </a:rPr>
                        <a:t>Модернизация систем водоотведения, строительство, капитальный ремонт систем и сооружений канализации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kern="1200" dirty="0">
                          <a:solidFill>
                            <a:schemeClr val="tx1"/>
                          </a:solidFill>
                          <a:effectLst/>
                          <a:latin typeface="+mn-lt"/>
                          <a:ea typeface="+mn-ea"/>
                          <a:cs typeface="+mn-cs"/>
                        </a:rPr>
                        <a:t>Построено  и отремонтировано 17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3702">
                <a:tc>
                  <a:txBody>
                    <a:bodyPr/>
                    <a:lstStyle/>
                    <a:p>
                      <a:pPr algn="l" fontAlgn="b"/>
                      <a:r>
                        <a:rPr lang="ru-RU" sz="950" b="0" i="0" u="none" strike="noStrike" kern="1200" dirty="0">
                          <a:solidFill>
                            <a:schemeClr val="tx1"/>
                          </a:solidFill>
                          <a:effectLst/>
                          <a:latin typeface="+mn-lt"/>
                          <a:ea typeface="+mn-ea"/>
                          <a:cs typeface="+mn-cs"/>
                        </a:rPr>
                        <a:t>Программа по восстановлению освещения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kern="1200" dirty="0" smtClean="0">
                          <a:solidFill>
                            <a:schemeClr val="tx1"/>
                          </a:solidFill>
                          <a:effectLst/>
                          <a:latin typeface="+mn-lt"/>
                          <a:ea typeface="+mn-ea"/>
                          <a:cs typeface="+mn-cs"/>
                        </a:rPr>
                        <a:t>Отремонтировано </a:t>
                      </a:r>
                      <a:r>
                        <a:rPr lang="ru-RU" sz="950" b="0" i="0" u="none" strike="noStrike" kern="1200" dirty="0">
                          <a:solidFill>
                            <a:schemeClr val="tx1"/>
                          </a:solidFill>
                          <a:effectLst/>
                          <a:latin typeface="+mn-lt"/>
                          <a:ea typeface="+mn-ea"/>
                          <a:cs typeface="+mn-cs"/>
                        </a:rPr>
                        <a:t>549 </a:t>
                      </a:r>
                      <a:r>
                        <a:rPr lang="ru-RU" sz="950" b="0" i="0" u="none" strike="noStrike" kern="1200" dirty="0" smtClean="0">
                          <a:solidFill>
                            <a:schemeClr val="tx1"/>
                          </a:solidFill>
                          <a:effectLst/>
                          <a:latin typeface="+mn-lt"/>
                          <a:ea typeface="+mn-ea"/>
                          <a:cs typeface="+mn-cs"/>
                        </a:rPr>
                        <a:t>объектов</a:t>
                      </a:r>
                      <a:endParaRPr lang="ru-RU" sz="95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55197">
                <a:tc>
                  <a:txBody>
                    <a:bodyPr/>
                    <a:lstStyle/>
                    <a:p>
                      <a:pPr algn="l" fontAlgn="b"/>
                      <a:r>
                        <a:rPr lang="ru-RU" sz="950" b="0" i="0" u="none" strike="noStrike" kern="1200" dirty="0">
                          <a:solidFill>
                            <a:schemeClr val="tx1"/>
                          </a:solidFill>
                          <a:effectLst/>
                          <a:latin typeface="+mn-lt"/>
                          <a:ea typeface="+mn-ea"/>
                          <a:cs typeface="+mn-cs"/>
                        </a:rPr>
                        <a:t>Мероприятия по созданию и обустройству парков, скверов и </a:t>
                      </a:r>
                      <a:r>
                        <a:rPr lang="ru-RU" sz="950" b="0" i="0" u="none" strike="noStrike" kern="1200" dirty="0" err="1">
                          <a:solidFill>
                            <a:schemeClr val="tx1"/>
                          </a:solidFill>
                          <a:effectLst/>
                          <a:latin typeface="+mn-lt"/>
                          <a:ea typeface="+mn-ea"/>
                          <a:cs typeface="+mn-cs"/>
                        </a:rPr>
                        <a:t>водоохранных</a:t>
                      </a:r>
                      <a:r>
                        <a:rPr lang="ru-RU" sz="950" b="0" i="0" u="none" strike="noStrike" kern="1200" dirty="0">
                          <a:solidFill>
                            <a:schemeClr val="tx1"/>
                          </a:solidFill>
                          <a:effectLst/>
                          <a:latin typeface="+mn-lt"/>
                          <a:ea typeface="+mn-ea"/>
                          <a:cs typeface="+mn-cs"/>
                        </a:rPr>
                        <a:t> зон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kern="1200" dirty="0">
                          <a:solidFill>
                            <a:schemeClr val="tx1"/>
                          </a:solidFill>
                          <a:effectLst/>
                          <a:latin typeface="+mn-lt"/>
                          <a:ea typeface="+mn-ea"/>
                          <a:cs typeface="+mn-cs"/>
                        </a:rPr>
                        <a:t>Создано и обустроено 36 парков, скверов и водоохранных зон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7113">
                <a:tc>
                  <a:txBody>
                    <a:bodyPr/>
                    <a:lstStyle/>
                    <a:p>
                      <a:pPr algn="l" fontAlgn="b"/>
                      <a:r>
                        <a:rPr lang="ru-RU" sz="950" b="0" i="0" u="none" strike="noStrike" kern="1200" dirty="0">
                          <a:solidFill>
                            <a:schemeClr val="tx1"/>
                          </a:solidFill>
                          <a:effectLst/>
                          <a:latin typeface="+mn-lt"/>
                          <a:ea typeface="+mn-ea"/>
                          <a:cs typeface="+mn-cs"/>
                        </a:rPr>
                        <a:t>Строительство модульных фельдшерско-акушерских пунктов, капитальный ремонт участковых больниц</a:t>
                      </a:r>
                      <a:r>
                        <a:rPr lang="ru-RU" sz="950" b="0" i="0" u="none" strike="noStrike" kern="1200" baseline="0" dirty="0">
                          <a:solidFill>
                            <a:schemeClr val="tx1"/>
                          </a:solidFill>
                          <a:effectLst/>
                          <a:latin typeface="+mn-lt"/>
                          <a:ea typeface="+mn-ea"/>
                          <a:cs typeface="+mn-cs"/>
                        </a:rPr>
                        <a:t> и врачебных амбулаторий</a:t>
                      </a:r>
                      <a:endParaRPr lang="ru-RU" sz="95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dirty="0">
                          <a:solidFill>
                            <a:schemeClr val="tx1"/>
                          </a:solidFill>
                          <a:effectLst/>
                          <a:latin typeface="+mn-lt"/>
                        </a:rPr>
                        <a:t>Построено, </a:t>
                      </a:r>
                      <a:r>
                        <a:rPr lang="ru-RU" sz="950" b="0" i="0" u="none" strike="noStrike" dirty="0" err="1">
                          <a:solidFill>
                            <a:schemeClr val="tx1"/>
                          </a:solidFill>
                          <a:effectLst/>
                          <a:latin typeface="+mn-lt"/>
                        </a:rPr>
                        <a:t>отремонтировано,оснащено</a:t>
                      </a:r>
                      <a:r>
                        <a:rPr lang="ru-RU" sz="950" b="0" i="0" u="none" strike="noStrike" dirty="0">
                          <a:solidFill>
                            <a:schemeClr val="tx1"/>
                          </a:solidFill>
                          <a:effectLst/>
                          <a:latin typeface="+mn-lt"/>
                        </a:rPr>
                        <a:t>  53 объекта здравоохранения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8548">
                <a:tc>
                  <a:txBody>
                    <a:bodyPr/>
                    <a:lstStyle/>
                    <a:p>
                      <a:pPr algn="l" fontAlgn="b"/>
                      <a:r>
                        <a:rPr lang="ru-RU" sz="950" b="0" i="0" u="none" strike="noStrike" kern="1200" dirty="0">
                          <a:solidFill>
                            <a:schemeClr val="tx1"/>
                          </a:solidFill>
                          <a:effectLst/>
                          <a:latin typeface="+mn-lt"/>
                          <a:ea typeface="+mn-ea"/>
                          <a:cs typeface="+mn-cs"/>
                        </a:rPr>
                        <a:t>Капитальный ремонт объектов культурного назначения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dirty="0">
                          <a:solidFill>
                            <a:schemeClr val="tx1"/>
                          </a:solidFill>
                          <a:effectLst/>
                          <a:latin typeface="+mn-lt"/>
                        </a:rPr>
                        <a:t>Отремонтировано 7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37335">
                <a:tc>
                  <a:txBody>
                    <a:bodyPr/>
                    <a:lstStyle/>
                    <a:p>
                      <a:pPr algn="l" fontAlgn="b"/>
                      <a:r>
                        <a:rPr lang="ru-RU" sz="950" b="0" i="0" u="none" strike="noStrike" kern="1200" dirty="0">
                          <a:solidFill>
                            <a:schemeClr val="tx1"/>
                          </a:solidFill>
                          <a:effectLst/>
                          <a:latin typeface="+mn-lt"/>
                          <a:ea typeface="+mn-ea"/>
                          <a:cs typeface="+mn-cs"/>
                        </a:rPr>
                        <a:t>Капитальный ремонт детских оздоровительных лагерей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dirty="0">
                          <a:solidFill>
                            <a:schemeClr val="tx1"/>
                          </a:solidFill>
                          <a:effectLst/>
                          <a:latin typeface="+mn-lt"/>
                        </a:rPr>
                        <a:t>Построено</a:t>
                      </a:r>
                      <a:r>
                        <a:rPr lang="ru-RU" sz="950" b="0" i="0" u="none" strike="noStrike" baseline="0" dirty="0">
                          <a:solidFill>
                            <a:schemeClr val="tx1"/>
                          </a:solidFill>
                          <a:effectLst/>
                          <a:latin typeface="+mn-lt"/>
                        </a:rPr>
                        <a:t> и отремонтировано 22 объекта</a:t>
                      </a:r>
                      <a:endParaRPr lang="ru-RU" sz="95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20015">
                <a:tc>
                  <a:txBody>
                    <a:bodyPr/>
                    <a:lstStyle/>
                    <a:p>
                      <a:pPr algn="l" fontAlgn="b"/>
                      <a:r>
                        <a:rPr lang="ru-RU" sz="950" b="0" i="0" u="none" strike="noStrike" kern="1200" dirty="0">
                          <a:solidFill>
                            <a:schemeClr val="tx1"/>
                          </a:solidFill>
                          <a:effectLst/>
                          <a:latin typeface="+mn-lt"/>
                          <a:ea typeface="+mn-ea"/>
                          <a:cs typeface="+mn-cs"/>
                        </a:rPr>
                        <a:t>Капитальный ремонт подростковых клубов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dirty="0">
                          <a:solidFill>
                            <a:schemeClr val="tx1"/>
                          </a:solidFill>
                          <a:effectLst/>
                          <a:latin typeface="+mn-lt"/>
                        </a:rPr>
                        <a:t>Отремонтировано 11</a:t>
                      </a:r>
                      <a:r>
                        <a:rPr lang="ru-RU" sz="950" b="0" i="0" u="none" strike="noStrike" baseline="0" dirty="0">
                          <a:solidFill>
                            <a:schemeClr val="tx1"/>
                          </a:solidFill>
                          <a:effectLst/>
                          <a:latin typeface="+mn-lt"/>
                        </a:rPr>
                        <a:t> объектов</a:t>
                      </a:r>
                      <a:endParaRPr lang="ru-RU" sz="95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0658">
                <a:tc>
                  <a:txBody>
                    <a:bodyPr/>
                    <a:lstStyle/>
                    <a:p>
                      <a:pPr algn="l" fontAlgn="b"/>
                      <a:r>
                        <a:rPr lang="ru-RU" sz="950" b="0" i="0" u="none" strike="noStrike" kern="1200" dirty="0">
                          <a:solidFill>
                            <a:schemeClr val="tx1"/>
                          </a:solidFill>
                          <a:effectLst/>
                          <a:latin typeface="+mn-lt"/>
                          <a:ea typeface="+mn-ea"/>
                          <a:cs typeface="+mn-cs"/>
                        </a:rPr>
                        <a:t>Капитальный ремонт молодежных центров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ru-RU" sz="950" b="0" i="0" u="none" strike="noStrike" dirty="0">
                          <a:solidFill>
                            <a:schemeClr val="tx1"/>
                          </a:solidFill>
                          <a:effectLst/>
                          <a:latin typeface="+mn-lt"/>
                        </a:rPr>
                        <a:t>Отремонтировано</a:t>
                      </a:r>
                      <a:r>
                        <a:rPr lang="ru-RU" sz="950" b="0" i="0" u="none" strike="noStrike" baseline="0" dirty="0">
                          <a:solidFill>
                            <a:schemeClr val="tx1"/>
                          </a:solidFill>
                          <a:effectLst/>
                          <a:latin typeface="+mn-lt"/>
                        </a:rPr>
                        <a:t>  9 объектов</a:t>
                      </a:r>
                      <a:endParaRPr lang="ru-RU" sz="95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00578">
                <a:tc>
                  <a:txBody>
                    <a:bodyPr/>
                    <a:lstStyle/>
                    <a:p>
                      <a:pPr algn="l" fontAlgn="b"/>
                      <a:r>
                        <a:rPr lang="ru-RU" sz="950" b="0" i="0" u="none" strike="noStrike" kern="1200" dirty="0">
                          <a:solidFill>
                            <a:schemeClr val="tx1"/>
                          </a:solidFill>
                          <a:effectLst/>
                          <a:latin typeface="+mn-lt"/>
                          <a:ea typeface="+mn-ea"/>
                          <a:cs typeface="+mn-cs"/>
                        </a:rPr>
                        <a:t>Строительство универсальных спортивных площадок, блочных модульных лыжных баз, крытых футбольных манежей с каркасно-тентовым покрытием с футбольной поляной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ru-RU" sz="950" b="0" i="0" u="none" strike="noStrike" dirty="0">
                          <a:solidFill>
                            <a:schemeClr val="tx1"/>
                          </a:solidFill>
                          <a:effectLst/>
                          <a:latin typeface="+mn-lt"/>
                        </a:rPr>
                        <a:t>Отремонтировано</a:t>
                      </a:r>
                      <a:r>
                        <a:rPr lang="ru-RU" sz="950" b="0" i="0" u="none" strike="noStrike" baseline="0" dirty="0">
                          <a:solidFill>
                            <a:schemeClr val="tx1"/>
                          </a:solidFill>
                          <a:effectLst/>
                          <a:latin typeface="+mn-lt"/>
                        </a:rPr>
                        <a:t> 13 объектов</a:t>
                      </a:r>
                      <a:endParaRPr lang="ru-RU" sz="95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17163">
                <a:tc>
                  <a:txBody>
                    <a:bodyPr/>
                    <a:lstStyle/>
                    <a:p>
                      <a:pPr algn="l" fontAlgn="t"/>
                      <a:r>
                        <a:rPr lang="ru-RU" sz="950" b="0" i="0" u="none" strike="noStrike" kern="1200" dirty="0">
                          <a:solidFill>
                            <a:schemeClr val="tx1"/>
                          </a:solidFill>
                          <a:effectLst/>
                          <a:latin typeface="+mn-lt"/>
                          <a:ea typeface="+mn-ea"/>
                          <a:cs typeface="+mn-cs"/>
                        </a:rPr>
                        <a:t>Капитальный ремонт спортивных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dirty="0">
                          <a:solidFill>
                            <a:schemeClr val="tx1"/>
                          </a:solidFill>
                          <a:effectLst/>
                          <a:latin typeface="+mn-lt"/>
                        </a:rPr>
                        <a:t>Отремонтировано 24 объекта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14313">
                <a:tc>
                  <a:txBody>
                    <a:bodyPr/>
                    <a:lstStyle/>
                    <a:p>
                      <a:pPr algn="l" fontAlgn="b"/>
                      <a:r>
                        <a:rPr lang="ru-RU" sz="950" b="0" i="0" u="none" strike="noStrike" kern="1200" dirty="0">
                          <a:solidFill>
                            <a:schemeClr val="tx1"/>
                          </a:solidFill>
                          <a:effectLst/>
                          <a:latin typeface="+mn-lt"/>
                          <a:ea typeface="+mn-ea"/>
                          <a:cs typeface="+mn-cs"/>
                        </a:rPr>
                        <a:t>Капитальный ремонт зданий Управлений сельского хозяйства и капитальный ремонт зданий подведомственных учреждений Главного управления ветеринарии КМ РТ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dirty="0">
                          <a:solidFill>
                            <a:schemeClr val="tx1"/>
                          </a:solidFill>
                          <a:effectLst/>
                          <a:latin typeface="+mn-lt"/>
                        </a:rPr>
                        <a:t>Отремонтирован 22 объекта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00783">
                <a:tc>
                  <a:txBody>
                    <a:bodyPr/>
                    <a:lstStyle/>
                    <a:p>
                      <a:pPr algn="l" fontAlgn="b"/>
                      <a:r>
                        <a:rPr lang="ru-RU" sz="950" b="0" i="0" u="none" strike="noStrike" kern="1200" dirty="0">
                          <a:solidFill>
                            <a:schemeClr val="tx1"/>
                          </a:solidFill>
                          <a:effectLst/>
                          <a:latin typeface="+mn-lt"/>
                          <a:ea typeface="+mn-ea"/>
                          <a:cs typeface="+mn-cs"/>
                        </a:rPr>
                        <a:t>Капитальный ремонт стационарных организаций социального обслуживания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ru-RU" sz="950" b="0" i="0" u="none" strike="noStrike" dirty="0">
                          <a:solidFill>
                            <a:schemeClr val="tx1"/>
                          </a:solidFill>
                          <a:effectLst/>
                          <a:latin typeface="+mn-lt"/>
                        </a:rPr>
                        <a:t>Отремонтировано</a:t>
                      </a:r>
                      <a:r>
                        <a:rPr lang="ru-RU" sz="950" b="0" i="0" u="none" strike="noStrike" baseline="0" dirty="0">
                          <a:solidFill>
                            <a:schemeClr val="tx1"/>
                          </a:solidFill>
                          <a:effectLst/>
                          <a:latin typeface="+mn-lt"/>
                        </a:rPr>
                        <a:t> 29 объектов</a:t>
                      </a:r>
                      <a:endParaRPr lang="ru-RU" sz="95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50570">
                <a:tc>
                  <a:txBody>
                    <a:bodyPr/>
                    <a:lstStyle/>
                    <a:p>
                      <a:pPr algn="l" fontAlgn="b"/>
                      <a:r>
                        <a:rPr lang="ru-RU" sz="950" b="0" i="0" u="none" strike="noStrike" kern="1200" dirty="0">
                          <a:solidFill>
                            <a:schemeClr val="tx1"/>
                          </a:solidFill>
                          <a:effectLst/>
                          <a:latin typeface="+mn-lt"/>
                          <a:ea typeface="+mn-ea"/>
                          <a:cs typeface="+mn-cs"/>
                        </a:rPr>
                        <a:t>Капитальный ремонт зданий архивов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ru-RU" sz="950" b="0" i="0" u="none" strike="noStrike" dirty="0">
                          <a:solidFill>
                            <a:schemeClr val="tx1"/>
                          </a:solidFill>
                          <a:effectLst/>
                          <a:latin typeface="+mn-lt"/>
                        </a:rPr>
                        <a:t>Отремонтировано</a:t>
                      </a:r>
                      <a:r>
                        <a:rPr lang="ru-RU" sz="950" b="0" i="0" u="none" strike="noStrike" baseline="0" dirty="0">
                          <a:solidFill>
                            <a:schemeClr val="tx1"/>
                          </a:solidFill>
                          <a:effectLst/>
                          <a:latin typeface="+mn-lt"/>
                        </a:rPr>
                        <a:t> 6 объектов</a:t>
                      </a:r>
                      <a:endParaRPr lang="ru-RU" sz="95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2174">
                <a:tc>
                  <a:txBody>
                    <a:bodyPr/>
                    <a:lstStyle/>
                    <a:p>
                      <a:pPr algn="l" fontAlgn="b"/>
                      <a:r>
                        <a:rPr lang="ru-RU" sz="950" b="0" i="0" u="none" strike="noStrike" kern="1200" dirty="0">
                          <a:solidFill>
                            <a:schemeClr val="tx1"/>
                          </a:solidFill>
                          <a:effectLst/>
                          <a:latin typeface="+mn-lt"/>
                          <a:ea typeface="+mn-ea"/>
                          <a:cs typeface="+mn-cs"/>
                        </a:rPr>
                        <a:t>Капитальный ремонт зданий Советов сельских поселений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ctr"/>
                      <a:r>
                        <a:rPr lang="ru-RU" sz="950" b="0" i="0" u="none" strike="noStrike" dirty="0">
                          <a:solidFill>
                            <a:schemeClr val="tx1"/>
                          </a:solidFill>
                          <a:effectLst/>
                          <a:latin typeface="+mn-lt"/>
                        </a:rPr>
                        <a:t>Построено 9 объектов, </a:t>
                      </a:r>
                      <a:r>
                        <a:rPr lang="ru-RU" sz="950" b="0" i="0" u="none" strike="noStrike" dirty="0" smtClean="0">
                          <a:solidFill>
                            <a:schemeClr val="tx1"/>
                          </a:solidFill>
                          <a:effectLst/>
                          <a:latin typeface="+mn-lt"/>
                        </a:rPr>
                        <a:t>отремонтировано </a:t>
                      </a:r>
                      <a:r>
                        <a:rPr lang="ru-RU" sz="950" b="0" i="0" u="none" strike="noStrike" dirty="0">
                          <a:solidFill>
                            <a:schemeClr val="tx1"/>
                          </a:solidFill>
                          <a:effectLst/>
                          <a:latin typeface="+mn-lt"/>
                        </a:rPr>
                        <a:t>11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4410">
                <a:tc>
                  <a:txBody>
                    <a:bodyPr/>
                    <a:lstStyle/>
                    <a:p>
                      <a:pPr algn="l" fontAlgn="b"/>
                      <a:r>
                        <a:rPr lang="ru-RU" sz="950" b="0" i="0" u="none" strike="noStrike" kern="1200" dirty="0">
                          <a:solidFill>
                            <a:schemeClr val="tx1"/>
                          </a:solidFill>
                          <a:effectLst/>
                          <a:latin typeface="+mn-lt"/>
                          <a:ea typeface="+mn-ea"/>
                          <a:cs typeface="+mn-cs"/>
                        </a:rPr>
                        <a:t>Капитальный ремонт зданий центров психолого-педагогической помощи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l" defTabSz="685800" rtl="0" eaLnBrk="1" fontAlgn="ctr" latinLnBrk="0" hangingPunct="1"/>
                      <a:r>
                        <a:rPr lang="ru-RU" sz="950" b="0" i="0" u="none" strike="noStrike" kern="1200" dirty="0">
                          <a:solidFill>
                            <a:schemeClr val="tx1"/>
                          </a:solidFill>
                          <a:effectLst/>
                          <a:latin typeface="+mn-lt"/>
                          <a:ea typeface="+mn-ea"/>
                          <a:cs typeface="+mn-cs"/>
                        </a:rPr>
                        <a:t>Отремонтировано 15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0541">
                <a:tc>
                  <a:txBody>
                    <a:bodyPr/>
                    <a:lstStyle/>
                    <a:p>
                      <a:pPr algn="just" fontAlgn="ctr"/>
                      <a:r>
                        <a:rPr lang="ru-RU" sz="950" b="0" i="0" u="none" strike="noStrike" kern="1200" dirty="0">
                          <a:solidFill>
                            <a:schemeClr val="tx1"/>
                          </a:solidFill>
                          <a:effectLst/>
                          <a:latin typeface="+mn-lt"/>
                          <a:ea typeface="+mn-ea"/>
                          <a:cs typeface="+mn-cs"/>
                        </a:rPr>
                        <a:t>Капитальный ремонт и реконструкция зданий МВД РТ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l" defTabSz="685800" rtl="0" eaLnBrk="1" fontAlgn="ctr" latinLnBrk="0" hangingPunct="1"/>
                      <a:r>
                        <a:rPr lang="ru-RU" sz="950" b="0" i="0" u="none" strike="noStrike" kern="1200" dirty="0">
                          <a:solidFill>
                            <a:schemeClr val="tx1"/>
                          </a:solidFill>
                          <a:effectLst/>
                          <a:latin typeface="+mn-lt"/>
                          <a:ea typeface="+mn-ea"/>
                          <a:cs typeface="+mn-cs"/>
                        </a:rPr>
                        <a:t>Отремонтирован </a:t>
                      </a:r>
                      <a:r>
                        <a:rPr lang="ru-RU" sz="950" b="0" i="0" u="none" strike="noStrike" kern="1200" baseline="0" dirty="0">
                          <a:solidFill>
                            <a:schemeClr val="tx1"/>
                          </a:solidFill>
                          <a:effectLst/>
                          <a:latin typeface="+mn-lt"/>
                          <a:ea typeface="+mn-ea"/>
                          <a:cs typeface="+mn-cs"/>
                        </a:rPr>
                        <a:t>1</a:t>
                      </a:r>
                      <a:r>
                        <a:rPr lang="ru-RU" sz="950" b="0" i="0" u="none" strike="noStrike" kern="1200" dirty="0">
                          <a:solidFill>
                            <a:schemeClr val="tx1"/>
                          </a:solidFill>
                          <a:effectLst/>
                          <a:latin typeface="+mn-lt"/>
                          <a:ea typeface="+mn-ea"/>
                          <a:cs typeface="+mn-cs"/>
                        </a:rPr>
                        <a:t> объект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0461">
                <a:tc>
                  <a:txBody>
                    <a:bodyPr/>
                    <a:lstStyle/>
                    <a:p>
                      <a:pPr algn="l" fontAlgn="b"/>
                      <a:r>
                        <a:rPr lang="ru-RU" sz="950" b="0" i="0" u="none" strike="noStrike" kern="1200" dirty="0">
                          <a:solidFill>
                            <a:schemeClr val="tx1"/>
                          </a:solidFill>
                          <a:effectLst/>
                          <a:latin typeface="+mn-lt"/>
                          <a:ea typeface="+mn-ea"/>
                          <a:cs typeface="+mn-cs"/>
                        </a:rPr>
                        <a:t>Капитальный ремонт учебных корпусов и общежитий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just" defTabSz="685800" rtl="0" eaLnBrk="1" fontAlgn="ctr" latinLnBrk="0" hangingPunct="1">
                        <a:lnSpc>
                          <a:spcPct val="100000"/>
                        </a:lnSpc>
                        <a:spcBef>
                          <a:spcPts val="0"/>
                        </a:spcBef>
                        <a:spcAft>
                          <a:spcPts val="0"/>
                        </a:spcAft>
                        <a:buClrTx/>
                        <a:buSzTx/>
                        <a:buFontTx/>
                        <a:buNone/>
                        <a:tabLst/>
                        <a:defRPr/>
                      </a:pPr>
                      <a:r>
                        <a:rPr kumimoji="0" lang="ru-RU" sz="950" b="0" i="0" u="none" strike="noStrike" kern="1200" cap="none" spc="0" normalizeH="0" baseline="0" noProof="0" dirty="0">
                          <a:ln>
                            <a:noFill/>
                          </a:ln>
                          <a:solidFill>
                            <a:schemeClr val="tx1"/>
                          </a:solidFill>
                          <a:effectLst/>
                          <a:uLnTx/>
                          <a:uFillTx/>
                          <a:latin typeface="+mn-lt"/>
                          <a:ea typeface="+mn-ea"/>
                          <a:cs typeface="+mn-cs"/>
                        </a:rPr>
                        <a:t>Отремонтировано 7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0">
                <a:tc>
                  <a:txBody>
                    <a:bodyPr/>
                    <a:lstStyle/>
                    <a:p>
                      <a:pPr algn="l" fontAlgn="b"/>
                      <a:r>
                        <a:rPr lang="ru-RU" sz="950" b="0" i="0" u="none" strike="noStrike" kern="1200" dirty="0">
                          <a:solidFill>
                            <a:schemeClr val="tx1"/>
                          </a:solidFill>
                          <a:effectLst/>
                          <a:latin typeface="+mn-lt"/>
                          <a:ea typeface="+mn-ea"/>
                          <a:cs typeface="+mn-cs"/>
                        </a:rPr>
                        <a:t>Капитальный ремонт зданий учреждений, подведомственных Министерству лесного хозяйства РТ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just" defTabSz="685800" rtl="0" eaLnBrk="1" fontAlgn="ctr" latinLnBrk="0" hangingPunct="1">
                        <a:lnSpc>
                          <a:spcPct val="100000"/>
                        </a:lnSpc>
                        <a:spcBef>
                          <a:spcPts val="0"/>
                        </a:spcBef>
                        <a:spcAft>
                          <a:spcPts val="0"/>
                        </a:spcAft>
                        <a:buClrTx/>
                        <a:buSzTx/>
                        <a:buFontTx/>
                        <a:buNone/>
                        <a:tabLst/>
                        <a:defRPr/>
                      </a:pPr>
                      <a:r>
                        <a:rPr kumimoji="0" lang="ru-RU" sz="950" b="0" i="0" u="none" strike="noStrike" kern="1200" cap="none" spc="0" normalizeH="0" baseline="0" noProof="0" dirty="0">
                          <a:ln>
                            <a:noFill/>
                          </a:ln>
                          <a:solidFill>
                            <a:schemeClr val="tx1"/>
                          </a:solidFill>
                          <a:effectLst/>
                          <a:uLnTx/>
                          <a:uFillTx/>
                          <a:latin typeface="+mn-lt"/>
                          <a:ea typeface="+mn-ea"/>
                          <a:cs typeface="+mn-cs"/>
                        </a:rPr>
                        <a:t>Отремонтирован 1 объект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8561">
                <a:tc>
                  <a:txBody>
                    <a:bodyPr/>
                    <a:lstStyle/>
                    <a:p>
                      <a:pPr algn="l" fontAlgn="b"/>
                      <a:r>
                        <a:rPr lang="ru-RU" sz="950" b="0" i="0" u="none" strike="noStrike" kern="1200" dirty="0">
                          <a:solidFill>
                            <a:schemeClr val="tx1"/>
                          </a:solidFill>
                          <a:effectLst/>
                          <a:latin typeface="+mn-lt"/>
                          <a:ea typeface="+mn-ea"/>
                          <a:cs typeface="+mn-cs"/>
                        </a:rPr>
                        <a:t>Капитальный ремонт пищеблоков образовательных организаций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just" defTabSz="685800" rtl="0" eaLnBrk="1" fontAlgn="ctr" latinLnBrk="0" hangingPunct="1">
                        <a:lnSpc>
                          <a:spcPct val="100000"/>
                        </a:lnSpc>
                        <a:spcBef>
                          <a:spcPts val="0"/>
                        </a:spcBef>
                        <a:spcAft>
                          <a:spcPts val="0"/>
                        </a:spcAft>
                        <a:buClrTx/>
                        <a:buSzTx/>
                        <a:buFontTx/>
                        <a:buNone/>
                        <a:tabLst/>
                        <a:defRPr/>
                      </a:pPr>
                      <a:r>
                        <a:rPr kumimoji="0" lang="ru-RU" sz="950" b="0" i="0" u="none" strike="noStrike" kern="1200" cap="none" spc="0" normalizeH="0" baseline="0" noProof="0" dirty="0">
                          <a:ln>
                            <a:noFill/>
                          </a:ln>
                          <a:solidFill>
                            <a:schemeClr val="tx1"/>
                          </a:solidFill>
                          <a:effectLst/>
                          <a:uLnTx/>
                          <a:uFillTx/>
                          <a:latin typeface="+mn-lt"/>
                          <a:ea typeface="+mn-ea"/>
                          <a:cs typeface="+mn-cs"/>
                        </a:rPr>
                        <a:t>Отремонтировано 167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63381">
                <a:tc>
                  <a:txBody>
                    <a:bodyPr/>
                    <a:lstStyle/>
                    <a:p>
                      <a:pPr algn="l" fontAlgn="b"/>
                      <a:r>
                        <a:rPr lang="ru-RU" sz="950" b="0" i="0" u="none" strike="noStrike" kern="1200" dirty="0">
                          <a:solidFill>
                            <a:schemeClr val="tx1"/>
                          </a:solidFill>
                          <a:effectLst/>
                          <a:latin typeface="+mn-lt"/>
                          <a:ea typeface="+mn-ea"/>
                          <a:cs typeface="+mn-cs"/>
                        </a:rPr>
                        <a:t>Капитальный ремонт зданий образовательных учреждений отрасли культуры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just" defTabSz="685800" rtl="0" eaLnBrk="1" fontAlgn="ctr" latinLnBrk="0" hangingPunct="1"/>
                      <a:r>
                        <a:rPr lang="ru-RU" sz="950" b="0" i="0" u="none" strike="noStrike" kern="1200" dirty="0">
                          <a:solidFill>
                            <a:schemeClr val="tx1"/>
                          </a:solidFill>
                          <a:effectLst/>
                          <a:latin typeface="+mn-lt"/>
                          <a:ea typeface="+mn-ea"/>
                          <a:cs typeface="+mn-cs"/>
                        </a:rPr>
                        <a:t>Отремонтировано 5 объектов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6824">
                <a:tc>
                  <a:txBody>
                    <a:bodyPr/>
                    <a:lstStyle/>
                    <a:p>
                      <a:pPr marL="0" algn="l" defTabSz="685800" rtl="0" eaLnBrk="1" fontAlgn="b" latinLnBrk="0" hangingPunct="1"/>
                      <a:r>
                        <a:rPr lang="ru-RU" sz="950" b="0" i="0" u="none" strike="noStrike" kern="1200" dirty="0">
                          <a:solidFill>
                            <a:schemeClr val="tx1"/>
                          </a:solidFill>
                          <a:effectLst/>
                          <a:latin typeface="+mn-lt"/>
                          <a:ea typeface="+mn-ea"/>
                          <a:cs typeface="+mn-cs"/>
                        </a:rPr>
                        <a:t>Капитальный </a:t>
                      </a:r>
                      <a:r>
                        <a:rPr lang="ru-RU" sz="950" b="0" i="0" u="none" strike="noStrike" kern="1200" dirty="0" err="1">
                          <a:solidFill>
                            <a:schemeClr val="tx1"/>
                          </a:solidFill>
                          <a:effectLst/>
                          <a:latin typeface="+mn-lt"/>
                          <a:ea typeface="+mn-ea"/>
                          <a:cs typeface="+mn-cs"/>
                        </a:rPr>
                        <a:t>ремонт,строительство</a:t>
                      </a:r>
                      <a:r>
                        <a:rPr lang="ru-RU" sz="950" b="0" i="0" u="none" strike="noStrike" kern="1200" dirty="0">
                          <a:solidFill>
                            <a:schemeClr val="tx1"/>
                          </a:solidFill>
                          <a:effectLst/>
                          <a:latin typeface="+mn-lt"/>
                          <a:ea typeface="+mn-ea"/>
                          <a:cs typeface="+mn-cs"/>
                        </a:rPr>
                        <a:t>  стационаров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ru-RU" sz="950" b="0" i="0" u="none" strike="noStrike" dirty="0">
                          <a:solidFill>
                            <a:schemeClr val="tx1"/>
                          </a:solidFill>
                          <a:effectLst/>
                          <a:latin typeface="+mn-lt"/>
                        </a:rPr>
                        <a:t>Отремонтировано и построено 53 объекта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04411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Autofit/>
          </a:bodyPr>
          <a:lstStyle/>
          <a:p>
            <a:r>
              <a:rPr lang="ru-RU" sz="2000" dirty="0"/>
              <a:t>Программно-целевые расходы бюджета </a:t>
            </a:r>
            <a:r>
              <a:rPr lang="ru-RU" sz="2000" dirty="0" smtClean="0"/>
              <a:t/>
            </a:r>
            <a:br>
              <a:rPr lang="ru-RU" sz="2000" dirty="0" smtClean="0"/>
            </a:br>
            <a:r>
              <a:rPr lang="ru-RU" sz="2000" dirty="0" smtClean="0"/>
              <a:t>Республики </a:t>
            </a:r>
            <a:r>
              <a:rPr lang="ru-RU" sz="2000" dirty="0"/>
              <a:t>Татарстан в </a:t>
            </a:r>
            <a:r>
              <a:rPr lang="ru-RU" sz="2000" dirty="0" smtClean="0"/>
              <a:t>2022 году</a:t>
            </a:r>
            <a:endParaRPr lang="ru-RU" sz="2000" dirty="0"/>
          </a:p>
        </p:txBody>
      </p:sp>
      <p:sp>
        <p:nvSpPr>
          <p:cNvPr id="4" name="Скругленный прямоугольник 3"/>
          <p:cNvSpPr/>
          <p:nvPr/>
        </p:nvSpPr>
        <p:spPr>
          <a:xfrm>
            <a:off x="514350" y="689120"/>
            <a:ext cx="8524875" cy="2656046"/>
          </a:xfrm>
          <a:prstGeom prst="roundRect">
            <a:avLst/>
          </a:prstGeom>
        </p:spPr>
        <p:style>
          <a:lnRef idx="2">
            <a:schemeClr val="accent5"/>
          </a:lnRef>
          <a:fillRef idx="1">
            <a:schemeClr val="lt1"/>
          </a:fillRef>
          <a:effectRef idx="0">
            <a:schemeClr val="accent5"/>
          </a:effectRef>
          <a:fontRef idx="minor">
            <a:schemeClr val="dk1"/>
          </a:fontRef>
        </p:style>
        <p:txBody>
          <a:bodyPr wrap="square" lIns="72000" tIns="0" rIns="36000" bIns="0">
            <a:spAutoFit/>
          </a:bodyPr>
          <a:lstStyle/>
          <a:p>
            <a:pPr algn="just"/>
            <a:r>
              <a:rPr lang="ru-RU" sz="1200" dirty="0" smtClean="0">
                <a:solidFill>
                  <a:srgbClr val="FFC000"/>
                </a:solidFill>
              </a:rPr>
              <a:t>       </a:t>
            </a:r>
            <a:r>
              <a:rPr lang="ru-RU" sz="1300" dirty="0" smtClean="0">
                <a:solidFill>
                  <a:schemeClr val="tx1"/>
                </a:solidFill>
              </a:rPr>
              <a:t>Особенностью </a:t>
            </a:r>
            <a:r>
              <a:rPr lang="ru-RU" sz="1300" dirty="0">
                <a:solidFill>
                  <a:schemeClr val="tx1"/>
                </a:solidFill>
              </a:rPr>
              <a:t>программного бюджета является то, что все или почти все расходы включены в программы, и каждая </a:t>
            </a:r>
            <a:r>
              <a:rPr lang="ru-RU" sz="1300" dirty="0" smtClean="0">
                <a:solidFill>
                  <a:schemeClr val="tx1"/>
                </a:solidFill>
              </a:rPr>
              <a:t>программа </a:t>
            </a:r>
            <a:r>
              <a:rPr lang="ru-RU" sz="1300" dirty="0">
                <a:solidFill>
                  <a:schemeClr val="tx1"/>
                </a:solidFill>
              </a:rPr>
              <a:t>своей целью увязана с тем или иным итогом деятельности органа власти, направлена на положительные изменения в жизни общества в целом и улучшение качества жизни каждого гражданина в отдельности. Каждая государственная программа имеет свои цели, задачи, комплекс мероприятий и закрепленный </a:t>
            </a:r>
            <a:r>
              <a:rPr lang="ru-RU" sz="1300" dirty="0" smtClean="0">
                <a:solidFill>
                  <a:schemeClr val="tx1"/>
                </a:solidFill>
              </a:rPr>
              <a:t>результат. В </a:t>
            </a:r>
            <a:r>
              <a:rPr lang="ru-RU" sz="1300" dirty="0">
                <a:solidFill>
                  <a:schemeClr val="tx1"/>
                </a:solidFill>
              </a:rPr>
              <a:t>рамках программ отражены основные направления, на которые направляются бюджетные средства.</a:t>
            </a:r>
          </a:p>
          <a:p>
            <a:pPr algn="just"/>
            <a:r>
              <a:rPr lang="ru-RU" sz="1300" dirty="0" smtClean="0">
                <a:solidFill>
                  <a:schemeClr val="tx1"/>
                </a:solidFill>
              </a:rPr>
              <a:t>      Перечень </a:t>
            </a:r>
            <a:r>
              <a:rPr lang="ru-RU" sz="1300" dirty="0">
                <a:solidFill>
                  <a:schemeClr val="tx1"/>
                </a:solidFill>
              </a:rPr>
              <a:t>государственных программ утвержден постановлением Кабинета Министров Республики Татарстан от 31.12.2012 № 1199  </a:t>
            </a:r>
            <a:r>
              <a:rPr lang="ru-RU" sz="1300" dirty="0" smtClean="0">
                <a:solidFill>
                  <a:schemeClr val="tx1"/>
                </a:solidFill>
              </a:rPr>
              <a:t>«Об </a:t>
            </a:r>
            <a:r>
              <a:rPr lang="ru-RU" sz="1300" dirty="0">
                <a:solidFill>
                  <a:schemeClr val="tx1"/>
                </a:solidFill>
              </a:rPr>
              <a:t>утверждении Порядка разработки, реализации и оценки эффективности государственных программ Республики Татарстан и перечня государственных программ Республики </a:t>
            </a:r>
            <a:r>
              <a:rPr lang="ru-RU" sz="1300" dirty="0" smtClean="0">
                <a:solidFill>
                  <a:schemeClr val="tx1"/>
                </a:solidFill>
              </a:rPr>
              <a:t>Татарстан».</a:t>
            </a:r>
            <a:endParaRPr lang="ru-RU" sz="1300" dirty="0">
              <a:solidFill>
                <a:schemeClr val="tx1"/>
              </a:solidFill>
            </a:endParaRPr>
          </a:p>
          <a:p>
            <a:pPr algn="just"/>
            <a:r>
              <a:rPr lang="ru-RU" sz="1300" dirty="0" smtClean="0">
                <a:solidFill>
                  <a:schemeClr val="tx1"/>
                </a:solidFill>
              </a:rPr>
              <a:t>      В 2022 </a:t>
            </a:r>
            <a:r>
              <a:rPr lang="ru-RU" sz="1300" dirty="0">
                <a:solidFill>
                  <a:schemeClr val="tx1"/>
                </a:solidFill>
              </a:rPr>
              <a:t>году за счет средств бюджета Республики Татарстан </a:t>
            </a:r>
            <a:r>
              <a:rPr lang="ru-RU" sz="1300" dirty="0" smtClean="0">
                <a:solidFill>
                  <a:schemeClr val="tx1"/>
                </a:solidFill>
              </a:rPr>
              <a:t>реализовывались 34 государственные программы </a:t>
            </a:r>
            <a:r>
              <a:rPr lang="ru-RU" sz="1300" dirty="0">
                <a:solidFill>
                  <a:schemeClr val="tx1"/>
                </a:solidFill>
              </a:rPr>
              <a:t>Республики Татарстан.</a:t>
            </a:r>
          </a:p>
        </p:txBody>
      </p:sp>
      <p:graphicFrame>
        <p:nvGraphicFramePr>
          <p:cNvPr id="5" name="Диаграмма 4"/>
          <p:cNvGraphicFramePr/>
          <p:nvPr>
            <p:extLst>
              <p:ext uri="{D42A27DB-BD31-4B8C-83A1-F6EECF244321}">
                <p14:modId xmlns:p14="http://schemas.microsoft.com/office/powerpoint/2010/main" val="2877286839"/>
              </p:ext>
            </p:extLst>
          </p:nvPr>
        </p:nvGraphicFramePr>
        <p:xfrm>
          <a:off x="735265" y="3194099"/>
          <a:ext cx="8220075" cy="348812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7825626" y="3349230"/>
            <a:ext cx="1318374" cy="338554"/>
          </a:xfrm>
          <a:prstGeom prst="rect">
            <a:avLst/>
          </a:prstGeom>
          <a:noFill/>
        </p:spPr>
        <p:txBody>
          <a:bodyPr wrap="none" rtlCol="0">
            <a:spAutoFit/>
          </a:bodyPr>
          <a:lstStyle/>
          <a:p>
            <a:r>
              <a:rPr lang="ru-RU" sz="1600" dirty="0" smtClean="0"/>
              <a:t>тыс. рублей</a:t>
            </a:r>
            <a:endParaRPr lang="ru-RU" sz="1600" dirty="0"/>
          </a:p>
        </p:txBody>
      </p:sp>
    </p:spTree>
    <p:extLst>
      <p:ext uri="{BB962C8B-B14F-4D97-AF65-F5344CB8AC3E}">
        <p14:creationId xmlns:p14="http://schemas.microsoft.com/office/powerpoint/2010/main" val="3818848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71660" y="83932"/>
            <a:ext cx="8088112" cy="574747"/>
          </a:xfrm>
        </p:spPr>
        <p:txBody>
          <a:bodyPr>
            <a:noAutofit/>
          </a:bodyPr>
          <a:lstStyle/>
          <a:p>
            <a:r>
              <a:rPr lang="ru-RU" sz="1800" dirty="0"/>
              <a:t>Расходы бюджета Республики Татарстан на реализацию государственных программ Республики Татарстан</a:t>
            </a:r>
          </a:p>
        </p:txBody>
      </p:sp>
      <p:graphicFrame>
        <p:nvGraphicFramePr>
          <p:cNvPr id="4" name="Таблица 3"/>
          <p:cNvGraphicFramePr>
            <a:graphicFrameLocks noGrp="1"/>
          </p:cNvGraphicFramePr>
          <p:nvPr>
            <p:extLst>
              <p:ext uri="{D42A27DB-BD31-4B8C-83A1-F6EECF244321}">
                <p14:modId xmlns:p14="http://schemas.microsoft.com/office/powerpoint/2010/main" val="2290262262"/>
              </p:ext>
            </p:extLst>
          </p:nvPr>
        </p:nvGraphicFramePr>
        <p:xfrm>
          <a:off x="425183" y="658679"/>
          <a:ext cx="8381066" cy="6030800"/>
        </p:xfrm>
        <a:graphic>
          <a:graphicData uri="http://schemas.openxmlformats.org/drawingml/2006/table">
            <a:tbl>
              <a:tblPr>
                <a:tableStyleId>{616DA210-FB5B-4158-B5E0-FEB733F419BA}</a:tableStyleId>
              </a:tblPr>
              <a:tblGrid>
                <a:gridCol w="285750"/>
                <a:gridCol w="5904051"/>
                <a:gridCol w="1054443"/>
                <a:gridCol w="1136822"/>
              </a:tblGrid>
              <a:tr h="211673">
                <a:tc>
                  <a:txBody>
                    <a:bodyPr/>
                    <a:lstStyle/>
                    <a:p>
                      <a:pPr algn="ctr" fontAlgn="ctr"/>
                      <a:endParaRPr lang="ru-RU" sz="12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effectLst/>
                        </a:rPr>
                        <a:t>Наименование</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a:t>
                      </a:r>
                      <a:r>
                        <a:rPr lang="ru-RU" sz="1000" b="1" u="none" strike="noStrike" dirty="0">
                          <a:solidFill>
                            <a:schemeClr val="tx1"/>
                          </a:solidFill>
                          <a:effectLst/>
                        </a:rPr>
                        <a:t>год </a:t>
                      </a:r>
                      <a:endParaRPr lang="ru-RU" sz="1000" b="1" u="none" strike="noStrike" dirty="0" smtClean="0">
                        <a:solidFill>
                          <a:schemeClr val="tx1"/>
                        </a:solidFill>
                        <a:effectLst/>
                      </a:endParaRPr>
                    </a:p>
                    <a:p>
                      <a:pPr algn="ctr" fontAlgn="ctr"/>
                      <a:r>
                        <a:rPr lang="ru-RU" sz="1000" b="1" u="none" strike="noStrike" dirty="0" smtClean="0">
                          <a:solidFill>
                            <a:schemeClr val="tx1"/>
                          </a:solidFill>
                          <a:effectLst/>
                        </a:rPr>
                        <a:t>(</a:t>
                      </a:r>
                      <a:r>
                        <a:rPr lang="ru-RU" sz="1000" b="1" u="none" strike="noStrike" dirty="0">
                          <a:solidFill>
                            <a:schemeClr val="tx1"/>
                          </a:solidFill>
                          <a:effectLst/>
                        </a:rPr>
                        <a:t>план),</a:t>
                      </a:r>
                      <a:br>
                        <a:rPr lang="ru-RU" sz="1000" b="1" u="none" strike="noStrike" dirty="0">
                          <a:solidFill>
                            <a:schemeClr val="tx1"/>
                          </a:solidFill>
                          <a:effectLst/>
                        </a:rPr>
                      </a:br>
                      <a:r>
                        <a:rPr lang="ru-RU" sz="1000" b="1" u="none" strike="noStrike" dirty="0">
                          <a:solidFill>
                            <a:schemeClr val="tx1"/>
                          </a:solidFill>
                          <a:effectLst/>
                        </a:rPr>
                        <a:t>тыс</a:t>
                      </a:r>
                      <a:r>
                        <a:rPr lang="ru-RU" sz="1000" b="1" u="none" strike="noStrike" dirty="0" smtClean="0">
                          <a:solidFill>
                            <a:schemeClr val="tx1"/>
                          </a:solidFill>
                          <a:effectLst/>
                        </a:rPr>
                        <a:t>. рублей</a:t>
                      </a:r>
                      <a:endParaRPr lang="ru-RU" sz="10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год</a:t>
                      </a:r>
                    </a:p>
                    <a:p>
                      <a:pPr algn="ctr" fontAlgn="ctr"/>
                      <a:r>
                        <a:rPr lang="ru-RU" sz="1000" b="1" u="none" strike="noStrike" dirty="0" smtClean="0">
                          <a:solidFill>
                            <a:schemeClr val="tx1"/>
                          </a:solidFill>
                          <a:effectLst/>
                        </a:rPr>
                        <a:t>(</a:t>
                      </a:r>
                      <a:r>
                        <a:rPr lang="ru-RU" sz="1000" b="1" u="none" strike="noStrike" dirty="0">
                          <a:solidFill>
                            <a:schemeClr val="tx1"/>
                          </a:solidFill>
                          <a:effectLst/>
                        </a:rPr>
                        <a:t>факт),</a:t>
                      </a:r>
                      <a:br>
                        <a:rPr lang="ru-RU" sz="1000" b="1" u="none" strike="noStrike" dirty="0">
                          <a:solidFill>
                            <a:schemeClr val="tx1"/>
                          </a:solidFill>
                          <a:effectLst/>
                        </a:rPr>
                      </a:br>
                      <a:r>
                        <a:rPr lang="ru-RU" sz="1000" b="1" u="none" strike="noStrike" dirty="0">
                          <a:solidFill>
                            <a:schemeClr val="tx1"/>
                          </a:solidFill>
                          <a:effectLst/>
                        </a:rPr>
                        <a:t>тыс</a:t>
                      </a:r>
                      <a:r>
                        <a:rPr lang="ru-RU" sz="1000" b="1" u="none" strike="noStrike" dirty="0" smtClean="0">
                          <a:solidFill>
                            <a:schemeClr val="tx1"/>
                          </a:solidFill>
                          <a:effectLst/>
                        </a:rPr>
                        <a:t>. рублей</a:t>
                      </a:r>
                      <a:endParaRPr lang="ru-RU" sz="10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02175">
                <a:tc>
                  <a:txBody>
                    <a:bodyPr/>
                    <a:lstStyle/>
                    <a:p>
                      <a:pPr algn="l" fontAlgn="ctr"/>
                      <a:endParaRPr lang="ru-RU" sz="12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ctr"/>
                      <a:r>
                        <a:rPr lang="ru-RU" sz="1000" b="1" i="0" u="none" strike="noStrike" dirty="0">
                          <a:solidFill>
                            <a:srgbClr val="000000"/>
                          </a:solidFill>
                          <a:effectLst/>
                          <a:latin typeface="Arial" panose="020B0604020202020204" pitchFamily="34" charset="0"/>
                        </a:rPr>
                        <a:t>ИТОГО</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000" b="1" i="0" u="none" strike="noStrike" dirty="0">
                          <a:solidFill>
                            <a:srgbClr val="000000"/>
                          </a:solidFill>
                          <a:effectLst/>
                          <a:latin typeface="Arial" panose="020B0604020202020204" pitchFamily="34" charset="0"/>
                        </a:rPr>
                        <a:t>429 695 </a:t>
                      </a:r>
                      <a:r>
                        <a:rPr lang="ru-RU" sz="1000" b="1" i="0" u="none" strike="noStrike" dirty="0" smtClean="0">
                          <a:solidFill>
                            <a:srgbClr val="000000"/>
                          </a:solidFill>
                          <a:effectLst/>
                          <a:latin typeface="Arial" panose="020B0604020202020204" pitchFamily="34" charset="0"/>
                        </a:rPr>
                        <a:t>827,6*</a:t>
                      </a:r>
                      <a:endParaRPr lang="ru-RU" sz="10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fontAlgn="ctr"/>
                      <a:r>
                        <a:rPr lang="ru-RU" sz="1000" b="1" i="0" u="none" strike="noStrike">
                          <a:solidFill>
                            <a:srgbClr val="000000"/>
                          </a:solidFill>
                          <a:effectLst/>
                          <a:latin typeface="Arial" panose="020B0604020202020204" pitchFamily="34" charset="0"/>
                        </a:rPr>
                        <a:t>430 607 623,1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83456">
                <a:tc>
                  <a:txBody>
                    <a:bodyPr/>
                    <a:lstStyle/>
                    <a:p>
                      <a:pPr algn="ctr" fontAlgn="t"/>
                      <a:r>
                        <a:rPr lang="ru-RU" sz="1000" b="0" i="0" u="none" strike="noStrike" dirty="0" smtClean="0">
                          <a:solidFill>
                            <a:srgbClr val="000000"/>
                          </a:solidFill>
                          <a:effectLst/>
                          <a:latin typeface="+mn-lt"/>
                        </a:rPr>
                        <a:t>1</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здравоохранения Республики Татарстан до 2025 года»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58 200 070,7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58 406 101,2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1998">
                <a:tc>
                  <a:txBody>
                    <a:bodyPr/>
                    <a:lstStyle/>
                    <a:p>
                      <a:pPr algn="ctr" fontAlgn="t"/>
                      <a:r>
                        <a:rPr lang="en-US" sz="1000" b="0" i="0" u="none" strike="noStrike" dirty="0" smtClean="0">
                          <a:solidFill>
                            <a:srgbClr val="000000"/>
                          </a:solidFill>
                          <a:effectLst/>
                          <a:latin typeface="+mn-lt"/>
                        </a:rPr>
                        <a:t>2</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образования и науки Республики Татарстан на 2014 – 2025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88 286 783,7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88 030 841,6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1998">
                <a:tc>
                  <a:txBody>
                    <a:bodyPr/>
                    <a:lstStyle/>
                    <a:p>
                      <a:pPr algn="ctr" fontAlgn="t"/>
                      <a:r>
                        <a:rPr lang="ru-RU" sz="1000" b="0" i="0" u="none" strike="noStrike" dirty="0" smtClean="0">
                          <a:solidFill>
                            <a:srgbClr val="000000"/>
                          </a:solidFill>
                          <a:effectLst/>
                          <a:latin typeface="+mn-lt"/>
                        </a:rPr>
                        <a:t>3</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«Социальная поддержка граждан Республики Татарстан» на 2014 – 2025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38 117 251,1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36 995 596,8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ru-RU" sz="1000" b="0" i="0" u="none" strike="noStrike" dirty="0" smtClean="0">
                          <a:solidFill>
                            <a:srgbClr val="000000"/>
                          </a:solidFill>
                          <a:effectLst/>
                          <a:latin typeface="+mn-lt"/>
                        </a:rPr>
                        <a:t>4</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«Обеспечение качественным жильем и услугами жилищно-коммунального хозяйства населения Республики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18 158 036,1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17 833 130,9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1998">
                <a:tc>
                  <a:txBody>
                    <a:bodyPr/>
                    <a:lstStyle/>
                    <a:p>
                      <a:pPr algn="ctr" fontAlgn="t"/>
                      <a:r>
                        <a:rPr lang="ru-RU" sz="1000" b="0" i="0" u="none" strike="noStrike" dirty="0" smtClean="0">
                          <a:solidFill>
                            <a:srgbClr val="000000"/>
                          </a:solidFill>
                          <a:effectLst/>
                          <a:latin typeface="+mn-lt"/>
                        </a:rPr>
                        <a:t>5</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«Содействие занятости населения Республики Татарстан на 2014 – 2025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2 421 111,2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2 373 560,9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ru-RU" sz="1000" b="0" i="0" u="none" strike="noStrike" dirty="0" smtClean="0">
                          <a:solidFill>
                            <a:srgbClr val="000000"/>
                          </a:solidFill>
                          <a:effectLst/>
                          <a:latin typeface="+mn-lt"/>
                        </a:rPr>
                        <a:t>6</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«Обеспечение общественного порядка и противодействие преступности в Республике Татарстан на 2014 – 2025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4 115 895,0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4 113 732,3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60666">
                <a:tc>
                  <a:txBody>
                    <a:bodyPr/>
                    <a:lstStyle/>
                    <a:p>
                      <a:pPr algn="ctr" fontAlgn="t"/>
                      <a:r>
                        <a:rPr lang="ru-RU" sz="1000" b="0" i="0" u="none" strike="noStrike" dirty="0" smtClean="0">
                          <a:solidFill>
                            <a:srgbClr val="000000"/>
                          </a:solidFill>
                          <a:effectLst/>
                          <a:latin typeface="+mn-lt"/>
                        </a:rPr>
                        <a:t>7</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«Защита населения и территорий от чрезвычайных ситуаций, обеспечение пожарной безопасности и безопасности людей на водных объектах в Республике Татарстан на 2014 – </a:t>
                      </a:r>
                      <a:r>
                        <a:rPr lang="ru-RU" sz="1000" b="0" i="0" u="none" strike="noStrike" dirty="0" smtClean="0">
                          <a:solidFill>
                            <a:schemeClr val="tx1"/>
                          </a:solidFill>
                          <a:effectLst/>
                          <a:latin typeface="Arial" panose="020B0604020202020204" pitchFamily="34" charset="0"/>
                        </a:rPr>
                        <a:t>2027 </a:t>
                      </a:r>
                      <a:r>
                        <a:rPr lang="ru-RU" sz="1000" b="0" i="0" u="none" strike="noStrike" dirty="0">
                          <a:solidFill>
                            <a:schemeClr val="tx1"/>
                          </a:solidFill>
                          <a:effectLst/>
                          <a:latin typeface="Arial" panose="020B0604020202020204" pitchFamily="34" charset="0"/>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1 698 320,1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1 611 796,5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1998">
                <a:tc>
                  <a:txBody>
                    <a:bodyPr/>
                    <a:lstStyle/>
                    <a:p>
                      <a:pPr algn="ctr" fontAlgn="t"/>
                      <a:r>
                        <a:rPr lang="ru-RU" sz="1000" b="0" i="0" u="none" strike="noStrike" dirty="0" smtClean="0">
                          <a:solidFill>
                            <a:srgbClr val="000000"/>
                          </a:solidFill>
                          <a:effectLst/>
                          <a:latin typeface="+mn-lt"/>
                        </a:rPr>
                        <a:t>8</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культуры Республики </a:t>
                      </a:r>
                      <a:r>
                        <a:rPr lang="ru-RU" sz="1000" b="0" i="0" u="none" strike="noStrike" dirty="0" smtClean="0">
                          <a:solidFill>
                            <a:schemeClr val="tx1"/>
                          </a:solidFill>
                          <a:effectLst/>
                          <a:latin typeface="Arial" panose="020B0604020202020204" pitchFamily="34" charset="0"/>
                        </a:rPr>
                        <a:t>Татарстан»</a:t>
                      </a:r>
                      <a:endParaRPr lang="ru-RU" sz="1000" b="0" i="0" u="none" strike="noStrike" dirty="0">
                        <a:solidFill>
                          <a:schemeClr val="tx1"/>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14 876 459,7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15 060 454,4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ru-RU" sz="1000" b="0" i="0" u="none" strike="noStrike" dirty="0" smtClean="0">
                          <a:solidFill>
                            <a:srgbClr val="000000"/>
                          </a:solidFill>
                          <a:effectLst/>
                          <a:latin typeface="+mn-lt"/>
                        </a:rPr>
                        <a:t>9</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«Охрана окружающей среды, воспроизводство и использование природных ресурсов Республики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5 723 900,6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5 737 640,9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ru-RU" sz="1000" b="0" i="0" u="none" strike="noStrike" dirty="0" smtClean="0">
                          <a:solidFill>
                            <a:srgbClr val="000000"/>
                          </a:solidFill>
                          <a:effectLst/>
                          <a:latin typeface="+mn-lt"/>
                        </a:rPr>
                        <a:t>10</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«Экономическое развитие и инновационная экономика Республики </a:t>
                      </a:r>
                      <a:r>
                        <a:rPr lang="ru-RU" sz="1000" b="0" i="0" u="none" strike="noStrike" dirty="0" smtClean="0">
                          <a:solidFill>
                            <a:schemeClr val="tx1"/>
                          </a:solidFill>
                          <a:effectLst/>
                          <a:latin typeface="Arial" panose="020B0604020202020204" pitchFamily="34" charset="0"/>
                        </a:rPr>
                        <a:t>Татарстан»</a:t>
                      </a:r>
                      <a:endParaRPr lang="ru-RU" sz="1000" b="0" i="0" u="none" strike="noStrike" dirty="0">
                        <a:solidFill>
                          <a:schemeClr val="tx1"/>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21 185 150,1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21 048 530,9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ru-RU" sz="1000" b="0" i="0" u="none" strike="noStrike" dirty="0" smtClean="0">
                          <a:solidFill>
                            <a:srgbClr val="000000"/>
                          </a:solidFill>
                          <a:effectLst/>
                          <a:latin typeface="+mn-lt"/>
                        </a:rPr>
                        <a:t>11</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a:t>
                      </a:r>
                      <a:r>
                        <a:rPr lang="ru-RU" sz="1000" b="0" i="0" u="none" strike="noStrike" dirty="0" smtClean="0">
                          <a:solidFill>
                            <a:schemeClr val="tx1"/>
                          </a:solidFill>
                          <a:effectLst/>
                          <a:latin typeface="Arial" panose="020B0604020202020204" pitchFamily="34" charset="0"/>
                        </a:rPr>
                        <a:t>Республики Татарстан «Цифровой Татарстан»</a:t>
                      </a:r>
                      <a:endParaRPr lang="ru-RU" sz="1000" b="0" i="0" u="none" strike="noStrike" dirty="0">
                        <a:solidFill>
                          <a:schemeClr val="tx1"/>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6 293 153,7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5 766 510,3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ru-RU" sz="1000" b="0" i="0" u="none" strike="noStrike" dirty="0" smtClean="0">
                          <a:solidFill>
                            <a:srgbClr val="000000"/>
                          </a:solidFill>
                          <a:effectLst/>
                          <a:latin typeface="+mn-lt"/>
                        </a:rPr>
                        <a:t>12</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транспортной системы Республики Татарстан на 2014 – </a:t>
                      </a:r>
                      <a:r>
                        <a:rPr lang="ru-RU" sz="1000" b="0" i="0" u="none" strike="noStrike" dirty="0" smtClean="0">
                          <a:solidFill>
                            <a:schemeClr val="tx1"/>
                          </a:solidFill>
                          <a:effectLst/>
                          <a:latin typeface="Arial" panose="020B0604020202020204" pitchFamily="34" charset="0"/>
                        </a:rPr>
                        <a:t>2025 </a:t>
                      </a:r>
                      <a:r>
                        <a:rPr lang="ru-RU" sz="1000" b="0" i="0" u="none" strike="noStrike" dirty="0">
                          <a:solidFill>
                            <a:schemeClr val="tx1"/>
                          </a:solidFill>
                          <a:effectLst/>
                          <a:latin typeface="Arial" panose="020B0604020202020204" pitchFamily="34" charset="0"/>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85 160 185,0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88 756 218,6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41998">
                <a:tc>
                  <a:txBody>
                    <a:bodyPr/>
                    <a:lstStyle/>
                    <a:p>
                      <a:pPr algn="ctr" fontAlgn="t"/>
                      <a:r>
                        <a:rPr lang="ru-RU" sz="1000" b="0" i="0" u="none" strike="noStrike" dirty="0" smtClean="0">
                          <a:solidFill>
                            <a:srgbClr val="000000"/>
                          </a:solidFill>
                          <a:effectLst/>
                          <a:latin typeface="+mn-lt"/>
                        </a:rPr>
                        <a:t>13</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сельского хозяйства и регулирование рынков сельскохозяйственной продукции, сырья и продовольствия в Республике Татарстан на 2013 – 2025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18 961 903,2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18 945 269,7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ru-RU" sz="1000" b="0" i="0" u="none" strike="noStrike" dirty="0" smtClean="0">
                          <a:solidFill>
                            <a:srgbClr val="000000"/>
                          </a:solidFill>
                          <a:effectLst/>
                          <a:latin typeface="+mn-lt"/>
                        </a:rPr>
                        <a:t>14</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лесного хозяйства Республики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1 350 569,4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1 342 734,7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ru-RU" sz="1000" b="0" i="0" u="none" strike="noStrike" dirty="0" smtClean="0">
                          <a:solidFill>
                            <a:srgbClr val="000000"/>
                          </a:solidFill>
                          <a:effectLst/>
                          <a:latin typeface="+mn-lt"/>
                        </a:rPr>
                        <a:t>15</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«Управление государственным имуществом Республики </a:t>
                      </a:r>
                      <a:r>
                        <a:rPr lang="ru-RU" sz="1000" b="0" i="0" u="none" strike="noStrike" dirty="0" smtClean="0">
                          <a:solidFill>
                            <a:schemeClr val="tx1"/>
                          </a:solidFill>
                          <a:effectLst/>
                          <a:latin typeface="Arial" panose="020B0604020202020204" pitchFamily="34" charset="0"/>
                        </a:rPr>
                        <a:t>Татарстан»</a:t>
                      </a:r>
                      <a:endParaRPr lang="ru-RU" sz="1000" b="0" i="0" u="none" strike="noStrike" dirty="0">
                        <a:solidFill>
                          <a:schemeClr val="tx1"/>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a:solidFill>
                            <a:srgbClr val="000000"/>
                          </a:solidFill>
                          <a:effectLst/>
                          <a:latin typeface="Arial" panose="020B0604020202020204" pitchFamily="34" charset="0"/>
                        </a:rPr>
                        <a:t>3 021 836,9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a:solidFill>
                            <a:srgbClr val="000000"/>
                          </a:solidFill>
                          <a:effectLst/>
                          <a:latin typeface="Arial" panose="020B0604020202020204" pitchFamily="34" charset="0"/>
                        </a:rPr>
                        <a:t>2 964 043,1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ru-RU" sz="1000" b="0" i="0" u="none" strike="noStrike" dirty="0" smtClean="0">
                          <a:solidFill>
                            <a:srgbClr val="000000"/>
                          </a:solidFill>
                          <a:effectLst/>
                          <a:latin typeface="+mn-lt"/>
                        </a:rPr>
                        <a:t>16</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«Управление государственными финансами Республики Татарстан на 2014 – </a:t>
                      </a:r>
                      <a:r>
                        <a:rPr lang="ru-RU" sz="1000" b="0" i="0" u="none" strike="noStrike" dirty="0" smtClean="0">
                          <a:solidFill>
                            <a:schemeClr val="tx1"/>
                          </a:solidFill>
                          <a:effectLst/>
                          <a:latin typeface="Arial" panose="020B0604020202020204" pitchFamily="34" charset="0"/>
                        </a:rPr>
                        <a:t>2025 </a:t>
                      </a:r>
                      <a:r>
                        <a:rPr lang="ru-RU" sz="1000" b="0" i="0" u="none" strike="noStrike" dirty="0">
                          <a:solidFill>
                            <a:schemeClr val="tx1"/>
                          </a:solidFill>
                          <a:effectLst/>
                          <a:latin typeface="Arial" panose="020B0604020202020204" pitchFamily="34" charset="0"/>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22 070 848,7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22 102 377,9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ru-RU" sz="1000" b="0" i="0" u="none" strike="noStrike" dirty="0" smtClean="0">
                          <a:solidFill>
                            <a:srgbClr val="000000"/>
                          </a:solidFill>
                          <a:effectLst/>
                          <a:latin typeface="+mn-lt"/>
                        </a:rPr>
                        <a:t>17</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государственной гражданской службы Республики Татарстан и муниципальной службы в Республике </a:t>
                      </a:r>
                      <a:r>
                        <a:rPr lang="ru-RU" sz="1000" b="0" i="0" u="none" strike="noStrike" dirty="0" smtClean="0">
                          <a:solidFill>
                            <a:schemeClr val="tx1"/>
                          </a:solidFill>
                          <a:effectLst/>
                          <a:latin typeface="Arial" panose="020B0604020202020204" pitchFamily="34" charset="0"/>
                        </a:rPr>
                        <a:t>Татарстан»</a:t>
                      </a:r>
                      <a:endParaRPr lang="ru-RU" sz="1000" b="0" i="0" u="none" strike="noStrike" dirty="0">
                        <a:solidFill>
                          <a:schemeClr val="tx1"/>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35 585,0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a:solidFill>
                            <a:srgbClr val="000000"/>
                          </a:solidFill>
                          <a:effectLst/>
                          <a:latin typeface="Arial" panose="020B0604020202020204" pitchFamily="34" charset="0"/>
                        </a:rPr>
                        <a:t>34 612,3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1673">
                <a:tc>
                  <a:txBody>
                    <a:bodyPr/>
                    <a:lstStyle/>
                    <a:p>
                      <a:pPr algn="ctr" fontAlgn="t"/>
                      <a:r>
                        <a:rPr lang="ru-RU" sz="1000" b="0" i="0" u="none" strike="noStrike" dirty="0" smtClean="0">
                          <a:solidFill>
                            <a:srgbClr val="000000"/>
                          </a:solidFill>
                          <a:effectLst/>
                          <a:latin typeface="+mn-lt"/>
                        </a:rPr>
                        <a:t>18</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«Реализация государственной национальной политики в Республике </a:t>
                      </a:r>
                      <a:r>
                        <a:rPr lang="ru-RU" sz="1000" b="0" i="0" u="none" strike="noStrike" dirty="0" smtClean="0">
                          <a:solidFill>
                            <a:schemeClr val="tx1"/>
                          </a:solidFill>
                          <a:effectLst/>
                          <a:latin typeface="Arial" panose="020B0604020202020204" pitchFamily="34" charset="0"/>
                        </a:rPr>
                        <a:t>Татарстан»</a:t>
                      </a:r>
                      <a:endParaRPr lang="ru-RU" sz="1000" b="0" i="0" u="none" strike="noStrike" dirty="0">
                        <a:solidFill>
                          <a:schemeClr val="tx1"/>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a:solidFill>
                            <a:srgbClr val="000000"/>
                          </a:solidFill>
                          <a:effectLst/>
                          <a:latin typeface="Arial" panose="020B0604020202020204" pitchFamily="34" charset="0"/>
                        </a:rPr>
                        <a:t>57 451,3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a:solidFill>
                            <a:srgbClr val="000000"/>
                          </a:solidFill>
                          <a:effectLst/>
                          <a:latin typeface="Arial" panose="020B0604020202020204" pitchFamily="34" charset="0"/>
                        </a:rPr>
                        <a:t>54 784,5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377747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0"/>
            <a:ext cx="8088112" cy="574747"/>
          </a:xfrm>
        </p:spPr>
        <p:txBody>
          <a:bodyPr>
            <a:noAutofit/>
          </a:bodyPr>
          <a:lstStyle/>
          <a:p>
            <a:r>
              <a:rPr lang="ru-RU" sz="1800" dirty="0"/>
              <a:t>Расходы бюджета Республики Татарстан на реализацию государственных программ Республики </a:t>
            </a:r>
            <a:r>
              <a:rPr lang="ru-RU" sz="1800" dirty="0" smtClean="0"/>
              <a:t>Татарстан (продолжение)</a:t>
            </a:r>
            <a:endParaRPr lang="ru-RU" sz="1800" dirty="0"/>
          </a:p>
        </p:txBody>
      </p:sp>
      <p:graphicFrame>
        <p:nvGraphicFramePr>
          <p:cNvPr id="4" name="Таблица 3"/>
          <p:cNvGraphicFramePr>
            <a:graphicFrameLocks noGrp="1"/>
          </p:cNvGraphicFramePr>
          <p:nvPr>
            <p:extLst>
              <p:ext uri="{D42A27DB-BD31-4B8C-83A1-F6EECF244321}">
                <p14:modId xmlns:p14="http://schemas.microsoft.com/office/powerpoint/2010/main" val="2395958790"/>
              </p:ext>
            </p:extLst>
          </p:nvPr>
        </p:nvGraphicFramePr>
        <p:xfrm>
          <a:off x="529590" y="598949"/>
          <a:ext cx="8334324" cy="5648364"/>
        </p:xfrm>
        <a:graphic>
          <a:graphicData uri="http://schemas.openxmlformats.org/drawingml/2006/table">
            <a:tbl>
              <a:tblPr>
                <a:tableStyleId>{616DA210-FB5B-4158-B5E0-FEB733F419BA}</a:tableStyleId>
              </a:tblPr>
              <a:tblGrid>
                <a:gridCol w="285750"/>
                <a:gridCol w="5956163"/>
                <a:gridCol w="1095632"/>
                <a:gridCol w="996779"/>
              </a:tblGrid>
              <a:tr h="536509">
                <a:tc>
                  <a:txBody>
                    <a:bodyPr/>
                    <a:lstStyle/>
                    <a:p>
                      <a:pPr algn="ctr" fontAlgn="ctr"/>
                      <a:endParaRPr lang="ru-RU" sz="12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effectLst/>
                        </a:rPr>
                        <a:t>Наименование</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a:t>
                      </a:r>
                      <a:r>
                        <a:rPr lang="ru-RU" sz="1000" b="1" u="none" strike="noStrike" dirty="0">
                          <a:solidFill>
                            <a:schemeClr val="tx1"/>
                          </a:solidFill>
                          <a:effectLst/>
                        </a:rPr>
                        <a:t>год </a:t>
                      </a:r>
                      <a:endParaRPr lang="ru-RU" sz="1000" b="1" u="none" strike="noStrike" dirty="0" smtClean="0">
                        <a:solidFill>
                          <a:schemeClr val="tx1"/>
                        </a:solidFill>
                        <a:effectLst/>
                      </a:endParaRPr>
                    </a:p>
                    <a:p>
                      <a:pPr algn="ctr" fontAlgn="ctr"/>
                      <a:r>
                        <a:rPr lang="ru-RU" sz="1000" b="1" u="none" strike="noStrike" dirty="0" smtClean="0">
                          <a:solidFill>
                            <a:schemeClr val="tx1"/>
                          </a:solidFill>
                          <a:effectLst/>
                        </a:rPr>
                        <a:t>(</a:t>
                      </a:r>
                      <a:r>
                        <a:rPr lang="ru-RU" sz="1000" b="1" u="none" strike="noStrike" dirty="0">
                          <a:solidFill>
                            <a:schemeClr val="tx1"/>
                          </a:solidFill>
                          <a:effectLst/>
                        </a:rPr>
                        <a:t>план),</a:t>
                      </a:r>
                      <a:br>
                        <a:rPr lang="ru-RU" sz="1000" b="1" u="none" strike="noStrike" dirty="0">
                          <a:solidFill>
                            <a:schemeClr val="tx1"/>
                          </a:solidFill>
                          <a:effectLst/>
                        </a:rPr>
                      </a:br>
                      <a:r>
                        <a:rPr lang="ru-RU" sz="1000" b="1" u="none" strike="noStrike" dirty="0">
                          <a:solidFill>
                            <a:schemeClr val="tx1"/>
                          </a:solidFill>
                          <a:effectLst/>
                        </a:rPr>
                        <a:t>тыс</a:t>
                      </a:r>
                      <a:r>
                        <a:rPr lang="ru-RU" sz="1000" b="1" u="none" strike="noStrike" dirty="0" smtClean="0">
                          <a:solidFill>
                            <a:schemeClr val="tx1"/>
                          </a:solidFill>
                          <a:effectLst/>
                        </a:rPr>
                        <a:t>. рублей</a:t>
                      </a:r>
                      <a:endParaRPr lang="ru-RU" sz="10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a:t>
                      </a:r>
                      <a:r>
                        <a:rPr lang="ru-RU" sz="1000" b="1" u="none" strike="noStrike" dirty="0">
                          <a:solidFill>
                            <a:schemeClr val="tx1"/>
                          </a:solidFill>
                          <a:effectLst/>
                        </a:rPr>
                        <a:t>год (факт),</a:t>
                      </a:r>
                      <a:br>
                        <a:rPr lang="ru-RU" sz="1000" b="1" u="none" strike="noStrike" dirty="0">
                          <a:solidFill>
                            <a:schemeClr val="tx1"/>
                          </a:solidFill>
                          <a:effectLst/>
                        </a:rPr>
                      </a:br>
                      <a:r>
                        <a:rPr lang="ru-RU" sz="1000" b="1" u="none" strike="noStrike" dirty="0">
                          <a:solidFill>
                            <a:schemeClr val="tx1"/>
                          </a:solidFill>
                          <a:effectLst/>
                        </a:rPr>
                        <a:t>тыс</a:t>
                      </a:r>
                      <a:r>
                        <a:rPr lang="ru-RU" sz="1000" b="1" u="none" strike="noStrike" dirty="0" smtClean="0">
                          <a:solidFill>
                            <a:schemeClr val="tx1"/>
                          </a:solidFill>
                          <a:effectLst/>
                        </a:rPr>
                        <a:t>. рублей</a:t>
                      </a:r>
                      <a:endParaRPr lang="ru-RU" sz="10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49821">
                <a:tc>
                  <a:txBody>
                    <a:bodyPr/>
                    <a:lstStyle/>
                    <a:p>
                      <a:pPr algn="ctr" fontAlgn="t"/>
                      <a:r>
                        <a:rPr lang="ru-RU" sz="1000" b="0" i="0" u="none" strike="noStrike" dirty="0" smtClean="0">
                          <a:solidFill>
                            <a:srgbClr val="000000"/>
                          </a:solidFill>
                          <a:effectLst/>
                          <a:latin typeface="+mn-lt"/>
                        </a:rPr>
                        <a:t>19</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Республики Татарстан «Сохранение национальной идентичности татарского </a:t>
                      </a:r>
                      <a:r>
                        <a:rPr lang="ru-RU" sz="1000" b="0" i="0" u="none" strike="noStrike" dirty="0" smtClean="0">
                          <a:solidFill>
                            <a:schemeClr val="tx1"/>
                          </a:solidFill>
                          <a:effectLst/>
                          <a:latin typeface="Arial" panose="020B0604020202020204" pitchFamily="34" charset="0"/>
                        </a:rPr>
                        <a:t>народа»</a:t>
                      </a:r>
                      <a:endParaRPr lang="ru-RU" sz="1000" b="0" i="0" u="none" strike="noStrike" dirty="0">
                        <a:solidFill>
                          <a:schemeClr val="tx1"/>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108 735,6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95 948,4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20</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«Сохранение, изучение и развитие государственных языков Республики Татарстан и других языков в Республике Татарстан на 2014 – 2022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97 295,5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95 366,1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2442">
                <a:tc>
                  <a:txBody>
                    <a:bodyPr/>
                    <a:lstStyle/>
                    <a:p>
                      <a:pPr algn="ctr" fontAlgn="t"/>
                      <a:r>
                        <a:rPr lang="ru-RU" sz="1000" b="0" i="0" u="none" strike="noStrike" dirty="0" smtClean="0">
                          <a:solidFill>
                            <a:srgbClr val="000000"/>
                          </a:solidFill>
                          <a:effectLst/>
                          <a:latin typeface="+mn-lt"/>
                        </a:rPr>
                        <a:t>21</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Республики Татарстан «Развитие рынка газомоторного топлива в Республике Татарстан на 2013 – 2023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154 501,0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154 501,0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008">
                <a:tc>
                  <a:txBody>
                    <a:bodyPr/>
                    <a:lstStyle/>
                    <a:p>
                      <a:pPr algn="ctr" fontAlgn="t"/>
                      <a:r>
                        <a:rPr lang="ru-RU" sz="1000" b="0" i="0" u="none" strike="noStrike" dirty="0" smtClean="0">
                          <a:solidFill>
                            <a:srgbClr val="000000"/>
                          </a:solidFill>
                          <a:effectLst/>
                          <a:latin typeface="+mn-lt"/>
                        </a:rPr>
                        <a:t>22</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юстиции в Республике Татарстан на 2014 – </a:t>
                      </a:r>
                      <a:r>
                        <a:rPr lang="ru-RU" sz="1000" b="0" i="0" u="none" strike="noStrike" dirty="0" smtClean="0">
                          <a:solidFill>
                            <a:schemeClr val="tx1"/>
                          </a:solidFill>
                          <a:effectLst/>
                          <a:latin typeface="Arial" panose="020B0604020202020204" pitchFamily="34" charset="0"/>
                        </a:rPr>
                        <a:t>2022 </a:t>
                      </a:r>
                      <a:r>
                        <a:rPr lang="ru-RU" sz="1000" b="0" i="0" u="none" strike="noStrike" dirty="0">
                          <a:solidFill>
                            <a:schemeClr val="tx1"/>
                          </a:solidFill>
                          <a:effectLst/>
                          <a:latin typeface="Arial" panose="020B0604020202020204" pitchFamily="34" charset="0"/>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982 159,4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960 901,1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9719">
                <a:tc>
                  <a:txBody>
                    <a:bodyPr/>
                    <a:lstStyle/>
                    <a:p>
                      <a:pPr algn="ctr" fontAlgn="t"/>
                      <a:r>
                        <a:rPr lang="ru-RU" sz="1000" b="0" i="0" u="none" strike="noStrike" dirty="0" smtClean="0">
                          <a:solidFill>
                            <a:srgbClr val="000000"/>
                          </a:solidFill>
                          <a:effectLst/>
                          <a:latin typeface="+mn-lt"/>
                        </a:rPr>
                        <a:t>23</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a:t>
                      </a:r>
                      <a:r>
                        <a:rPr lang="ru-RU" sz="1000" b="0" i="0" u="none" strike="noStrike" dirty="0" err="1">
                          <a:solidFill>
                            <a:schemeClr val="tx1"/>
                          </a:solidFill>
                          <a:effectLst/>
                          <a:latin typeface="Arial" panose="020B0604020202020204" pitchFamily="34" charset="0"/>
                        </a:rPr>
                        <a:t>Энергоресурсоэффективность</a:t>
                      </a:r>
                      <a:r>
                        <a:rPr lang="ru-RU" sz="1000" b="0" i="0" u="none" strike="noStrike" dirty="0">
                          <a:solidFill>
                            <a:schemeClr val="tx1"/>
                          </a:solidFill>
                          <a:effectLst/>
                          <a:latin typeface="Arial" panose="020B0604020202020204" pitchFamily="34" charset="0"/>
                        </a:rPr>
                        <a:t> в Республике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17 581,1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17 581,1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2688">
                <a:tc>
                  <a:txBody>
                    <a:bodyPr/>
                    <a:lstStyle/>
                    <a:p>
                      <a:pPr algn="ctr" fontAlgn="t"/>
                      <a:r>
                        <a:rPr lang="ru-RU" sz="1000" b="0" i="0" u="none" strike="noStrike" dirty="0" smtClean="0">
                          <a:solidFill>
                            <a:srgbClr val="000000"/>
                          </a:solidFill>
                          <a:effectLst/>
                          <a:latin typeface="+mn-lt"/>
                        </a:rPr>
                        <a:t>24</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сферы туризма и гостеприимства в Республике </a:t>
                      </a:r>
                      <a:r>
                        <a:rPr lang="ru-RU" sz="1000" b="0" i="0" u="none" strike="noStrike" dirty="0" smtClean="0">
                          <a:solidFill>
                            <a:schemeClr val="tx1"/>
                          </a:solidFill>
                          <a:effectLst/>
                          <a:latin typeface="Arial" panose="020B0604020202020204" pitchFamily="34" charset="0"/>
                        </a:rPr>
                        <a:t>Татарстан»</a:t>
                      </a:r>
                      <a:endParaRPr lang="ru-RU" sz="1000" b="0" i="0" u="none" strike="noStrike" dirty="0">
                        <a:solidFill>
                          <a:schemeClr val="tx1"/>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665 828,0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645 527,2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25</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«Реализация антикоррупционной политики Республики Татарстан на 2015 – </a:t>
                      </a:r>
                      <a:r>
                        <a:rPr lang="ru-RU" sz="1000" b="0" i="0" u="none" strike="noStrike" dirty="0" smtClean="0">
                          <a:solidFill>
                            <a:schemeClr val="tx1"/>
                          </a:solidFill>
                          <a:effectLst/>
                          <a:latin typeface="Arial" panose="020B0604020202020204" pitchFamily="34" charset="0"/>
                        </a:rPr>
                        <a:t>2025 </a:t>
                      </a:r>
                      <a:r>
                        <a:rPr lang="ru-RU" sz="1000" b="0" i="0" u="none" strike="noStrike" dirty="0">
                          <a:solidFill>
                            <a:schemeClr val="tx1"/>
                          </a:solidFill>
                          <a:effectLst/>
                          <a:latin typeface="Arial" panose="020B0604020202020204" pitchFamily="34" charset="0"/>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8 459,1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8 449,1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26</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«Стратегическое управление талантами в Республике Татарстан на 2015 – </a:t>
                      </a:r>
                      <a:r>
                        <a:rPr lang="ru-RU" sz="1000" b="0" i="0" u="none" strike="noStrike" dirty="0" smtClean="0">
                          <a:solidFill>
                            <a:schemeClr val="tx1"/>
                          </a:solidFill>
                          <a:effectLst/>
                          <a:latin typeface="Arial" panose="020B0604020202020204" pitchFamily="34" charset="0"/>
                        </a:rPr>
                        <a:t>2025 </a:t>
                      </a:r>
                      <a:r>
                        <a:rPr lang="ru-RU" sz="1000" b="0" i="0" u="none" strike="noStrike" dirty="0">
                          <a:solidFill>
                            <a:schemeClr val="tx1"/>
                          </a:solidFill>
                          <a:effectLst/>
                          <a:latin typeface="Arial" panose="020B0604020202020204" pitchFamily="34" charset="0"/>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100 000,0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100 000,0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27</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архивного дела в Республике Татарстан на 2016 – </a:t>
                      </a:r>
                      <a:r>
                        <a:rPr lang="ru-RU" sz="1000" b="0" i="0" u="none" strike="noStrike" dirty="0" smtClean="0">
                          <a:solidFill>
                            <a:schemeClr val="tx1"/>
                          </a:solidFill>
                          <a:effectLst/>
                          <a:latin typeface="Arial" panose="020B0604020202020204" pitchFamily="34" charset="0"/>
                        </a:rPr>
                        <a:t>2025 </a:t>
                      </a:r>
                      <a:r>
                        <a:rPr lang="ru-RU" sz="1000" b="0" i="0" u="none" strike="noStrike" dirty="0">
                          <a:solidFill>
                            <a:schemeClr val="tx1"/>
                          </a:solidFill>
                          <a:effectLst/>
                          <a:latin typeface="Arial" panose="020B0604020202020204" pitchFamily="34" charset="0"/>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308 531,8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274 230,3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28</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Республики Татарстан «Оказание содействия добровольному переселению в Республику Татарстан соотечественников, проживающих за </a:t>
                      </a:r>
                      <a:r>
                        <a:rPr lang="ru-RU" sz="1000" b="0" i="0" u="none" strike="noStrike" dirty="0" smtClean="0">
                          <a:solidFill>
                            <a:schemeClr val="tx1"/>
                          </a:solidFill>
                          <a:effectLst/>
                          <a:latin typeface="Arial" panose="020B0604020202020204" pitchFamily="34" charset="0"/>
                        </a:rPr>
                        <a:t>рубежом, на 2019 – 2025 годы»</a:t>
                      </a:r>
                      <a:endParaRPr lang="ru-RU" sz="1000" b="0" i="0" u="none" strike="noStrike" dirty="0">
                        <a:solidFill>
                          <a:schemeClr val="tx1"/>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625,0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624,7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29</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«Формирование современной городской среды на территории Республики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21 718 342,4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21 586 752,8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30</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Республики Татарстан </a:t>
                      </a:r>
                      <a:r>
                        <a:rPr lang="ru-RU" sz="1000" b="0" i="0" u="none" strike="noStrike" dirty="0" smtClean="0">
                          <a:solidFill>
                            <a:schemeClr val="tx1"/>
                          </a:solidFill>
                          <a:effectLst/>
                          <a:latin typeface="Arial" panose="020B0604020202020204" pitchFamily="34" charset="0"/>
                        </a:rPr>
                        <a:t>«Строительство </a:t>
                      </a:r>
                      <a:r>
                        <a:rPr lang="ru-RU" sz="1000" b="0" i="0" u="none" strike="noStrike" dirty="0">
                          <a:solidFill>
                            <a:schemeClr val="tx1"/>
                          </a:solidFill>
                          <a:effectLst/>
                          <a:latin typeface="Arial" panose="020B0604020202020204" pitchFamily="34" charset="0"/>
                        </a:rPr>
                        <a:t>автомобильных газонаполнительных компрессорных станций на территории Республики </a:t>
                      </a:r>
                      <a:r>
                        <a:rPr lang="ru-RU" sz="1000" b="0" i="0" u="none" strike="noStrike" dirty="0" smtClean="0">
                          <a:solidFill>
                            <a:schemeClr val="tx1"/>
                          </a:solidFill>
                          <a:effectLst/>
                          <a:latin typeface="Arial" panose="020B0604020202020204" pitchFamily="34" charset="0"/>
                        </a:rPr>
                        <a:t>Татарстан на 2019 – 2024 годы»</a:t>
                      </a:r>
                      <a:endParaRPr lang="ru-RU" sz="1000" b="0" i="0" u="none" strike="noStrike" dirty="0">
                        <a:solidFill>
                          <a:schemeClr val="tx1"/>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252 000,0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252 000,0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19908">
                <a:tc>
                  <a:txBody>
                    <a:bodyPr/>
                    <a:lstStyle/>
                    <a:p>
                      <a:pPr algn="ctr" fontAlgn="t"/>
                      <a:r>
                        <a:rPr lang="ru-RU" sz="1000" b="0" i="0" u="none" strike="noStrike" dirty="0" smtClean="0">
                          <a:solidFill>
                            <a:srgbClr val="000000"/>
                          </a:solidFill>
                          <a:effectLst/>
                          <a:latin typeface="+mn-lt"/>
                        </a:rPr>
                        <a:t>31</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физической культуры и спорта в Республике Татарстан на 2019 </a:t>
                      </a:r>
                      <a:r>
                        <a:rPr lang="ru-RU" sz="1000" b="0" i="0" u="none" strike="noStrike" dirty="0" smtClean="0">
                          <a:solidFill>
                            <a:schemeClr val="tx1"/>
                          </a:solidFill>
                          <a:effectLst/>
                          <a:latin typeface="Arial" panose="020B0604020202020204" pitchFamily="34" charset="0"/>
                        </a:rPr>
                        <a:t>– 2026 </a:t>
                      </a:r>
                      <a:r>
                        <a:rPr lang="ru-RU" sz="1000" b="0" i="0" u="none" strike="noStrike" dirty="0">
                          <a:solidFill>
                            <a:schemeClr val="tx1"/>
                          </a:solidFill>
                          <a:effectLst/>
                          <a:latin typeface="Arial" panose="020B0604020202020204" pitchFamily="34" charset="0"/>
                        </a:rPr>
                        <a:t>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8 010 164,0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7 942 674,8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32</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chemeClr val="tx1"/>
                          </a:solidFill>
                          <a:effectLst/>
                          <a:latin typeface="Arial" panose="020B0604020202020204" pitchFamily="34" charset="0"/>
                        </a:rPr>
                        <a:t>Государственная программа «Развитие молодежной политики в Республике Татарстан на 2019 </a:t>
                      </a:r>
                      <a:r>
                        <a:rPr lang="ru-RU" sz="1000" b="0" i="0" u="none" strike="noStrike" dirty="0" smtClean="0">
                          <a:solidFill>
                            <a:schemeClr val="tx1"/>
                          </a:solidFill>
                          <a:effectLst/>
                          <a:latin typeface="Arial" panose="020B0604020202020204" pitchFamily="34" charset="0"/>
                        </a:rPr>
                        <a:t>– </a:t>
                      </a:r>
                      <a:r>
                        <a:rPr lang="ru-RU" sz="1000" b="0" i="0" u="none" strike="noStrike" dirty="0">
                          <a:solidFill>
                            <a:schemeClr val="tx1"/>
                          </a:solidFill>
                          <a:effectLst/>
                          <a:latin typeface="Arial" panose="020B0604020202020204" pitchFamily="34" charset="0"/>
                        </a:rPr>
                        <a:t>2025 годы»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6 897 593,9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a:solidFill>
                            <a:srgbClr val="000000"/>
                          </a:solidFill>
                          <a:effectLst/>
                          <a:latin typeface="Arial" panose="020B0604020202020204" pitchFamily="34" charset="0"/>
                        </a:rPr>
                        <a:t>6 743 090,0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33</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dirty="0">
                          <a:solidFill>
                            <a:srgbClr val="000000"/>
                          </a:solidFill>
                          <a:effectLst/>
                          <a:latin typeface="Arial" panose="020B0604020202020204" pitchFamily="34" charset="0"/>
                        </a:rPr>
                        <a:t>Государственная программа </a:t>
                      </a:r>
                      <a:r>
                        <a:rPr lang="ru-RU" sz="1000" b="0" i="0" u="none" strike="noStrike" dirty="0" smtClean="0">
                          <a:solidFill>
                            <a:schemeClr val="tx1"/>
                          </a:solidFill>
                          <a:effectLst/>
                          <a:latin typeface="Arial" panose="020B0604020202020204" pitchFamily="34" charset="0"/>
                        </a:rPr>
                        <a:t>«</a:t>
                      </a:r>
                      <a:r>
                        <a:rPr lang="ru-RU" sz="1000" b="0" i="0" u="none" strike="noStrike" dirty="0" smtClean="0">
                          <a:solidFill>
                            <a:srgbClr val="000000"/>
                          </a:solidFill>
                          <a:effectLst/>
                          <a:latin typeface="Arial" panose="020B0604020202020204" pitchFamily="34" charset="0"/>
                        </a:rPr>
                        <a:t>Развитие </a:t>
                      </a:r>
                      <a:r>
                        <a:rPr lang="ru-RU" sz="1000" b="0" i="0" u="none" strike="noStrike" dirty="0">
                          <a:solidFill>
                            <a:srgbClr val="000000"/>
                          </a:solidFill>
                          <a:effectLst/>
                          <a:latin typeface="Arial" panose="020B0604020202020204" pitchFamily="34" charset="0"/>
                        </a:rPr>
                        <a:t>обрабатывающих отраслей промышленности Республики </a:t>
                      </a:r>
                      <a:r>
                        <a:rPr lang="ru-RU" sz="1000" b="0" i="0" u="none" strike="noStrike" dirty="0" smtClean="0">
                          <a:solidFill>
                            <a:srgbClr val="000000"/>
                          </a:solidFill>
                          <a:effectLst/>
                          <a:latin typeface="Arial" panose="020B0604020202020204" pitchFamily="34" charset="0"/>
                        </a:rPr>
                        <a:t>Татарстан</a:t>
                      </a:r>
                      <a:r>
                        <a:rPr lang="ru-RU" sz="1000" b="0" i="0" u="none" strike="noStrike" dirty="0" smtClean="0">
                          <a:solidFill>
                            <a:schemeClr val="tx1"/>
                          </a:solidFill>
                          <a:effectLst/>
                          <a:latin typeface="Arial" panose="020B0604020202020204" pitchFamily="34" charset="0"/>
                        </a:rPr>
                        <a:t>»</a:t>
                      </a:r>
                      <a:endParaRPr lang="ru-RU" sz="10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377 299,3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375 339,0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7867">
                <a:tc>
                  <a:txBody>
                    <a:bodyPr/>
                    <a:lstStyle/>
                    <a:p>
                      <a:pPr algn="ctr" fontAlgn="t"/>
                      <a:r>
                        <a:rPr lang="ru-RU" sz="1000" b="0" i="0" u="none" strike="noStrike" dirty="0" smtClean="0">
                          <a:solidFill>
                            <a:srgbClr val="000000"/>
                          </a:solidFill>
                          <a:effectLst/>
                          <a:latin typeface="+mn-lt"/>
                        </a:rPr>
                        <a:t>34</a:t>
                      </a:r>
                      <a:endParaRPr lang="ru-RU" sz="1000" b="0"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0" fontAlgn="t"/>
                      <a:r>
                        <a:rPr lang="ru-RU" sz="1000" b="0" i="0" u="none" strike="noStrike">
                          <a:solidFill>
                            <a:srgbClr val="000000"/>
                          </a:solidFill>
                          <a:effectLst/>
                          <a:latin typeface="Arial" panose="020B0604020202020204" pitchFamily="34" charset="0"/>
                        </a:rPr>
                        <a:t>Государственная программа «Развитие зарядной инфраструктуры для электрического автомобильного транспорта в Республике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a:solidFill>
                            <a:srgbClr val="000000"/>
                          </a:solidFill>
                          <a:effectLst/>
                          <a:latin typeface="Arial" panose="020B0604020202020204" pitchFamily="34" charset="0"/>
                        </a:rPr>
                        <a:t>262 200,0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ru-RU" sz="1000" b="0" i="0" u="none" strike="noStrike" dirty="0">
                          <a:solidFill>
                            <a:srgbClr val="000000"/>
                          </a:solidFill>
                          <a:effectLst/>
                          <a:latin typeface="Arial" panose="020B0604020202020204" pitchFamily="34" charset="0"/>
                        </a:rPr>
                        <a:t>176 700,0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5" name="Текст 2"/>
          <p:cNvSpPr txBox="1">
            <a:spLocks/>
          </p:cNvSpPr>
          <p:nvPr/>
        </p:nvSpPr>
        <p:spPr>
          <a:xfrm>
            <a:off x="500243" y="6247313"/>
            <a:ext cx="8300136"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ru-RU" sz="800" b="0" i="1" dirty="0" smtClean="0"/>
              <a:t>* - в соответствии с Законом Республики Татарстан от 21.11.2021 № 86-ЗРТ «О бюджете Республики Татарстан на 2022 год и на плановый период 2023 и 2024 годов» (в редакциях Законов Республики Татарстан от 14.07.2022 № 42-ЗРТ, от 23.09.2022 № 51-ЗРТ, от 23.12.2022 № 98-ЗРТ)</a:t>
            </a:r>
            <a:endParaRPr lang="ru-RU" sz="800" b="0" i="1" dirty="0"/>
          </a:p>
        </p:txBody>
      </p:sp>
    </p:spTree>
    <p:extLst>
      <p:ext uri="{BB962C8B-B14F-4D97-AF65-F5344CB8AC3E}">
        <p14:creationId xmlns:p14="http://schemas.microsoft.com/office/powerpoint/2010/main" val="3977821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2043211426"/>
              </p:ext>
            </p:extLst>
          </p:nvPr>
        </p:nvGraphicFramePr>
        <p:xfrm>
          <a:off x="488208" y="1904428"/>
          <a:ext cx="8477250" cy="529845"/>
        </p:xfrm>
        <a:graphic>
          <a:graphicData uri="http://schemas.openxmlformats.org/drawingml/2006/table">
            <a:tbl>
              <a:tblPr firstRow="1" firstCol="1" bandRow="1">
                <a:tableStyleId>{5C22544A-7EE6-4342-B048-85BDC9FD1C3A}</a:tableStyleId>
              </a:tblPr>
              <a:tblGrid>
                <a:gridCol w="5905499"/>
                <a:gridCol w="1209675"/>
                <a:gridCol w="1362076"/>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a:t>
                      </a:r>
                      <a:r>
                        <a:rPr lang="ru-RU" sz="1000" dirty="0">
                          <a:solidFill>
                            <a:schemeClr val="tx1"/>
                          </a:solidFill>
                          <a:effectLst/>
                        </a:rPr>
                        <a:t>год</a:t>
                      </a:r>
                    </a:p>
                    <a:p>
                      <a:pPr algn="ctr">
                        <a:spcAft>
                          <a:spcPts val="0"/>
                        </a:spcAft>
                      </a:pPr>
                      <a:r>
                        <a:rPr lang="ru-RU" sz="1000" dirty="0">
                          <a:solidFill>
                            <a:schemeClr val="tx1"/>
                          </a:solidFill>
                          <a:effectLst/>
                        </a:rPr>
                        <a:t>(план</a:t>
                      </a:r>
                      <a:r>
                        <a:rPr lang="ru-RU" sz="1000" dirty="0" smtClean="0">
                          <a:solidFill>
                            <a:schemeClr val="tx1"/>
                          </a:solidFill>
                          <a:effectLst/>
                        </a:rPr>
                        <a:t>)</a:t>
                      </a: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685800" rtl="0" eaLnBrk="1" latinLnBrk="0" hangingPunct="1">
                        <a:spcAft>
                          <a:spcPts val="0"/>
                        </a:spcAft>
                      </a:pPr>
                      <a:r>
                        <a:rPr lang="ru-RU" sz="1000" b="1" kern="1200" dirty="0" smtClean="0">
                          <a:solidFill>
                            <a:schemeClr val="tx1"/>
                          </a:solidFill>
                          <a:effectLst/>
                          <a:latin typeface="+mn-lt"/>
                          <a:ea typeface="+mn-ea"/>
                          <a:cs typeface="+mn-cs"/>
                        </a:rPr>
                        <a:t>2022 </a:t>
                      </a:r>
                      <a:r>
                        <a:rPr lang="ru-RU" sz="1000" b="1" kern="1200" dirty="0">
                          <a:solidFill>
                            <a:schemeClr val="tx1"/>
                          </a:solidFill>
                          <a:effectLst/>
                          <a:latin typeface="+mn-lt"/>
                          <a:ea typeface="+mn-ea"/>
                          <a:cs typeface="+mn-cs"/>
                        </a:rPr>
                        <a:t>год</a:t>
                      </a:r>
                    </a:p>
                    <a:p>
                      <a:pPr marL="0" algn="ctr" defTabSz="685800" rtl="0" eaLnBrk="1" latinLnBrk="0" hangingPunct="1">
                        <a:spcAft>
                          <a:spcPts val="0"/>
                        </a:spcAft>
                      </a:pPr>
                      <a:r>
                        <a:rPr lang="ru-RU" sz="1000" b="1" kern="1200" dirty="0">
                          <a:solidFill>
                            <a:schemeClr val="tx1"/>
                          </a:solidFill>
                          <a:effectLst/>
                          <a:latin typeface="+mn-lt"/>
                          <a:ea typeface="+mn-ea"/>
                          <a:cs typeface="+mn-cs"/>
                        </a:rPr>
                        <a:t>(факт</a:t>
                      </a:r>
                      <a:r>
                        <a:rPr lang="ru-RU" sz="1000" b="1" kern="1200" dirty="0" smtClean="0">
                          <a:solidFill>
                            <a:schemeClr val="tx1"/>
                          </a:solidFill>
                          <a:effectLst/>
                          <a:latin typeface="+mn-lt"/>
                          <a:ea typeface="+mn-ea"/>
                          <a:cs typeface="+mn-cs"/>
                        </a:rPr>
                        <a:t>)</a:t>
                      </a: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000" b="1" i="0" u="none" strike="noStrike" dirty="0">
                          <a:solidFill>
                            <a:srgbClr val="000000"/>
                          </a:solidFill>
                          <a:effectLst/>
                          <a:latin typeface="+mn-lt"/>
                        </a:rPr>
                        <a:t>58 200 </a:t>
                      </a:r>
                      <a:r>
                        <a:rPr lang="ru-RU" sz="1000" b="1" i="0" u="none" strike="noStrike" dirty="0" smtClean="0">
                          <a:solidFill>
                            <a:srgbClr val="000000"/>
                          </a:solidFill>
                          <a:effectLst/>
                          <a:latin typeface="+mn-lt"/>
                        </a:rPr>
                        <a:t>070,7*</a:t>
                      </a:r>
                      <a:endParaRPr lang="ru-RU" sz="10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mn-lt"/>
                        </a:rPr>
                        <a:t>58 406 101,2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3597496078"/>
              </p:ext>
            </p:extLst>
          </p:nvPr>
        </p:nvGraphicFramePr>
        <p:xfrm>
          <a:off x="488208" y="2560519"/>
          <a:ext cx="8477251" cy="2482596"/>
        </p:xfrm>
        <a:graphic>
          <a:graphicData uri="http://schemas.openxmlformats.org/drawingml/2006/table">
            <a:tbl>
              <a:tblPr firstRow="1" firstCol="1" bandRow="1">
                <a:tableStyleId>{5C22544A-7EE6-4342-B048-85BDC9FD1C3A}</a:tableStyleId>
              </a:tblPr>
              <a:tblGrid>
                <a:gridCol w="5913322"/>
                <a:gridCol w="1228715"/>
                <a:gridCol w="1335214"/>
              </a:tblGrid>
              <a:tr h="271269">
                <a:tc>
                  <a:txBody>
                    <a:bodyPr/>
                    <a:lstStyle/>
                    <a:p>
                      <a:pPr algn="ctr">
                        <a:spcAft>
                          <a:spcPts val="0"/>
                        </a:spcAft>
                      </a:pPr>
                      <a:r>
                        <a:rPr lang="ru-RU" sz="1000" b="1" dirty="0">
                          <a:solidFill>
                            <a:schemeClr val="tx1"/>
                          </a:solidFill>
                          <a:effectLst/>
                        </a:rPr>
                        <a:t>Целевые </a:t>
                      </a:r>
                      <a:r>
                        <a:rPr lang="ru-RU" sz="1000" b="1" dirty="0" smtClean="0">
                          <a:solidFill>
                            <a:schemeClr val="tx1"/>
                          </a:solidFill>
                          <a:effectLst/>
                        </a:rPr>
                        <a:t>показатели реализации государственной</a:t>
                      </a:r>
                      <a:r>
                        <a:rPr lang="ru-RU" sz="1000" b="1" baseline="0" dirty="0" smtClean="0">
                          <a:solidFill>
                            <a:schemeClr val="tx1"/>
                          </a:solidFill>
                          <a:effectLst/>
                        </a:rPr>
                        <a:t> программы</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2022 </a:t>
                      </a:r>
                      <a:r>
                        <a:rPr lang="ru-RU" sz="1000" b="1" dirty="0">
                          <a:solidFill>
                            <a:schemeClr val="tx1"/>
                          </a:solidFill>
                          <a:effectLst/>
                        </a:rPr>
                        <a:t>год</a:t>
                      </a:r>
                    </a:p>
                    <a:p>
                      <a:pPr algn="ctr">
                        <a:spcAft>
                          <a:spcPts val="0"/>
                        </a:spcAft>
                      </a:pP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2022 </a:t>
                      </a:r>
                      <a:r>
                        <a:rPr lang="ru-RU" sz="1000" b="1" dirty="0">
                          <a:solidFill>
                            <a:schemeClr val="tx1"/>
                          </a:solidFill>
                          <a:effectLst/>
                        </a:rPr>
                        <a:t>год</a:t>
                      </a:r>
                    </a:p>
                    <a:p>
                      <a:pPr algn="ctr">
                        <a:spcAft>
                          <a:spcPts val="0"/>
                        </a:spcAft>
                      </a:pPr>
                      <a:r>
                        <a:rPr lang="ru-RU" sz="1000" b="1"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8263">
                <a:tc>
                  <a:txBody>
                    <a:bodyPr/>
                    <a:lstStyle/>
                    <a:p>
                      <a:pPr>
                        <a:spcAft>
                          <a:spcPts val="0"/>
                        </a:spcAft>
                      </a:pPr>
                      <a:r>
                        <a:rPr lang="ru-RU" sz="1050" b="0" dirty="0">
                          <a:solidFill>
                            <a:schemeClr val="tx1"/>
                          </a:solidFill>
                          <a:effectLst/>
                        </a:rPr>
                        <a:t>Смертность от всех причин, случаев на 1 000 населения</a:t>
                      </a:r>
                      <a:endParaRPr lang="ru-RU" sz="1050" b="0"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smtClean="0">
                          <a:solidFill>
                            <a:schemeClr val="tx1"/>
                          </a:solidFill>
                          <a:effectLst/>
                          <a:latin typeface="+mn-lt"/>
                          <a:ea typeface="Calibri"/>
                          <a:cs typeface="Times New Roman"/>
                        </a:rPr>
                        <a:t>15,5</a:t>
                      </a:r>
                      <a:endParaRPr lang="ru-RU" sz="1100" b="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smtClean="0">
                          <a:solidFill>
                            <a:schemeClr val="tx1"/>
                          </a:solidFill>
                          <a:effectLst/>
                          <a:latin typeface="+mn-lt"/>
                          <a:ea typeface="Calibri"/>
                          <a:cs typeface="Times New Roman"/>
                        </a:rPr>
                        <a:t>11,5</a:t>
                      </a:r>
                      <a:endParaRPr lang="ru-RU" sz="1100" b="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a:spcAft>
                          <a:spcPts val="0"/>
                        </a:spcAft>
                      </a:pPr>
                      <a:r>
                        <a:rPr lang="ru-RU" sz="1050" b="0" dirty="0">
                          <a:solidFill>
                            <a:schemeClr val="tx1"/>
                          </a:solidFill>
                          <a:effectLst/>
                        </a:rPr>
                        <a:t>Младенческая смертность, случаев на 1 000 родившихся живыми</a:t>
                      </a:r>
                      <a:endParaRPr lang="ru-RU" sz="1050" b="0"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smtClean="0">
                          <a:solidFill>
                            <a:schemeClr val="tx1"/>
                          </a:solidFill>
                          <a:effectLst/>
                          <a:latin typeface="+mn-lt"/>
                          <a:ea typeface="Calibri"/>
                          <a:cs typeface="Times New Roman"/>
                        </a:rPr>
                        <a:t>4,4</a:t>
                      </a:r>
                      <a:endParaRPr lang="ru-RU" sz="1100" b="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smtClean="0">
                          <a:solidFill>
                            <a:schemeClr val="tx1"/>
                          </a:solidFill>
                          <a:effectLst/>
                          <a:latin typeface="+mn-lt"/>
                          <a:ea typeface="Calibri"/>
                          <a:cs typeface="Times New Roman"/>
                        </a:rPr>
                        <a:t>3,3</a:t>
                      </a:r>
                      <a:endParaRPr lang="ru-RU" sz="1100" b="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marL="0" algn="l" defTabSz="685800" rtl="0" eaLnBrk="1" latinLnBrk="0" hangingPunct="1">
                        <a:lnSpc>
                          <a:spcPct val="115000"/>
                        </a:lnSpc>
                        <a:spcAft>
                          <a:spcPts val="0"/>
                        </a:spcAft>
                      </a:pPr>
                      <a:r>
                        <a:rPr lang="ru-RU" sz="1050" b="0" strike="noStrike" kern="1200" dirty="0">
                          <a:solidFill>
                            <a:schemeClr val="tx1"/>
                          </a:solidFill>
                          <a:effectLst/>
                          <a:latin typeface="+mn-lt"/>
                          <a:ea typeface="+mn-ea"/>
                          <a:cs typeface="+mn-cs"/>
                        </a:rPr>
                        <a:t>Смертность детей в возрасте 0-17 лет, случаев на 100 тыс. населения соответствующего возраста</a:t>
                      </a: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15000"/>
                        </a:lnSpc>
                        <a:spcAft>
                          <a:spcPts val="0"/>
                        </a:spcAft>
                      </a:pPr>
                      <a:r>
                        <a:rPr lang="ru-RU" sz="1100" b="0" kern="1200" dirty="0" smtClean="0">
                          <a:solidFill>
                            <a:schemeClr val="tx1"/>
                          </a:solidFill>
                          <a:effectLst/>
                          <a:latin typeface="+mn-lt"/>
                          <a:ea typeface="Calibri"/>
                          <a:cs typeface="Times New Roman"/>
                        </a:rPr>
                        <a:t>44,5</a:t>
                      </a:r>
                      <a:endParaRPr lang="ru-RU" sz="1100" b="0" kern="12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15000"/>
                        </a:lnSpc>
                        <a:spcAft>
                          <a:spcPts val="0"/>
                        </a:spcAft>
                      </a:pPr>
                      <a:r>
                        <a:rPr lang="ru-RU" sz="1100" b="0" strike="noStrike" kern="1200" dirty="0" smtClean="0">
                          <a:solidFill>
                            <a:schemeClr val="tx1"/>
                          </a:solidFill>
                          <a:effectLst/>
                          <a:latin typeface="+mn-lt"/>
                          <a:ea typeface="Calibri"/>
                          <a:cs typeface="Times New Roman"/>
                        </a:rPr>
                        <a:t>31,7</a:t>
                      </a:r>
                      <a:endParaRPr lang="ru-RU" sz="1100" b="0" strike="noStrike" kern="12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a:spcAft>
                          <a:spcPts val="0"/>
                        </a:spcAft>
                      </a:pPr>
                      <a:r>
                        <a:rPr lang="ru-RU" sz="1050" b="0" dirty="0">
                          <a:solidFill>
                            <a:schemeClr val="tx1"/>
                          </a:solidFill>
                          <a:effectLst/>
                        </a:rPr>
                        <a:t>Смертность населения от болезней системы кровообращения, случаев на 100 тыс. населения</a:t>
                      </a:r>
                      <a:endParaRPr lang="ru-RU" sz="1050" b="0" dirty="0">
                        <a:solidFill>
                          <a:schemeClr val="tx1"/>
                        </a:solidFill>
                        <a:effectLst/>
                        <a:latin typeface="Times New Roman" panose="02020603050405020304" pitchFamily="18" charset="0"/>
                        <a:ea typeface="Times New Roman" panose="02020603050405020304" pitchFamily="18" charset="0"/>
                      </a:endParaRP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smtClean="0">
                          <a:solidFill>
                            <a:schemeClr val="tx1"/>
                          </a:solidFill>
                          <a:effectLst/>
                          <a:latin typeface="+mn-lt"/>
                          <a:ea typeface="Calibri"/>
                          <a:cs typeface="Times New Roman"/>
                        </a:rPr>
                        <a:t>538,2</a:t>
                      </a:r>
                      <a:endParaRPr lang="ru-RU" sz="1100" b="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0" dirty="0" smtClean="0">
                          <a:solidFill>
                            <a:schemeClr val="tx1"/>
                          </a:solidFill>
                          <a:effectLst/>
                          <a:latin typeface="+mn-lt"/>
                          <a:ea typeface="Calibri"/>
                          <a:cs typeface="Times New Roman"/>
                        </a:rPr>
                        <a:t>530,7</a:t>
                      </a:r>
                      <a:endParaRPr lang="ru-RU" sz="1100" b="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marL="0" algn="l" defTabSz="685800" rtl="0" eaLnBrk="1" latinLnBrk="0" hangingPunct="1">
                        <a:lnSpc>
                          <a:spcPct val="115000"/>
                        </a:lnSpc>
                        <a:spcAft>
                          <a:spcPts val="0"/>
                        </a:spcAft>
                      </a:pPr>
                      <a:r>
                        <a:rPr lang="ru-RU" sz="1050" b="0" strike="noStrike" kern="1200" dirty="0">
                          <a:solidFill>
                            <a:schemeClr val="tx1"/>
                          </a:solidFill>
                          <a:effectLst/>
                          <a:latin typeface="+mn-lt"/>
                          <a:ea typeface="+mn-ea"/>
                          <a:cs typeface="+mn-cs"/>
                        </a:rPr>
                        <a:t>Смертность населения от новообразований, в том числе от злокачественных, случаев на </a:t>
                      </a:r>
                      <a:br>
                        <a:rPr lang="ru-RU" sz="1050" b="0" strike="noStrike" kern="1200" dirty="0">
                          <a:solidFill>
                            <a:schemeClr val="tx1"/>
                          </a:solidFill>
                          <a:effectLst/>
                          <a:latin typeface="+mn-lt"/>
                          <a:ea typeface="+mn-ea"/>
                          <a:cs typeface="+mn-cs"/>
                        </a:rPr>
                      </a:br>
                      <a:r>
                        <a:rPr lang="ru-RU" sz="1050" b="0" strike="noStrike" kern="1200" dirty="0">
                          <a:solidFill>
                            <a:schemeClr val="tx1"/>
                          </a:solidFill>
                          <a:effectLst/>
                          <a:latin typeface="+mn-lt"/>
                          <a:ea typeface="+mn-ea"/>
                          <a:cs typeface="+mn-cs"/>
                        </a:rPr>
                        <a:t>100 тыс. населения</a:t>
                      </a: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15000"/>
                        </a:lnSpc>
                        <a:spcAft>
                          <a:spcPts val="0"/>
                        </a:spcAft>
                      </a:pPr>
                      <a:r>
                        <a:rPr lang="ru-RU" sz="1050" b="0" strike="noStrike" kern="1200" dirty="0" smtClean="0">
                          <a:solidFill>
                            <a:schemeClr val="tx1"/>
                          </a:solidFill>
                          <a:effectLst/>
                          <a:latin typeface="+mn-lt"/>
                          <a:ea typeface="+mn-ea"/>
                          <a:cs typeface="+mn-cs"/>
                        </a:rPr>
                        <a:t>183,8</a:t>
                      </a:r>
                      <a:endParaRPr lang="ru-RU" sz="1050" b="0" strike="noStrike" kern="1200" dirty="0">
                        <a:solidFill>
                          <a:schemeClr val="tx1"/>
                        </a:solidFill>
                        <a:effectLst/>
                        <a:latin typeface="+mn-lt"/>
                        <a:ea typeface="+mn-ea"/>
                        <a:cs typeface="+mn-cs"/>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15000"/>
                        </a:lnSpc>
                        <a:spcAft>
                          <a:spcPts val="0"/>
                        </a:spcAft>
                      </a:pPr>
                      <a:r>
                        <a:rPr lang="ru-RU" sz="1050" b="0" strike="noStrike" kern="1200" dirty="0" smtClean="0">
                          <a:solidFill>
                            <a:schemeClr val="tx1"/>
                          </a:solidFill>
                          <a:effectLst/>
                          <a:latin typeface="+mn-lt"/>
                          <a:ea typeface="+mn-ea"/>
                          <a:cs typeface="+mn-cs"/>
                        </a:rPr>
                        <a:t>172,8</a:t>
                      </a:r>
                      <a:endParaRPr lang="ru-RU" sz="1050" b="0" strike="noStrike" kern="1200" dirty="0">
                        <a:solidFill>
                          <a:schemeClr val="tx1"/>
                        </a:solidFill>
                        <a:effectLst/>
                        <a:latin typeface="+mn-lt"/>
                        <a:ea typeface="+mn-ea"/>
                        <a:cs typeface="+mn-cs"/>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marL="0" algn="l" defTabSz="685800" rtl="0" eaLnBrk="1" latinLnBrk="0" hangingPunct="1">
                        <a:lnSpc>
                          <a:spcPct val="115000"/>
                        </a:lnSpc>
                        <a:spcAft>
                          <a:spcPts val="0"/>
                        </a:spcAft>
                      </a:pPr>
                      <a:r>
                        <a:rPr lang="ru-RU" sz="1050" b="0" kern="1200" dirty="0">
                          <a:solidFill>
                            <a:schemeClr val="tx1"/>
                          </a:solidFill>
                          <a:effectLst/>
                          <a:latin typeface="+mn-lt"/>
                          <a:ea typeface="+mn-ea"/>
                          <a:cs typeface="+mn-cs"/>
                        </a:rPr>
                        <a:t>Смертность от туберкулеза, случаев на 100 тыс. населения</a:t>
                      </a: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dirty="0" smtClean="0">
                          <a:solidFill>
                            <a:schemeClr val="tx1"/>
                          </a:solidFill>
                          <a:effectLst/>
                          <a:latin typeface="Arial"/>
                        </a:rPr>
                        <a:t>3,2</a:t>
                      </a:r>
                      <a:endParaRPr lang="ru-RU" sz="11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dirty="0" smtClean="0">
                          <a:solidFill>
                            <a:schemeClr val="tx1"/>
                          </a:solidFill>
                          <a:effectLst/>
                          <a:latin typeface="Arial"/>
                        </a:rPr>
                        <a:t>1,5</a:t>
                      </a:r>
                      <a:endParaRPr lang="ru-RU" sz="11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marL="0" algn="l" defTabSz="685800" rtl="0" eaLnBrk="1" latinLnBrk="0" hangingPunct="1">
                        <a:lnSpc>
                          <a:spcPct val="115000"/>
                        </a:lnSpc>
                        <a:spcAft>
                          <a:spcPts val="0"/>
                        </a:spcAft>
                      </a:pPr>
                      <a:r>
                        <a:rPr lang="ru-RU" sz="1050" b="0" kern="1200" dirty="0">
                          <a:solidFill>
                            <a:schemeClr val="tx1"/>
                          </a:solidFill>
                          <a:effectLst/>
                          <a:latin typeface="+mn-lt"/>
                          <a:ea typeface="+mn-ea"/>
                          <a:cs typeface="+mn-cs"/>
                        </a:rPr>
                        <a:t>Смертность населения в трудоспособном возрасте, случаев на 100 тыс. населения</a:t>
                      </a: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dirty="0" smtClean="0">
                          <a:solidFill>
                            <a:schemeClr val="tx1"/>
                          </a:solidFill>
                          <a:effectLst/>
                          <a:latin typeface="Arial"/>
                        </a:rPr>
                        <a:t>503,0</a:t>
                      </a:r>
                      <a:endParaRPr lang="ru-RU" sz="11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dirty="0" smtClean="0">
                          <a:solidFill>
                            <a:schemeClr val="tx1"/>
                          </a:solidFill>
                          <a:effectLst/>
                          <a:latin typeface="Arial"/>
                        </a:rPr>
                        <a:t>451,8</a:t>
                      </a:r>
                      <a:endParaRPr lang="ru-RU" sz="11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8263">
                <a:tc>
                  <a:txBody>
                    <a:bodyPr/>
                    <a:lstStyle/>
                    <a:p>
                      <a:pPr marL="0" algn="l" defTabSz="685800" rtl="0" eaLnBrk="1" latinLnBrk="0" hangingPunct="1">
                        <a:lnSpc>
                          <a:spcPct val="115000"/>
                        </a:lnSpc>
                        <a:spcAft>
                          <a:spcPts val="0"/>
                        </a:spcAft>
                      </a:pPr>
                      <a:r>
                        <a:rPr lang="ru-RU" sz="1050" b="0" kern="1200" dirty="0" smtClean="0">
                          <a:solidFill>
                            <a:schemeClr val="tx1"/>
                          </a:solidFill>
                          <a:effectLst/>
                          <a:latin typeface="+mn-lt"/>
                          <a:ea typeface="+mn-ea"/>
                          <a:cs typeface="+mn-cs"/>
                        </a:rPr>
                        <a:t>Оценка</a:t>
                      </a:r>
                      <a:r>
                        <a:rPr lang="ru-RU" sz="1050" b="0" kern="1200" baseline="0" dirty="0" smtClean="0">
                          <a:solidFill>
                            <a:schemeClr val="tx1"/>
                          </a:solidFill>
                          <a:effectLst/>
                          <a:latin typeface="+mn-lt"/>
                          <a:ea typeface="+mn-ea"/>
                          <a:cs typeface="+mn-cs"/>
                        </a:rPr>
                        <a:t> общественного мнения по удовлетворенности населения медицинской помощью</a:t>
                      </a:r>
                      <a:r>
                        <a:rPr lang="ru-RU" sz="1050" b="0" kern="1200" dirty="0" smtClean="0">
                          <a:solidFill>
                            <a:schemeClr val="tx1"/>
                          </a:solidFill>
                          <a:effectLst/>
                          <a:latin typeface="+mn-lt"/>
                          <a:ea typeface="+mn-ea"/>
                          <a:cs typeface="+mn-cs"/>
                        </a:rPr>
                        <a:t>, </a:t>
                      </a:r>
                      <a:r>
                        <a:rPr lang="ru-RU" sz="1050" b="0" kern="1200" dirty="0">
                          <a:solidFill>
                            <a:schemeClr val="tx1"/>
                          </a:solidFill>
                          <a:effectLst/>
                          <a:latin typeface="+mn-lt"/>
                          <a:ea typeface="+mn-ea"/>
                          <a:cs typeface="+mn-cs"/>
                        </a:rPr>
                        <a:t>процентов</a:t>
                      </a:r>
                    </a:p>
                  </a:txBody>
                  <a:tcPr marL="46571" marR="465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dirty="0" smtClean="0">
                          <a:solidFill>
                            <a:schemeClr val="tx1"/>
                          </a:solidFill>
                          <a:effectLst/>
                          <a:latin typeface="Arial"/>
                        </a:rPr>
                        <a:t>38,5</a:t>
                      </a:r>
                      <a:endParaRPr lang="ru-RU" sz="11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ru-RU" sz="1100" b="0" i="0" u="none" strike="noStrike" dirty="0" smtClean="0">
                          <a:solidFill>
                            <a:schemeClr val="tx1"/>
                          </a:solidFill>
                          <a:effectLst/>
                          <a:latin typeface="Arial"/>
                        </a:rPr>
                        <a:t>47,5</a:t>
                      </a:r>
                      <a:endParaRPr lang="ru-RU" sz="1100" b="0" i="0" u="none" strike="noStrike" dirty="0">
                        <a:solidFill>
                          <a:schemeClr val="tx1"/>
                        </a:solidFill>
                        <a:effectLst/>
                        <a:latin typeface="Arial"/>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4"/>
          <p:cNvSpPr>
            <a:spLocks noChangeArrowheads="1"/>
          </p:cNvSpPr>
          <p:nvPr/>
        </p:nvSpPr>
        <p:spPr bwMode="auto">
          <a:xfrm>
            <a:off x="488208" y="1007821"/>
            <a:ext cx="82676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Цели: </a:t>
            </a:r>
            <a:r>
              <a:rPr kumimoji="0" lang="ru-RU" altLang="ru-RU" sz="1200" i="0" u="none" strike="noStrike" cap="none" normalizeH="0" baseline="0" dirty="0" smtClean="0">
                <a:ln>
                  <a:noFill/>
                </a:ln>
                <a:effectLst/>
                <a:latin typeface="Arial" panose="020B0604020202020204" pitchFamily="34" charset="0"/>
                <a:ea typeface="Times New Roman" panose="02020603050405020304" pitchFamily="18" charset="0"/>
              </a:rPr>
              <a:t>увеличение к 2025 году</a:t>
            </a:r>
            <a:r>
              <a:rPr kumimoji="0" lang="ru-RU" altLang="ru-RU" sz="1200" i="0" u="none" strike="noStrike" cap="none" normalizeH="0" dirty="0" smtClean="0">
                <a:ln>
                  <a:noFill/>
                </a:ln>
                <a:effectLst/>
                <a:latin typeface="Arial" panose="020B0604020202020204" pitchFamily="34" charset="0"/>
                <a:ea typeface="Times New Roman" panose="02020603050405020304" pitchFamily="18" charset="0"/>
              </a:rPr>
              <a:t> ожидаемой продолжительности жизни при рождении;</a:t>
            </a:r>
          </a:p>
          <a:p>
            <a:pPr marL="0" marR="0" lvl="0" indent="0" algn="just" defTabSz="914400" rtl="0" eaLnBrk="0" fontAlgn="base" latinLnBrk="0" hangingPunct="0">
              <a:lnSpc>
                <a:spcPct val="100000"/>
              </a:lnSpc>
              <a:spcBef>
                <a:spcPct val="0"/>
              </a:spcBef>
              <a:spcAft>
                <a:spcPct val="0"/>
              </a:spcAft>
              <a:buClrTx/>
              <a:buSzTx/>
              <a:buFontTx/>
              <a:buNone/>
              <a:tabLst/>
            </a:pPr>
            <a:r>
              <a:rPr lang="ru-RU" altLang="ru-RU" sz="1200" baseline="0" dirty="0" smtClean="0">
                <a:latin typeface="Arial" panose="020B0604020202020204" pitchFamily="34" charset="0"/>
              </a:rPr>
              <a:t>снижение к</a:t>
            </a:r>
            <a:r>
              <a:rPr lang="ru-RU" altLang="ru-RU" sz="1200" dirty="0" smtClean="0">
                <a:latin typeface="Arial" panose="020B0604020202020204" pitchFamily="34" charset="0"/>
              </a:rPr>
              <a:t> 2025 году смертности населения в трудоспособном возрасте, смертности от болезней системы кровообращения, от новообразований (в том числе злокачественных), младенческой смертности;</a:t>
            </a:r>
          </a:p>
          <a:p>
            <a:r>
              <a:rPr lang="ru-RU" sz="1200" dirty="0" smtClean="0"/>
              <a:t>повышение </a:t>
            </a:r>
            <a:r>
              <a:rPr lang="ru-RU" sz="1200" dirty="0"/>
              <a:t>к 2025 году оценки общественного мнения по удовлетворенности населения медицинской </a:t>
            </a:r>
            <a:r>
              <a:rPr lang="ru-RU" sz="1200" dirty="0" smtClean="0"/>
              <a:t>помощью.</a:t>
            </a:r>
            <a:endParaRPr lang="ru-RU" sz="1200" dirty="0"/>
          </a:p>
        </p:txBody>
      </p:sp>
      <p:sp>
        <p:nvSpPr>
          <p:cNvPr id="2" name="Скругленный прямоугольник 1"/>
          <p:cNvSpPr/>
          <p:nvPr/>
        </p:nvSpPr>
        <p:spPr>
          <a:xfrm>
            <a:off x="596265" y="162857"/>
            <a:ext cx="794385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b="1" dirty="0" smtClean="0">
                <a:latin typeface="Arial" panose="020B0604020202020204" pitchFamily="34" charset="0"/>
                <a:ea typeface="Times New Roman" panose="02020603050405020304" pitchFamily="18" charset="0"/>
              </a:rPr>
              <a:t>1. Государственная программа </a:t>
            </a:r>
            <a:br>
              <a:rPr lang="ru-RU" altLang="ru-RU" b="1" dirty="0" smtClean="0">
                <a:latin typeface="Arial" panose="020B0604020202020204" pitchFamily="34" charset="0"/>
                <a:ea typeface="Times New Roman" panose="02020603050405020304" pitchFamily="18" charset="0"/>
              </a:rPr>
            </a:br>
            <a:r>
              <a:rPr lang="ru-RU" altLang="ru-RU" b="1" dirty="0" smtClean="0">
                <a:latin typeface="Arial" panose="020B0604020202020204" pitchFamily="34" charset="0"/>
                <a:ea typeface="Times New Roman" panose="02020603050405020304" pitchFamily="18" charset="0"/>
              </a:rPr>
              <a:t>«Развитие здравоохранения Республики Татарстан до 2025 года»  </a:t>
            </a:r>
            <a:endParaRPr lang="ru-RU" altLang="ru-RU" dirty="0">
              <a:latin typeface="Arial" panose="020B0604020202020204" pitchFamily="34" charset="0"/>
            </a:endParaRPr>
          </a:p>
        </p:txBody>
      </p:sp>
      <p:sp>
        <p:nvSpPr>
          <p:cNvPr id="6" name="Прямоугольник 5"/>
          <p:cNvSpPr/>
          <p:nvPr/>
        </p:nvSpPr>
        <p:spPr>
          <a:xfrm>
            <a:off x="514350" y="5533880"/>
            <a:ext cx="853440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a:t>
            </a:r>
            <a:r>
              <a:rPr lang="ru-RU" sz="1000" b="1" i="1" dirty="0" smtClean="0">
                <a:solidFill>
                  <a:schemeClr val="accent1"/>
                </a:solidFill>
              </a:rPr>
              <a:t>здравоохранения Республики </a:t>
            </a:r>
            <a:r>
              <a:rPr lang="ru-RU" sz="1000" b="1" i="1" dirty="0">
                <a:solidFill>
                  <a:schemeClr val="accent1"/>
                </a:solidFill>
              </a:rPr>
              <a:t>Татарстан</a:t>
            </a:r>
          </a:p>
        </p:txBody>
      </p:sp>
      <p:sp>
        <p:nvSpPr>
          <p:cNvPr id="7" name="Прямоугольник 6"/>
          <p:cNvSpPr/>
          <p:nvPr/>
        </p:nvSpPr>
        <p:spPr>
          <a:xfrm>
            <a:off x="539115" y="5771384"/>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a:t>
            </a:r>
            <a:r>
              <a:rPr lang="ru-RU" sz="1000" b="1" i="1" dirty="0" smtClean="0">
                <a:solidFill>
                  <a:schemeClr val="accent6"/>
                </a:solidFill>
              </a:rPr>
              <a:t>программа </a:t>
            </a:r>
            <a:r>
              <a:rPr lang="ru-RU" sz="1000" b="1" i="1" dirty="0">
                <a:solidFill>
                  <a:schemeClr val="accent6"/>
                </a:solidFill>
              </a:rPr>
              <a:t>и отчеты о ходе ее реализации</a:t>
            </a:r>
            <a:r>
              <a:rPr lang="ru-RU" sz="1000" b="1" i="1" dirty="0" smtClean="0">
                <a:solidFill>
                  <a:schemeClr val="accent6"/>
                </a:solidFill>
              </a:rPr>
              <a:t>, </a:t>
            </a:r>
            <a:r>
              <a:rPr lang="ru-RU" sz="1000" b="1" i="1" dirty="0">
                <a:solidFill>
                  <a:schemeClr val="accent6"/>
                </a:solidFill>
              </a:rPr>
              <a:t>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a:t>
            </a:r>
            <a:r>
              <a:rPr lang="en-US" sz="1000" b="1" i="1" dirty="0" smtClean="0">
                <a:solidFill>
                  <a:schemeClr val="accent6"/>
                </a:solidFill>
              </a:rPr>
              <a:t>minzdrav.tatarstan.ru</a:t>
            </a:r>
            <a:endParaRPr lang="ru-RU" sz="1000" b="1" i="1" dirty="0">
              <a:solidFill>
                <a:schemeClr val="accent6"/>
              </a:solidFill>
            </a:endParaRPr>
          </a:p>
        </p:txBody>
      </p:sp>
      <p:sp>
        <p:nvSpPr>
          <p:cNvPr id="9" name="Текст 2"/>
          <p:cNvSpPr txBox="1">
            <a:spLocks/>
          </p:cNvSpPr>
          <p:nvPr/>
        </p:nvSpPr>
        <p:spPr>
          <a:xfrm>
            <a:off x="455711" y="5086419"/>
            <a:ext cx="8300136"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ru-RU" sz="800" b="0" i="1" dirty="0" smtClean="0"/>
              <a:t>* - в соответствии с Законом Республики Татарстан от 21.11.2021 № 86-ЗРТ «О бюджете Республики Татарстан на 2022 год и на плановый период 2023 и 2024 годов» (в редакциях Законов Республики Татарстан от 14.07.2022 № 42-ЗРТ, от 23.09.2022 № 51-ЗРТ, от 23.12.2022 № 98-ЗРТ)</a:t>
            </a:r>
            <a:endParaRPr lang="ru-RU" sz="800" b="0" i="1" dirty="0"/>
          </a:p>
        </p:txBody>
      </p:sp>
    </p:spTree>
    <p:extLst>
      <p:ext uri="{BB962C8B-B14F-4D97-AF65-F5344CB8AC3E}">
        <p14:creationId xmlns:p14="http://schemas.microsoft.com/office/powerpoint/2010/main" val="2292561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3804364203"/>
              </p:ext>
            </p:extLst>
          </p:nvPr>
        </p:nvGraphicFramePr>
        <p:xfrm>
          <a:off x="539115" y="2600773"/>
          <a:ext cx="8477250" cy="529845"/>
        </p:xfrm>
        <a:graphic>
          <a:graphicData uri="http://schemas.openxmlformats.org/drawingml/2006/table">
            <a:tbl>
              <a:tblPr firstRow="1" firstCol="1" bandRow="1">
                <a:tableStyleId>{5C22544A-7EE6-4342-B048-85BDC9FD1C3A}</a:tableStyleId>
              </a:tblPr>
              <a:tblGrid>
                <a:gridCol w="5905499"/>
                <a:gridCol w="1209675"/>
                <a:gridCol w="1362076"/>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год</a:t>
                      </a:r>
                      <a:endParaRPr lang="ru-RU" sz="1000" dirty="0">
                        <a:solidFill>
                          <a:schemeClr val="tx1"/>
                        </a:solidFill>
                        <a:effectLst/>
                      </a:endParaRPr>
                    </a:p>
                    <a:p>
                      <a:pPr algn="ctr">
                        <a:spcAft>
                          <a:spcPts val="0"/>
                        </a:spcAft>
                      </a:pPr>
                      <a:r>
                        <a:rPr lang="ru-RU" sz="1000" dirty="0">
                          <a:solidFill>
                            <a:schemeClr val="tx1"/>
                          </a:solidFill>
                          <a:effectLst/>
                        </a:rPr>
                        <a:t>(план</a:t>
                      </a:r>
                      <a:r>
                        <a:rPr lang="ru-RU" sz="1000" dirty="0" smtClean="0">
                          <a:solidFill>
                            <a:schemeClr val="tx1"/>
                          </a:solidFill>
                          <a:effectLst/>
                        </a:rPr>
                        <a:t>)</a:t>
                      </a: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a:t>
                      </a:r>
                      <a:r>
                        <a:rPr lang="ru-RU" sz="1000" dirty="0">
                          <a:solidFill>
                            <a:schemeClr val="tx1"/>
                          </a:solidFill>
                          <a:effectLst/>
                        </a:rPr>
                        <a:t>год</a:t>
                      </a:r>
                    </a:p>
                    <a:p>
                      <a:pPr algn="ctr">
                        <a:spcAft>
                          <a:spcPts val="0"/>
                        </a:spcAft>
                      </a:pPr>
                      <a:r>
                        <a:rPr lang="ru-RU" sz="1000" dirty="0">
                          <a:solidFill>
                            <a:schemeClr val="tx1"/>
                          </a:solidFill>
                          <a:effectLst/>
                        </a:rPr>
                        <a:t>(факт</a:t>
                      </a:r>
                      <a:r>
                        <a:rPr lang="ru-RU" sz="1000" dirty="0" smtClean="0">
                          <a:solidFill>
                            <a:schemeClr val="tx1"/>
                          </a:solidFill>
                          <a:effectLst/>
                        </a:rPr>
                        <a:t>)</a:t>
                      </a: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000" b="1" i="0" u="none" strike="noStrike" dirty="0">
                          <a:solidFill>
                            <a:srgbClr val="000000"/>
                          </a:solidFill>
                          <a:effectLst/>
                          <a:latin typeface="+mn-lt"/>
                        </a:rPr>
                        <a:t>88 286 783,7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mn-lt"/>
                        </a:rPr>
                        <a:t>88 030 841,6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39114" y="1185291"/>
            <a:ext cx="83824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ru-RU" altLang="ru-RU" sz="1200" b="1" i="0" u="none" strike="noStrike" cap="none" normalizeH="0" baseline="0" dirty="0" smtClean="0">
                <a:ln>
                  <a:noFill/>
                </a:ln>
                <a:effectLst/>
                <a:latin typeface="Arial" panose="020B0604020202020204" pitchFamily="34" charset="0"/>
                <a:ea typeface="Times New Roman" panose="02020603050405020304" pitchFamily="18" charset="0"/>
              </a:rPr>
              <a:t>Цели:</a:t>
            </a:r>
            <a:r>
              <a:rPr kumimoji="0" lang="en-US" altLang="ru-RU" sz="1200" b="1" i="0" u="none" strike="noStrike" cap="none" normalizeH="0" baseline="0" dirty="0" smtClean="0">
                <a:ln>
                  <a:noFill/>
                </a:ln>
                <a:effectLst/>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обеспечение </a:t>
            </a:r>
            <a:r>
              <a:rPr lang="ru-RU" altLang="ru-RU" sz="1200" dirty="0">
                <a:latin typeface="Arial" panose="020B0604020202020204" pitchFamily="34" charset="0"/>
                <a:ea typeface="Times New Roman" panose="02020603050405020304" pitchFamily="18" charset="0"/>
              </a:rPr>
              <a:t>высокого качества образования в Республике Татарстан в соответствии с меняющимися запросами населения и перспективными задачами развития общества и экономики Республики </a:t>
            </a:r>
            <a:r>
              <a:rPr lang="ru-RU" altLang="ru-RU" sz="1200" dirty="0" smtClean="0">
                <a:latin typeface="Arial" panose="020B0604020202020204" pitchFamily="34" charset="0"/>
                <a:ea typeface="Times New Roman" panose="02020603050405020304" pitchFamily="18" charset="0"/>
              </a:rPr>
              <a:t>Татарстан;</a:t>
            </a:r>
          </a:p>
          <a:p>
            <a:pPr lvl="0" algn="just" eaLnBrk="0" fontAlgn="base" hangingPunct="0">
              <a:spcBef>
                <a:spcPct val="0"/>
              </a:spcBef>
              <a:spcAft>
                <a:spcPct val="0"/>
              </a:spcAft>
            </a:pPr>
            <a:r>
              <a:rPr kumimoji="0" lang="ru-RU" altLang="ru-RU" sz="1200" i="0" u="none" strike="noStrike" cap="none" normalizeH="0" baseline="0" dirty="0" smtClean="0">
                <a:ln>
                  <a:noFill/>
                </a:ln>
                <a:effectLst/>
                <a:latin typeface="Arial" panose="020B0604020202020204" pitchFamily="34" charset="0"/>
              </a:rPr>
              <a:t>обеспечение глобальной конкурентоспособности российского образования, вхождение Российской Федерации в число 10 стран мира по качеству общего образования;</a:t>
            </a:r>
          </a:p>
          <a:p>
            <a:pPr lvl="0" algn="just" eaLnBrk="0" fontAlgn="base" hangingPunct="0">
              <a:spcBef>
                <a:spcPct val="0"/>
              </a:spcBef>
              <a:spcAft>
                <a:spcPct val="0"/>
              </a:spcAft>
            </a:pPr>
            <a:r>
              <a:rPr lang="ru-RU" altLang="ru-RU" sz="1200" dirty="0" smtClean="0">
                <a:latin typeface="Arial" panose="020B0604020202020204" pitchFamily="34" charset="0"/>
              </a:rPr>
              <a:t>воспитание гармонично развитой и социально ответственной личности на основе духовно-нравственных ценностей народов Российской Федерации, исторических и национально-культурных традиций</a:t>
            </a:r>
            <a:endParaRPr kumimoji="0" lang="ru-RU" altLang="ru-RU" sz="1200" i="0" u="none" strike="noStrike" cap="none" normalizeH="0" baseline="0" dirty="0" smtClean="0">
              <a:ln>
                <a:noFill/>
              </a:ln>
              <a:effectLst/>
              <a:latin typeface="Arial" panose="020B0604020202020204" pitchFamily="34" charset="0"/>
            </a:endParaRPr>
          </a:p>
        </p:txBody>
      </p:sp>
      <p:sp>
        <p:nvSpPr>
          <p:cNvPr id="2" name="Скругленный прямоугольник 1"/>
          <p:cNvSpPr/>
          <p:nvPr/>
        </p:nvSpPr>
        <p:spPr>
          <a:xfrm>
            <a:off x="539115" y="298652"/>
            <a:ext cx="794385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b="1" dirty="0" smtClean="0">
                <a:latin typeface="Arial" panose="020B0604020202020204" pitchFamily="34" charset="0"/>
                <a:ea typeface="Times New Roman" panose="02020603050405020304" pitchFamily="18" charset="0"/>
              </a:rPr>
              <a:t>2. Государственная </a:t>
            </a:r>
            <a:r>
              <a:rPr lang="ru-RU" altLang="ru-RU" b="1" dirty="0">
                <a:latin typeface="Arial" panose="020B0604020202020204" pitchFamily="34" charset="0"/>
                <a:ea typeface="Times New Roman" panose="02020603050405020304" pitchFamily="18" charset="0"/>
              </a:rPr>
              <a:t>программа </a:t>
            </a:r>
            <a:r>
              <a:rPr lang="ru-RU" altLang="ru-RU" b="1" dirty="0" smtClean="0">
                <a:latin typeface="Arial" panose="020B0604020202020204" pitchFamily="34" charset="0"/>
                <a:ea typeface="Times New Roman" panose="02020603050405020304" pitchFamily="18" charset="0"/>
              </a:rPr>
              <a:t>«Развитие </a:t>
            </a:r>
            <a:r>
              <a:rPr lang="ru-RU" altLang="ru-RU" b="1" dirty="0">
                <a:latin typeface="Arial" panose="020B0604020202020204" pitchFamily="34" charset="0"/>
                <a:ea typeface="Times New Roman" panose="02020603050405020304" pitchFamily="18" charset="0"/>
              </a:rPr>
              <a:t>образования и науки Республики Татарстан на 2014 – </a:t>
            </a:r>
            <a:r>
              <a:rPr lang="ru-RU" altLang="ru-RU" b="1" dirty="0" smtClean="0">
                <a:solidFill>
                  <a:schemeClr val="tx1"/>
                </a:solidFill>
                <a:latin typeface="Arial" panose="020B0604020202020204" pitchFamily="34" charset="0"/>
                <a:ea typeface="Times New Roman" panose="02020603050405020304" pitchFamily="18" charset="0"/>
              </a:rPr>
              <a:t>2025</a:t>
            </a:r>
            <a:r>
              <a:rPr lang="ru-RU" altLang="ru-RU" b="1" dirty="0" smtClean="0">
                <a:latin typeface="Arial" panose="020B0604020202020204" pitchFamily="34" charset="0"/>
                <a:ea typeface="Times New Roman" panose="02020603050405020304" pitchFamily="18" charset="0"/>
              </a:rPr>
              <a:t> годы»</a:t>
            </a:r>
            <a:endParaRPr lang="ru-RU" altLang="ru-RU" b="1" dirty="0">
              <a:latin typeface="Arial" panose="020B0604020202020204" pitchFamily="34" charset="0"/>
              <a:ea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227884385"/>
              </p:ext>
            </p:extLst>
          </p:nvPr>
        </p:nvGraphicFramePr>
        <p:xfrm>
          <a:off x="553403" y="3212292"/>
          <a:ext cx="8456294" cy="1785206"/>
        </p:xfrm>
        <a:graphic>
          <a:graphicData uri="http://schemas.openxmlformats.org/drawingml/2006/table">
            <a:tbl>
              <a:tblPr>
                <a:tableStyleId>{5C22544A-7EE6-4342-B048-85BDC9FD1C3A}</a:tableStyleId>
              </a:tblPr>
              <a:tblGrid>
                <a:gridCol w="5903594"/>
                <a:gridCol w="1211580"/>
                <a:gridCol w="1341120"/>
              </a:tblGrid>
              <a:tr h="303952">
                <a:tc>
                  <a:txBody>
                    <a:bodyPr/>
                    <a:lstStyle/>
                    <a:p>
                      <a:pPr algn="ctr" fontAlgn="ctr"/>
                      <a:r>
                        <a:rPr lang="ru-RU" sz="1000" b="1" i="0"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5554" marR="5554" marT="555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2022 год </a:t>
                      </a:r>
                    </a:p>
                    <a:p>
                      <a:pPr algn="ctr" fontAlgn="ct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план)</a:t>
                      </a:r>
                      <a:endParaRPr lang="ru-RU" sz="1000" b="1" i="0" u="none" strike="noStrike" dirty="0">
                        <a:solidFill>
                          <a:schemeClr val="tx1"/>
                        </a:solidFill>
                        <a:effectLst/>
                        <a:latin typeface="+mn-lt"/>
                      </a:endParaRPr>
                    </a:p>
                  </a:txBody>
                  <a:tcPr marL="5554" marR="5554" marT="555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2022 </a:t>
                      </a:r>
                      <a:r>
                        <a:rPr lang="ru-RU" sz="1000" b="1" u="none" strike="noStrike" dirty="0">
                          <a:solidFill>
                            <a:schemeClr val="tx1"/>
                          </a:solidFill>
                          <a:effectLst/>
                          <a:latin typeface="+mn-lt"/>
                        </a:rPr>
                        <a:t>год </a:t>
                      </a:r>
                      <a:endParaRPr lang="ru-RU" sz="1000" b="1" u="none" strike="noStrike" dirty="0" smtClean="0">
                        <a:solidFill>
                          <a:schemeClr val="tx1"/>
                        </a:solidFill>
                        <a:effectLst/>
                        <a:latin typeface="+mn-lt"/>
                      </a:endParaRPr>
                    </a:p>
                    <a:p>
                      <a:pPr algn="ctr" fontAlgn="ct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факт)</a:t>
                      </a:r>
                      <a:endParaRPr lang="ru-RU" sz="1000" b="1" i="0" u="none" strike="noStrike" dirty="0">
                        <a:solidFill>
                          <a:schemeClr val="tx1"/>
                        </a:solidFill>
                        <a:effectLst/>
                        <a:latin typeface="+mn-lt"/>
                      </a:endParaRPr>
                    </a:p>
                  </a:txBody>
                  <a:tcPr marL="5554" marR="5554" marT="555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592952">
                <a:tc>
                  <a:txBody>
                    <a:bodyPr/>
                    <a:lstStyle/>
                    <a:p>
                      <a:pPr algn="just" fontAlgn="b"/>
                      <a:r>
                        <a:rPr lang="ru-RU" sz="1000" u="none" strike="noStrike" kern="1200" dirty="0">
                          <a:solidFill>
                            <a:schemeClr val="tx1"/>
                          </a:solidFill>
                          <a:effectLst/>
                          <a:latin typeface="+mn-lt"/>
                          <a:ea typeface="+mn-ea"/>
                          <a:cs typeface="+mn-cs"/>
                        </a:rPr>
                        <a:t>Удельный вес воспитанников дошкольных образовательных организаций, обучающихся по образовательным программам соответствующим требованиям  стандартов дошкольного образования в общей численности воспитанников дошкольных образовательных организаций, процентов</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u="none" strike="noStrike" kern="1200" dirty="0">
                          <a:solidFill>
                            <a:schemeClr val="tx1"/>
                          </a:solidFill>
                          <a:effectLst/>
                          <a:latin typeface="+mn-lt"/>
                          <a:ea typeface="+mn-ea"/>
                          <a:cs typeface="+mn-cs"/>
                        </a:rPr>
                        <a:t>100</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kern="1200" dirty="0">
                          <a:solidFill>
                            <a:schemeClr val="tx1"/>
                          </a:solidFill>
                          <a:effectLst/>
                          <a:latin typeface="+mn-lt"/>
                          <a:ea typeface="+mn-ea"/>
                          <a:cs typeface="+mn-cs"/>
                        </a:rPr>
                        <a:t>100</a:t>
                      </a:r>
                      <a:endParaRPr lang="ru-RU" sz="1000" u="none" strike="noStrike" kern="1200" dirty="0">
                        <a:solidFill>
                          <a:schemeClr val="tx1"/>
                        </a:solidFill>
                        <a:effectLst/>
                        <a:latin typeface="+mn-lt"/>
                        <a:ea typeface="+mn-ea"/>
                        <a:cs typeface="+mn-cs"/>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82124">
                <a:tc>
                  <a:txBody>
                    <a:bodyPr/>
                    <a:lstStyle/>
                    <a:p>
                      <a:pPr algn="just" fontAlgn="b"/>
                      <a:r>
                        <a:rPr lang="ru-RU" sz="1000" u="none" strike="noStrike" kern="1200" dirty="0">
                          <a:solidFill>
                            <a:schemeClr val="tx1"/>
                          </a:solidFill>
                          <a:effectLst/>
                          <a:latin typeface="+mn-lt"/>
                          <a:ea typeface="+mn-ea"/>
                          <a:cs typeface="+mn-cs"/>
                        </a:rPr>
                        <a:t>Доля работников образования (учителей, воспитателей, работников ДОО), прошедших повышение квалификации и (или) профессиональную подготовку, в общей численности работников образования(учителей, воспитателей, работников ДОО), процентов</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u="none" strike="noStrike" kern="1200" dirty="0">
                          <a:solidFill>
                            <a:schemeClr val="tx1"/>
                          </a:solidFill>
                          <a:effectLst/>
                          <a:latin typeface="+mn-lt"/>
                          <a:ea typeface="+mn-ea"/>
                          <a:cs typeface="+mn-cs"/>
                        </a:rPr>
                        <a:t>33,3</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u="none" strike="noStrike" kern="1200" dirty="0">
                          <a:solidFill>
                            <a:schemeClr val="tx1"/>
                          </a:solidFill>
                          <a:effectLst/>
                          <a:latin typeface="+mn-lt"/>
                          <a:ea typeface="+mn-ea"/>
                          <a:cs typeface="+mn-cs"/>
                        </a:rPr>
                        <a:t>33,3</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408052">
                <a:tc>
                  <a:txBody>
                    <a:bodyPr/>
                    <a:lstStyle/>
                    <a:p>
                      <a:pPr algn="just" fontAlgn="ctr"/>
                      <a:r>
                        <a:rPr lang="ru-RU" sz="1000" u="none" strike="noStrike" kern="1200" dirty="0">
                          <a:solidFill>
                            <a:schemeClr val="tx1"/>
                          </a:solidFill>
                          <a:effectLst/>
                          <a:latin typeface="+mn-lt"/>
                          <a:ea typeface="+mn-ea"/>
                          <a:cs typeface="+mn-cs"/>
                        </a:rPr>
                        <a:t>Удельный вес численности высококвалифицированных работников в сфере образования в общей численности квалифицированных работников в сфере образования в регионе, процентов</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u="none" strike="noStrike" kern="1200" dirty="0">
                          <a:solidFill>
                            <a:schemeClr val="tx1"/>
                          </a:solidFill>
                          <a:effectLst/>
                          <a:latin typeface="+mn-lt"/>
                          <a:ea typeface="+mn-ea"/>
                          <a:cs typeface="+mn-cs"/>
                        </a:rPr>
                        <a:t>66,4</a:t>
                      </a: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kern="1200" dirty="0">
                          <a:solidFill>
                            <a:schemeClr val="tx1"/>
                          </a:solidFill>
                          <a:effectLst/>
                          <a:latin typeface="+mn-lt"/>
                          <a:ea typeface="+mn-ea"/>
                          <a:cs typeface="+mn-cs"/>
                        </a:rPr>
                        <a:t>66,4</a:t>
                      </a:r>
                      <a:endParaRPr lang="ru-RU" sz="1000" u="none" strike="noStrike" kern="1200" dirty="0">
                        <a:solidFill>
                          <a:schemeClr val="tx1"/>
                        </a:solidFill>
                        <a:effectLst/>
                        <a:latin typeface="+mn-lt"/>
                        <a:ea typeface="+mn-ea"/>
                        <a:cs typeface="+mn-cs"/>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Прямоугольник 5"/>
          <p:cNvSpPr/>
          <p:nvPr/>
        </p:nvSpPr>
        <p:spPr>
          <a:xfrm>
            <a:off x="609600" y="5780101"/>
            <a:ext cx="853440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a:t>
            </a:r>
            <a:r>
              <a:rPr lang="ru-RU" sz="1000" b="1" i="1" dirty="0" smtClean="0">
                <a:solidFill>
                  <a:schemeClr val="accent1"/>
                </a:solidFill>
              </a:rPr>
              <a:t>образования и науки Республики </a:t>
            </a:r>
            <a:r>
              <a:rPr lang="ru-RU" sz="1000" b="1" i="1" dirty="0">
                <a:solidFill>
                  <a:schemeClr val="accent1"/>
                </a:solidFill>
              </a:rPr>
              <a:t>Татарстан</a:t>
            </a:r>
          </a:p>
        </p:txBody>
      </p:sp>
      <p:sp>
        <p:nvSpPr>
          <p:cNvPr id="7" name="Прямоугольник 6"/>
          <p:cNvSpPr/>
          <p:nvPr/>
        </p:nvSpPr>
        <p:spPr>
          <a:xfrm>
            <a:off x="532664" y="5971439"/>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a:t>
            </a:r>
            <a:r>
              <a:rPr lang="ru-RU" sz="1000" b="1" i="1" dirty="0" smtClean="0">
                <a:solidFill>
                  <a:schemeClr val="accent6"/>
                </a:solidFill>
              </a:rPr>
              <a:t>программа </a:t>
            </a:r>
            <a:r>
              <a:rPr lang="ru-RU" sz="1000" b="1" i="1" dirty="0">
                <a:solidFill>
                  <a:schemeClr val="accent6"/>
                </a:solidFill>
              </a:rPr>
              <a:t>и отчеты о ходе ее реализации</a:t>
            </a:r>
            <a:r>
              <a:rPr lang="ru-RU" sz="1000" b="1" i="1" dirty="0" smtClean="0">
                <a:solidFill>
                  <a:schemeClr val="accent6"/>
                </a:solidFill>
              </a:rPr>
              <a:t>, </a:t>
            </a:r>
            <a:r>
              <a:rPr lang="ru-RU" sz="1000" b="1" i="1" dirty="0">
                <a:solidFill>
                  <a:schemeClr val="accent6"/>
                </a:solidFill>
              </a:rPr>
              <a:t>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a:t>
            </a:r>
            <a:r>
              <a:rPr lang="en-US" sz="1000" b="1" i="1" dirty="0" smtClean="0">
                <a:solidFill>
                  <a:schemeClr val="accent6"/>
                </a:solidFill>
              </a:rPr>
              <a:t>mon.tatarstan.ru</a:t>
            </a:r>
            <a:endParaRPr lang="ru-RU" sz="1000" b="1" i="1" dirty="0">
              <a:solidFill>
                <a:schemeClr val="accent6"/>
              </a:solidFill>
            </a:endParaRPr>
          </a:p>
        </p:txBody>
      </p:sp>
    </p:spTree>
    <p:extLst>
      <p:ext uri="{BB962C8B-B14F-4D97-AF65-F5344CB8AC3E}">
        <p14:creationId xmlns:p14="http://schemas.microsoft.com/office/powerpoint/2010/main" val="42270116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798181435"/>
              </p:ext>
            </p:extLst>
          </p:nvPr>
        </p:nvGraphicFramePr>
        <p:xfrm>
          <a:off x="556885" y="1664148"/>
          <a:ext cx="8158747" cy="4129278"/>
        </p:xfrm>
        <a:graphic>
          <a:graphicData uri="http://schemas.openxmlformats.org/drawingml/2006/table">
            <a:tbl>
              <a:tblPr firstRow="1" firstCol="1" bandRow="1">
                <a:tableStyleId>{5940675A-B579-460E-94D1-54222C63F5DA}</a:tableStyleId>
              </a:tblPr>
              <a:tblGrid>
                <a:gridCol w="5802301"/>
                <a:gridCol w="1287507"/>
                <a:gridCol w="1068939"/>
              </a:tblGrid>
              <a:tr h="259421">
                <a:tc rowSpan="2">
                  <a:txBody>
                    <a:bodyPr/>
                    <a:lstStyle/>
                    <a:p>
                      <a:pPr algn="ctr">
                        <a:spcAft>
                          <a:spcPts val="0"/>
                        </a:spcAft>
                      </a:pPr>
                      <a:r>
                        <a:rPr lang="ru-RU" sz="1000" b="1" dirty="0">
                          <a:effectLst/>
                        </a:rPr>
                        <a:t> </a:t>
                      </a:r>
                    </a:p>
                    <a:p>
                      <a:pPr algn="ctr">
                        <a:spcAft>
                          <a:spcPts val="0"/>
                        </a:spcAft>
                      </a:pPr>
                      <a:r>
                        <a:rPr lang="ru-RU" sz="1000" b="1" dirty="0">
                          <a:effectLst/>
                        </a:rPr>
                        <a:t>Объемы финансирования государственной программы (тыс</a:t>
                      </a:r>
                      <a:r>
                        <a:rPr lang="ru-RU" sz="1000" b="1" dirty="0" smtClean="0">
                          <a:effectLst/>
                        </a:rPr>
                        <a:t>. рублей</a:t>
                      </a:r>
                      <a:r>
                        <a:rPr lang="ru-RU" sz="1000" b="1" dirty="0">
                          <a:effectLst/>
                        </a:rPr>
                        <a:t>)</a:t>
                      </a:r>
                      <a:endParaRPr lang="ru-RU" sz="1000" b="1" dirty="0">
                        <a:effectLst/>
                        <a:latin typeface="Times New Roman" panose="02020603050405020304" pitchFamily="18" charset="0"/>
                        <a:ea typeface="Times New Roman" panose="02020603050405020304" pitchFamily="18" charset="0"/>
                      </a:endParaRPr>
                    </a:p>
                  </a:txBody>
                  <a:tcPr marL="48438" marR="484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2022 год </a:t>
                      </a:r>
                      <a:endParaRPr lang="ru-RU" sz="1000" b="1" dirty="0">
                        <a:solidFill>
                          <a:schemeClr val="tx1"/>
                        </a:solidFill>
                        <a:effectLst/>
                      </a:endParaRPr>
                    </a:p>
                    <a:p>
                      <a:pPr algn="ctr">
                        <a:spcAft>
                          <a:spcPts val="0"/>
                        </a:spcAft>
                      </a:pP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48438" marR="484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2022 </a:t>
                      </a:r>
                      <a:r>
                        <a:rPr lang="ru-RU" sz="1000" b="1" dirty="0">
                          <a:solidFill>
                            <a:schemeClr val="tx1"/>
                          </a:solidFill>
                          <a:effectLst/>
                        </a:rPr>
                        <a:t>год </a:t>
                      </a:r>
                    </a:p>
                    <a:p>
                      <a:pPr algn="ctr">
                        <a:spcAft>
                          <a:spcPts val="0"/>
                        </a:spcAft>
                      </a:pPr>
                      <a:r>
                        <a:rPr lang="ru-RU" sz="1000" b="1"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48438" marR="484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39038">
                <a:tc vMerge="1">
                  <a:txBody>
                    <a:bodyPr/>
                    <a:lstStyle/>
                    <a:p>
                      <a:endParaRPr lang="ru-RU"/>
                    </a:p>
                  </a:txBody>
                  <a:tcPr/>
                </a:tc>
                <a:tc>
                  <a:txBody>
                    <a:bodyPr/>
                    <a:lstStyle/>
                    <a:p>
                      <a:pPr algn="ctr" fontAlgn="ctr"/>
                      <a:r>
                        <a:rPr lang="ru-RU" sz="1000" b="1" i="0" u="none" strike="noStrike" dirty="0">
                          <a:solidFill>
                            <a:srgbClr val="000000"/>
                          </a:solidFill>
                          <a:effectLst/>
                          <a:latin typeface="+mn-lt"/>
                        </a:rPr>
                        <a:t>38 117 251,1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mn-lt"/>
                        </a:rPr>
                        <a:t>36 995 596,8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17538">
                <a:tc gridSpan="3">
                  <a:txBody>
                    <a:bodyPr/>
                    <a:lstStyle/>
                    <a:p>
                      <a:pPr algn="ctr">
                        <a:spcAft>
                          <a:spcPts val="0"/>
                        </a:spcAft>
                      </a:pPr>
                      <a:r>
                        <a:rPr lang="ru-RU" sz="1000" dirty="0">
                          <a:effectLst/>
                        </a:rPr>
                        <a:t> </a:t>
                      </a: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18439">
                <a:tc>
                  <a:txBody>
                    <a:bodyPr/>
                    <a:lstStyle/>
                    <a:p>
                      <a:pPr algn="ctr" fontAlgn="ctr"/>
                      <a:r>
                        <a:rPr lang="ru-RU" sz="1000" b="1" i="0"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latin typeface="+mn-lt"/>
                        </a:rPr>
                        <a:t>2022 </a:t>
                      </a:r>
                      <a:r>
                        <a:rPr lang="ru-RU" sz="1000" b="1" dirty="0">
                          <a:solidFill>
                            <a:schemeClr val="tx1"/>
                          </a:solidFill>
                          <a:effectLst/>
                          <a:latin typeface="+mn-lt"/>
                        </a:rPr>
                        <a:t>год </a:t>
                      </a:r>
                    </a:p>
                    <a:p>
                      <a:pPr algn="ctr">
                        <a:spcAft>
                          <a:spcPts val="0"/>
                        </a:spcAft>
                      </a:pPr>
                      <a:r>
                        <a:rPr lang="ru-RU" sz="1000" b="1" dirty="0">
                          <a:solidFill>
                            <a:schemeClr val="tx1"/>
                          </a:solidFill>
                          <a:effectLst/>
                          <a:latin typeface="+mn-lt"/>
                        </a:rPr>
                        <a:t>(план)</a:t>
                      </a:r>
                      <a:endParaRPr lang="ru-RU" sz="1000" b="1" dirty="0">
                        <a:solidFill>
                          <a:schemeClr val="tx1"/>
                        </a:solidFill>
                        <a:effectLst/>
                        <a:latin typeface="+mn-lt"/>
                        <a:ea typeface="Times New Roman" panose="02020603050405020304" pitchFamily="18" charset="0"/>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latin typeface="+mn-lt"/>
                        </a:rPr>
                        <a:t>2022 </a:t>
                      </a:r>
                      <a:r>
                        <a:rPr lang="ru-RU" sz="1000" b="1" dirty="0">
                          <a:solidFill>
                            <a:schemeClr val="tx1"/>
                          </a:solidFill>
                          <a:effectLst/>
                          <a:latin typeface="+mn-lt"/>
                        </a:rPr>
                        <a:t>год </a:t>
                      </a:r>
                    </a:p>
                    <a:p>
                      <a:pPr algn="ctr">
                        <a:spcAft>
                          <a:spcPts val="0"/>
                        </a:spcAft>
                      </a:pPr>
                      <a:r>
                        <a:rPr lang="ru-RU" sz="1000" b="1" dirty="0">
                          <a:solidFill>
                            <a:schemeClr val="tx1"/>
                          </a:solidFill>
                          <a:effectLst/>
                          <a:latin typeface="+mn-lt"/>
                        </a:rPr>
                        <a:t>(факт)</a:t>
                      </a:r>
                      <a:endParaRPr lang="ru-RU" sz="1000" b="1" dirty="0">
                        <a:solidFill>
                          <a:schemeClr val="tx1"/>
                        </a:solidFill>
                        <a:effectLst/>
                        <a:latin typeface="+mn-lt"/>
                        <a:ea typeface="Times New Roman" panose="02020603050405020304" pitchFamily="18" charset="0"/>
                      </a:endParaRPr>
                    </a:p>
                  </a:txBody>
                  <a:tcPr marL="48438" marR="484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95170">
                <a:tc>
                  <a:txBody>
                    <a:bodyPr/>
                    <a:lstStyle/>
                    <a:p>
                      <a:pPr algn="just" fontAlgn="ctr">
                        <a:lnSpc>
                          <a:spcPct val="115000"/>
                        </a:lnSpc>
                        <a:spcAft>
                          <a:spcPts val="0"/>
                        </a:spcAft>
                      </a:pPr>
                      <a:r>
                        <a:rPr lang="ru-RU" sz="900" kern="1200" dirty="0">
                          <a:solidFill>
                            <a:srgbClr val="000000"/>
                          </a:solidFill>
                          <a:effectLst/>
                          <a:latin typeface="Arial"/>
                          <a:ea typeface="Times New Roman"/>
                          <a:cs typeface="Times New Roman"/>
                        </a:rPr>
                        <a:t>Уровень общей безработицы в среднем за год (по методологии Международной организации труда), процентов</a:t>
                      </a:r>
                      <a:endParaRPr lang="ru-RU" sz="900" dirty="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ru-RU" sz="900" dirty="0" smtClean="0">
                          <a:solidFill>
                            <a:schemeClr val="tx1"/>
                          </a:solidFill>
                          <a:effectLst/>
                          <a:latin typeface="+mn-lt"/>
                        </a:rPr>
                        <a:t>3,4</a:t>
                      </a:r>
                      <a:endParaRPr lang="ru-RU" sz="900" dirty="0">
                        <a:solidFill>
                          <a:schemeClr val="tx1"/>
                        </a:solidFill>
                        <a:effectLst/>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ru-RU" sz="900" dirty="0" smtClean="0">
                          <a:solidFill>
                            <a:schemeClr val="tx1"/>
                          </a:solidFill>
                          <a:effectLst/>
                          <a:latin typeface="+mn-lt"/>
                        </a:rPr>
                        <a:t>2,3</a:t>
                      </a:r>
                      <a:endParaRPr lang="ru-RU" sz="900" dirty="0">
                        <a:solidFill>
                          <a:schemeClr val="tx1"/>
                        </a:solidFill>
                        <a:effectLst/>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18458">
                <a:tc>
                  <a:txBody>
                    <a:bodyPr/>
                    <a:lstStyle/>
                    <a:p>
                      <a:pPr algn="just" fontAlgn="ctr">
                        <a:lnSpc>
                          <a:spcPct val="115000"/>
                        </a:lnSpc>
                        <a:spcAft>
                          <a:spcPts val="0"/>
                        </a:spcAft>
                      </a:pPr>
                      <a:r>
                        <a:rPr lang="ru-RU" sz="900" kern="1200" dirty="0">
                          <a:solidFill>
                            <a:srgbClr val="000000"/>
                          </a:solidFill>
                          <a:effectLst/>
                          <a:latin typeface="Arial"/>
                          <a:ea typeface="Times New Roman"/>
                          <a:cs typeface="Times New Roman"/>
                        </a:rPr>
                        <a:t>Уровень регистрируемой безработицы на конец года, процентов</a:t>
                      </a:r>
                      <a:endParaRPr lang="ru-RU" sz="900" dirty="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ru-RU" sz="900" dirty="0" smtClean="0">
                          <a:solidFill>
                            <a:schemeClr val="tx1"/>
                          </a:solidFill>
                          <a:effectLst/>
                          <a:latin typeface="+mn-lt"/>
                        </a:rPr>
                        <a:t>0,6</a:t>
                      </a:r>
                      <a:endParaRPr lang="ru-RU" sz="900" dirty="0">
                        <a:solidFill>
                          <a:schemeClr val="tx1"/>
                        </a:solidFill>
                        <a:effectLst/>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ru-RU" sz="900" dirty="0" smtClean="0">
                          <a:solidFill>
                            <a:schemeClr val="tx1"/>
                          </a:solidFill>
                          <a:effectLst/>
                          <a:latin typeface="+mn-lt"/>
                        </a:rPr>
                        <a:t>0,37</a:t>
                      </a:r>
                      <a:endParaRPr lang="ru-RU" sz="900" dirty="0">
                        <a:solidFill>
                          <a:schemeClr val="tx1"/>
                        </a:solidFill>
                        <a:effectLst/>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0">
                <a:tc>
                  <a:txBody>
                    <a:bodyPr/>
                    <a:lstStyle/>
                    <a:p>
                      <a:pPr algn="just" fontAlgn="ctr">
                        <a:lnSpc>
                          <a:spcPct val="115000"/>
                        </a:lnSpc>
                        <a:spcAft>
                          <a:spcPts val="0"/>
                        </a:spcAft>
                      </a:pPr>
                      <a:r>
                        <a:rPr lang="ru-RU" sz="900" kern="1200" dirty="0">
                          <a:solidFill>
                            <a:srgbClr val="000000"/>
                          </a:solidFill>
                          <a:effectLst/>
                          <a:latin typeface="Arial"/>
                          <a:ea typeface="Times New Roman"/>
                          <a:cs typeface="Times New Roman"/>
                        </a:rPr>
                        <a:t>Коэффициент напряженности на рынке труда на конец года, человек/вакансию</a:t>
                      </a:r>
                      <a:endParaRPr lang="ru-RU" sz="900" dirty="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ru-RU" sz="900" dirty="0" smtClean="0">
                          <a:solidFill>
                            <a:schemeClr val="tx1"/>
                          </a:solidFill>
                          <a:effectLst/>
                          <a:latin typeface="+mn-lt"/>
                        </a:rPr>
                        <a:t>0,5</a:t>
                      </a:r>
                      <a:endParaRPr lang="ru-RU" sz="900" dirty="0">
                        <a:solidFill>
                          <a:schemeClr val="tx1"/>
                        </a:solidFill>
                        <a:effectLst/>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ru-RU" sz="900" dirty="0" smtClean="0">
                          <a:solidFill>
                            <a:schemeClr val="tx1"/>
                          </a:solidFill>
                          <a:effectLst/>
                          <a:latin typeface="+mn-lt"/>
                        </a:rPr>
                        <a:t>0,2</a:t>
                      </a:r>
                      <a:endParaRPr lang="ru-RU" sz="900" dirty="0">
                        <a:solidFill>
                          <a:schemeClr val="tx1"/>
                        </a:solidFill>
                        <a:effectLst/>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641">
                <a:tc>
                  <a:txBody>
                    <a:bodyPr/>
                    <a:lstStyle/>
                    <a:p>
                      <a:pPr algn="just" fontAlgn="ctr">
                        <a:lnSpc>
                          <a:spcPct val="115000"/>
                        </a:lnSpc>
                        <a:spcAft>
                          <a:spcPts val="0"/>
                        </a:spcAft>
                      </a:pPr>
                      <a:r>
                        <a:rPr lang="ru-RU" sz="900" kern="1200" dirty="0">
                          <a:solidFill>
                            <a:srgbClr val="000000"/>
                          </a:solidFill>
                          <a:effectLst/>
                          <a:latin typeface="Arial"/>
                          <a:ea typeface="Times New Roman"/>
                          <a:cs typeface="Times New Roman"/>
                        </a:rPr>
                        <a:t>Доля выпускников образовательных организаций профессионального образования, трудоустроившихся по специальности в первый год после окончания обучения, в общей численности выпускников образовательных организаций профессионального образования, процентов</a:t>
                      </a:r>
                      <a:endParaRPr lang="ru-RU" sz="900" dirty="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ru-RU" sz="900" dirty="0" smtClean="0">
                          <a:solidFill>
                            <a:schemeClr val="tx1"/>
                          </a:solidFill>
                          <a:effectLst/>
                          <a:latin typeface="+mn-lt"/>
                        </a:rPr>
                        <a:t>78,5</a:t>
                      </a:r>
                      <a:endParaRPr lang="ru-RU" sz="900" dirty="0">
                        <a:solidFill>
                          <a:schemeClr val="tx1"/>
                        </a:solidFill>
                        <a:effectLst/>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ru-RU" sz="900" dirty="0" smtClean="0">
                          <a:solidFill>
                            <a:schemeClr val="tx1"/>
                          </a:solidFill>
                          <a:effectLst/>
                          <a:latin typeface="+mn-lt"/>
                        </a:rPr>
                        <a:t>95,8</a:t>
                      </a:r>
                      <a:endParaRPr lang="ru-RU" sz="900" dirty="0">
                        <a:solidFill>
                          <a:schemeClr val="tx1"/>
                        </a:solidFill>
                        <a:effectLst/>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0641">
                <a:tc>
                  <a:txBody>
                    <a:bodyPr/>
                    <a:lstStyle/>
                    <a:p>
                      <a:pPr algn="just" fontAlgn="ctr">
                        <a:lnSpc>
                          <a:spcPct val="115000"/>
                        </a:lnSpc>
                        <a:spcAft>
                          <a:spcPts val="0"/>
                        </a:spcAft>
                      </a:pPr>
                      <a:r>
                        <a:rPr lang="ru-RU" sz="900" kern="1200" dirty="0">
                          <a:solidFill>
                            <a:srgbClr val="000000"/>
                          </a:solidFill>
                          <a:effectLst/>
                          <a:latin typeface="Arial"/>
                          <a:ea typeface="Times New Roman"/>
                          <a:cs typeface="Times New Roman"/>
                        </a:rPr>
                        <a:t>Доля выпускников образовательных организаций высшего образования, трудоустроившихся по специальности в первый год после окончания обучения, в общей численности выпускников указанных организаций, процентов</a:t>
                      </a:r>
                      <a:endParaRPr lang="ru-RU" sz="900" dirty="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ru-RU" sz="900" dirty="0" smtClean="0">
                          <a:solidFill>
                            <a:schemeClr val="tx1"/>
                          </a:solidFill>
                          <a:effectLst/>
                          <a:latin typeface="+mn-lt"/>
                        </a:rPr>
                        <a:t>65,0</a:t>
                      </a:r>
                      <a:endParaRPr lang="ru-RU" sz="900" dirty="0">
                        <a:solidFill>
                          <a:schemeClr val="tx1"/>
                        </a:solidFill>
                        <a:effectLst/>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ru-RU" sz="900" dirty="0" smtClean="0">
                          <a:solidFill>
                            <a:schemeClr val="tx1"/>
                          </a:solidFill>
                          <a:effectLst/>
                          <a:latin typeface="+mn-lt"/>
                        </a:rPr>
                        <a:t>93,8</a:t>
                      </a:r>
                      <a:endParaRPr lang="ru-RU" sz="900" dirty="0">
                        <a:solidFill>
                          <a:schemeClr val="tx1"/>
                        </a:solidFill>
                        <a:effectLst/>
                        <a:latin typeface="+mn-lt"/>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0">
                <a:tc>
                  <a:txBody>
                    <a:bodyPr/>
                    <a:lstStyle/>
                    <a:p>
                      <a:pPr algn="just" fontAlgn="ctr">
                        <a:lnSpc>
                          <a:spcPct val="115000"/>
                        </a:lnSpc>
                        <a:spcAft>
                          <a:spcPts val="0"/>
                        </a:spcAft>
                      </a:pPr>
                      <a:r>
                        <a:rPr lang="ru-RU" sz="900" kern="1200" dirty="0">
                          <a:solidFill>
                            <a:srgbClr val="000000"/>
                          </a:solidFill>
                          <a:effectLst/>
                          <a:latin typeface="Arial"/>
                          <a:ea typeface="Times New Roman"/>
                          <a:cs typeface="Times New Roman"/>
                        </a:rPr>
                        <a:t>Число пострадавших на производстве из расчета на 1000 работающих, человек</a:t>
                      </a:r>
                      <a:endParaRPr lang="ru-RU" sz="900" dirty="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chemeClr val="tx1"/>
                          </a:solidFill>
                          <a:effectLst/>
                          <a:latin typeface="+mn-lt"/>
                        </a:rPr>
                        <a:t>0,79</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chemeClr val="tx1"/>
                          </a:solidFill>
                          <a:effectLst/>
                          <a:latin typeface="+mn-lt"/>
                        </a:rPr>
                        <a:t>0,0</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51399">
                <a:tc>
                  <a:txBody>
                    <a:bodyPr/>
                    <a:lstStyle/>
                    <a:p>
                      <a:pPr algn="just" fontAlgn="ctr">
                        <a:lnSpc>
                          <a:spcPct val="115000"/>
                        </a:lnSpc>
                        <a:spcAft>
                          <a:spcPts val="0"/>
                        </a:spcAft>
                      </a:pPr>
                      <a:r>
                        <a:rPr lang="ru-RU" sz="900" kern="1200" dirty="0">
                          <a:solidFill>
                            <a:srgbClr val="000000"/>
                          </a:solidFill>
                          <a:effectLst/>
                          <a:latin typeface="Arial"/>
                          <a:ea typeface="Times New Roman"/>
                          <a:cs typeface="Times New Roman"/>
                        </a:rPr>
                        <a:t>Доля молодежи в возрасте от 16 до 29 лет в составе безработных граждан, процентов</a:t>
                      </a:r>
                      <a:endParaRPr lang="ru-RU" sz="900" dirty="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chemeClr val="tx1"/>
                          </a:solidFill>
                          <a:effectLst/>
                          <a:latin typeface="+mn-lt"/>
                        </a:rPr>
                        <a:t>18,0</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smtClean="0">
                          <a:solidFill>
                            <a:schemeClr val="tx1"/>
                          </a:solidFill>
                          <a:effectLst/>
                          <a:latin typeface="+mn-lt"/>
                        </a:rPr>
                        <a:t>11,2</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15046">
                <a:tc>
                  <a:txBody>
                    <a:bodyPr/>
                    <a:lstStyle/>
                    <a:p>
                      <a:pPr algn="just" fontAlgn="ctr">
                        <a:lnSpc>
                          <a:spcPct val="115000"/>
                        </a:lnSpc>
                        <a:spcAft>
                          <a:spcPts val="0"/>
                        </a:spcAft>
                      </a:pPr>
                      <a:r>
                        <a:rPr lang="ru-RU" sz="900" kern="1200" dirty="0">
                          <a:solidFill>
                            <a:srgbClr val="000000"/>
                          </a:solidFill>
                          <a:effectLst/>
                          <a:latin typeface="Arial"/>
                          <a:ea typeface="Times New Roman"/>
                          <a:cs typeface="Times New Roman"/>
                        </a:rPr>
                        <a:t>Доля выпускников профессиональных образовательных организаций и образовательных организаций высшего образования, обучавшихся за счет бюджетных ассигнований федерального бюджета и бюджета Республики Татарстан, в составе безработных, процентов</a:t>
                      </a:r>
                      <a:endParaRPr lang="ru-RU" sz="900" dirty="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lnSpc>
                          <a:spcPct val="115000"/>
                        </a:lnSpc>
                        <a:spcAft>
                          <a:spcPts val="0"/>
                        </a:spcAft>
                      </a:pPr>
                      <a:r>
                        <a:rPr lang="ru-RU" sz="900" kern="1200" dirty="0">
                          <a:solidFill>
                            <a:schemeClr val="tx1"/>
                          </a:solidFill>
                          <a:effectLst/>
                          <a:latin typeface="+mn-lt"/>
                          <a:ea typeface="Times New Roman"/>
                          <a:cs typeface="Times New Roman"/>
                        </a:rPr>
                        <a:t>2</a:t>
                      </a:r>
                      <a:endParaRPr lang="ru-RU" sz="900" dirty="0">
                        <a:solidFill>
                          <a:schemeClr val="tx1"/>
                        </a:solidFill>
                        <a:effectLst/>
                        <a:latin typeface="+mn-lt"/>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lnSpc>
                          <a:spcPct val="115000"/>
                        </a:lnSpc>
                        <a:spcAft>
                          <a:spcPts val="0"/>
                        </a:spcAft>
                      </a:pPr>
                      <a:r>
                        <a:rPr lang="ru-RU" sz="900" kern="1200" dirty="0">
                          <a:solidFill>
                            <a:schemeClr val="tx1"/>
                          </a:solidFill>
                          <a:effectLst/>
                          <a:latin typeface="+mn-lt"/>
                          <a:ea typeface="Times New Roman"/>
                          <a:cs typeface="Times New Roman"/>
                        </a:rPr>
                        <a:t>0,4</a:t>
                      </a:r>
                      <a:endParaRPr lang="ru-RU" sz="900" dirty="0">
                        <a:solidFill>
                          <a:schemeClr val="tx1"/>
                        </a:solidFill>
                        <a:effectLst/>
                        <a:latin typeface="+mn-lt"/>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5152">
                <a:tc>
                  <a:txBody>
                    <a:bodyPr/>
                    <a:lstStyle/>
                    <a:p>
                      <a:pPr algn="just" fontAlgn="ctr">
                        <a:lnSpc>
                          <a:spcPct val="115000"/>
                        </a:lnSpc>
                        <a:spcAft>
                          <a:spcPts val="0"/>
                        </a:spcAft>
                      </a:pPr>
                      <a:r>
                        <a:rPr lang="ru-RU" sz="900" kern="1200" dirty="0">
                          <a:solidFill>
                            <a:srgbClr val="000000"/>
                          </a:solidFill>
                          <a:effectLst/>
                          <a:latin typeface="Arial"/>
                          <a:ea typeface="Times New Roman"/>
                          <a:cs typeface="Times New Roman"/>
                        </a:rPr>
                        <a:t>Доля студентов, поступивших в профессиональные образовательные организации и образовательные организации высшего образования по техническим специальностям для обучения за счет бюджетных ассигнований федерального бюджета и бюджета Республики Татарстан, в общей численности студентов, поступивших в данные образовательные организации, процентов</a:t>
                      </a:r>
                      <a:endParaRPr lang="ru-RU" sz="900" dirty="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lnSpc>
                          <a:spcPct val="115000"/>
                        </a:lnSpc>
                        <a:spcAft>
                          <a:spcPts val="0"/>
                        </a:spcAft>
                      </a:pPr>
                      <a:r>
                        <a:rPr lang="ru-RU" sz="900" kern="1200" dirty="0">
                          <a:solidFill>
                            <a:schemeClr val="tx1"/>
                          </a:solidFill>
                          <a:effectLst/>
                          <a:latin typeface="+mn-lt"/>
                          <a:ea typeface="Times New Roman"/>
                          <a:cs typeface="Times New Roman"/>
                        </a:rPr>
                        <a:t>-</a:t>
                      </a:r>
                      <a:endParaRPr lang="ru-RU" sz="900" dirty="0">
                        <a:solidFill>
                          <a:schemeClr val="tx1"/>
                        </a:solidFill>
                        <a:effectLst/>
                        <a:latin typeface="+mn-lt"/>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lnSpc>
                          <a:spcPct val="115000"/>
                        </a:lnSpc>
                        <a:spcAft>
                          <a:spcPts val="0"/>
                        </a:spcAft>
                      </a:pPr>
                      <a:r>
                        <a:rPr lang="ru-RU" sz="900" kern="1200" dirty="0">
                          <a:solidFill>
                            <a:schemeClr val="tx1"/>
                          </a:solidFill>
                          <a:effectLst/>
                          <a:latin typeface="+mn-lt"/>
                          <a:ea typeface="Times New Roman"/>
                          <a:cs typeface="Times New Roman"/>
                        </a:rPr>
                        <a:t>-</a:t>
                      </a:r>
                      <a:endParaRPr lang="ru-RU" sz="900" dirty="0">
                        <a:solidFill>
                          <a:schemeClr val="tx1"/>
                        </a:solidFill>
                        <a:effectLst/>
                        <a:latin typeface="+mn-lt"/>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445674" y="1014190"/>
            <a:ext cx="81793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altLang="ru-RU" sz="1200" b="1" strike="noStrike" cap="none" normalizeH="0" baseline="0" dirty="0" smtClean="0">
                <a:ln>
                  <a:noFill/>
                </a:ln>
                <a:solidFill>
                  <a:schemeClr val="tx1"/>
                </a:solidFill>
                <a:effectLst/>
                <a:latin typeface="+mn-lt"/>
                <a:ea typeface="Times New Roman" panose="02020603050405020304" pitchFamily="18" charset="0"/>
              </a:rPr>
              <a:t>Цель:  </a:t>
            </a:r>
            <a:r>
              <a:rPr kumimoji="0" lang="ru-RU" altLang="ru-RU" sz="1200" strike="noStrike" cap="none" normalizeH="0" baseline="0" dirty="0" smtClean="0">
                <a:ln>
                  <a:noFill/>
                </a:ln>
                <a:effectLst/>
                <a:latin typeface="+mn-lt"/>
                <a:ea typeface="Times New Roman" panose="02020603050405020304" pitchFamily="18" charset="0"/>
              </a:rPr>
              <a:t>создание эффективной адресной системы социальной поддержки и предоставления</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altLang="ru-RU" sz="1200" strike="noStrike" cap="none" normalizeH="0" baseline="0" dirty="0" smtClean="0">
                <a:ln>
                  <a:noFill/>
                </a:ln>
                <a:effectLst/>
                <a:latin typeface="+mn-lt"/>
                <a:ea typeface="Times New Roman" panose="02020603050405020304" pitchFamily="18" charset="0"/>
              </a:rPr>
              <a:t>социальных услуг, а также повышение качества жизни отдельных категорий граждан</a:t>
            </a:r>
            <a:endParaRPr kumimoji="0" lang="ru-RU" altLang="ru-RU" sz="1200" strike="noStrike" cap="none" normalizeH="0" baseline="0" dirty="0" smtClean="0">
              <a:ln>
                <a:noFill/>
              </a:ln>
              <a:effectLst/>
              <a:latin typeface="+mn-lt"/>
            </a:endParaRPr>
          </a:p>
        </p:txBody>
      </p:sp>
      <p:sp>
        <p:nvSpPr>
          <p:cNvPr id="6" name="Скругленный прямоугольник 5"/>
          <p:cNvSpPr/>
          <p:nvPr/>
        </p:nvSpPr>
        <p:spPr>
          <a:xfrm>
            <a:off x="542925" y="33317"/>
            <a:ext cx="794385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indent="449263" algn="ctr" eaLnBrk="0" fontAlgn="base" hangingPunct="0">
              <a:spcBef>
                <a:spcPct val="0"/>
              </a:spcBef>
              <a:spcAft>
                <a:spcPct val="0"/>
              </a:spcAft>
            </a:pPr>
            <a:r>
              <a:rPr lang="ru-RU" altLang="ru-RU" sz="1600" b="1" dirty="0" smtClean="0">
                <a:latin typeface="Arial" panose="020B0604020202020204" pitchFamily="34" charset="0"/>
                <a:ea typeface="Times New Roman" panose="02020603050405020304" pitchFamily="18" charset="0"/>
              </a:rPr>
              <a:t>3. </a:t>
            </a:r>
            <a:r>
              <a:rPr lang="ru-RU" altLang="ru-RU" sz="1600" b="1" dirty="0">
                <a:ea typeface="Times New Roman" panose="02020603050405020304" pitchFamily="18" charset="0"/>
              </a:rPr>
              <a:t>Государственная программа Республики Татарстан</a:t>
            </a:r>
            <a:endParaRPr lang="ru-RU" altLang="ru-RU" sz="1600" b="1" dirty="0"/>
          </a:p>
          <a:p>
            <a:pPr lvl="0" indent="449263" algn="ctr" eaLnBrk="0" fontAlgn="base" hangingPunct="0">
              <a:spcBef>
                <a:spcPct val="0"/>
              </a:spcBef>
              <a:spcAft>
                <a:spcPct val="0"/>
              </a:spcAft>
            </a:pPr>
            <a:r>
              <a:rPr lang="ru-RU" altLang="ru-RU" sz="1600" b="1" dirty="0">
                <a:ea typeface="Times New Roman" panose="02020603050405020304" pitchFamily="18" charset="0"/>
              </a:rPr>
              <a:t>«Социальная поддержка граждан Республики </a:t>
            </a:r>
            <a:r>
              <a:rPr lang="ru-RU" altLang="ru-RU" sz="1600" b="1" dirty="0" smtClean="0">
                <a:ea typeface="Times New Roman" panose="02020603050405020304" pitchFamily="18" charset="0"/>
              </a:rPr>
              <a:t>Татарстан»</a:t>
            </a:r>
          </a:p>
          <a:p>
            <a:pPr lvl="0" indent="449263" algn="ctr" eaLnBrk="0" fontAlgn="base" hangingPunct="0">
              <a:spcBef>
                <a:spcPct val="0"/>
              </a:spcBef>
              <a:spcAft>
                <a:spcPct val="0"/>
              </a:spcAft>
            </a:pPr>
            <a:r>
              <a:rPr lang="ru-RU" altLang="ru-RU" sz="1600" b="1" dirty="0" smtClean="0">
                <a:ea typeface="Times New Roman" panose="02020603050405020304" pitchFamily="18" charset="0"/>
              </a:rPr>
              <a:t>на 2014 – 2025 годы</a:t>
            </a:r>
            <a:endParaRPr lang="ru-RU" altLang="ru-RU" sz="1600" dirty="0">
              <a:latin typeface="Arial" panose="020B0604020202020204" pitchFamily="34" charset="0"/>
            </a:endParaRPr>
          </a:p>
        </p:txBody>
      </p:sp>
      <p:sp>
        <p:nvSpPr>
          <p:cNvPr id="7" name="Прямоугольник 6"/>
          <p:cNvSpPr/>
          <p:nvPr/>
        </p:nvSpPr>
        <p:spPr>
          <a:xfrm>
            <a:off x="570107" y="5960787"/>
            <a:ext cx="853440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a:t>
            </a:r>
            <a:r>
              <a:rPr lang="ru-RU" sz="1000" b="1" i="1" dirty="0" smtClean="0">
                <a:solidFill>
                  <a:schemeClr val="accent1"/>
                </a:solidFill>
              </a:rPr>
              <a:t>труда, занятости и социальной защиты Республики </a:t>
            </a:r>
            <a:r>
              <a:rPr lang="ru-RU" sz="1000" b="1" i="1" dirty="0">
                <a:solidFill>
                  <a:schemeClr val="accent1"/>
                </a:solidFill>
              </a:rPr>
              <a:t>Татарстан</a:t>
            </a:r>
          </a:p>
        </p:txBody>
      </p:sp>
      <p:sp>
        <p:nvSpPr>
          <p:cNvPr id="8" name="Прямоугольник 7"/>
          <p:cNvSpPr/>
          <p:nvPr/>
        </p:nvSpPr>
        <p:spPr>
          <a:xfrm>
            <a:off x="557957" y="6207008"/>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a:t>
            </a:r>
            <a:r>
              <a:rPr lang="ru-RU" sz="1000" b="1" i="1" dirty="0" smtClean="0">
                <a:solidFill>
                  <a:schemeClr val="accent6"/>
                </a:solidFill>
              </a:rPr>
              <a:t>программа </a:t>
            </a:r>
            <a:r>
              <a:rPr lang="ru-RU" sz="1000" b="1" i="1" dirty="0">
                <a:solidFill>
                  <a:schemeClr val="accent6"/>
                </a:solidFill>
              </a:rPr>
              <a:t>и отчеты о ходе ее реализации</a:t>
            </a:r>
            <a:r>
              <a:rPr lang="ru-RU" sz="1000" b="1" i="1" dirty="0" smtClean="0">
                <a:solidFill>
                  <a:schemeClr val="accent6"/>
                </a:solidFill>
              </a:rPr>
              <a:t>, </a:t>
            </a:r>
            <a:r>
              <a:rPr lang="ru-RU" sz="1000" b="1" i="1" dirty="0">
                <a:solidFill>
                  <a:schemeClr val="accent6"/>
                </a:solidFill>
              </a:rPr>
              <a:t>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a:t>
            </a:r>
            <a:r>
              <a:rPr lang="en-US" sz="1000" b="1" i="1" dirty="0" smtClean="0">
                <a:solidFill>
                  <a:schemeClr val="accent6"/>
                </a:solidFill>
              </a:rPr>
              <a:t>mtsz.tatarstan.ru</a:t>
            </a:r>
            <a:endParaRPr lang="ru-RU" sz="1000" b="1" i="1" dirty="0">
              <a:solidFill>
                <a:schemeClr val="accent6"/>
              </a:solidFill>
            </a:endParaRPr>
          </a:p>
        </p:txBody>
      </p:sp>
    </p:spTree>
    <p:extLst>
      <p:ext uri="{BB962C8B-B14F-4D97-AF65-F5344CB8AC3E}">
        <p14:creationId xmlns:p14="http://schemas.microsoft.com/office/powerpoint/2010/main" val="11432619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4350" y="771884"/>
            <a:ext cx="8376077" cy="430887"/>
          </a:xfrm>
          <a:prstGeom prst="rect">
            <a:avLst/>
          </a:prstGeom>
        </p:spPr>
        <p:txBody>
          <a:bodyPr wrap="square">
            <a:spAutoFit/>
          </a:bodyPr>
          <a:lstStyle/>
          <a:p>
            <a:r>
              <a:rPr lang="ru-RU" sz="1100" b="1" dirty="0" smtClean="0">
                <a:solidFill>
                  <a:srgbClr val="000000"/>
                </a:solidFill>
              </a:rPr>
              <a:t>Цели:</a:t>
            </a:r>
            <a:r>
              <a:rPr lang="ru-RU" sz="1100" b="1" dirty="0">
                <a:solidFill>
                  <a:srgbClr val="000000"/>
                </a:solidFill>
              </a:rPr>
              <a:t> </a:t>
            </a:r>
            <a:r>
              <a:rPr lang="ru-RU" sz="1100" dirty="0" smtClean="0"/>
              <a:t>обеспечение </a:t>
            </a:r>
            <a:r>
              <a:rPr lang="ru-RU" sz="1100" dirty="0"/>
              <a:t>населения Республики Татарстан доступным и комфортным жильем, качественными услугами жилищно-коммунального </a:t>
            </a:r>
            <a:r>
              <a:rPr lang="ru-RU" sz="1100" dirty="0" smtClean="0"/>
              <a:t>хозяйства </a:t>
            </a:r>
            <a:endParaRPr lang="ru-RU" sz="1100" dirty="0"/>
          </a:p>
        </p:txBody>
      </p:sp>
      <p:graphicFrame>
        <p:nvGraphicFramePr>
          <p:cNvPr id="5" name="Таблица 4"/>
          <p:cNvGraphicFramePr>
            <a:graphicFrameLocks noGrp="1"/>
          </p:cNvGraphicFramePr>
          <p:nvPr>
            <p:extLst>
              <p:ext uri="{D42A27DB-BD31-4B8C-83A1-F6EECF244321}">
                <p14:modId xmlns:p14="http://schemas.microsoft.com/office/powerpoint/2010/main" val="1907910289"/>
              </p:ext>
            </p:extLst>
          </p:nvPr>
        </p:nvGraphicFramePr>
        <p:xfrm>
          <a:off x="636139" y="1335751"/>
          <a:ext cx="8309740" cy="501455"/>
        </p:xfrm>
        <a:graphic>
          <a:graphicData uri="http://schemas.openxmlformats.org/drawingml/2006/table">
            <a:tbl>
              <a:tblPr>
                <a:tableStyleId>{5C22544A-7EE6-4342-B048-85BDC9FD1C3A}</a:tableStyleId>
              </a:tblPr>
              <a:tblGrid>
                <a:gridCol w="6460397"/>
                <a:gridCol w="962836"/>
                <a:gridCol w="886507"/>
              </a:tblGrid>
              <a:tr h="290620">
                <a:tc rowSpan="2">
                  <a:txBody>
                    <a:bodyPr/>
                    <a:lstStyle/>
                    <a:p>
                      <a:pPr algn="ctr" fontAlgn="ctr"/>
                      <a:r>
                        <a:rPr lang="ru-RU" sz="1000" b="1" u="none" strike="noStrike" dirty="0">
                          <a:effectLst/>
                        </a:rPr>
                        <a:t>Объем финансирования государственной программы (тыс</a:t>
                      </a:r>
                      <a:r>
                        <a:rPr lang="ru-RU" sz="1000" b="1" u="none" strike="noStrike" dirty="0" smtClean="0">
                          <a:effectLst/>
                        </a:rPr>
                        <a:t>. рублей</a:t>
                      </a:r>
                      <a:r>
                        <a:rPr lang="ru-RU" sz="1000" b="1" u="none" strike="noStrike" dirty="0">
                          <a:effectLst/>
                        </a:rPr>
                        <a:t>)</a:t>
                      </a:r>
                      <a:endParaRPr lang="ru-RU" sz="10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a:t>
                      </a:r>
                      <a:r>
                        <a:rPr lang="ru-RU" sz="1000" b="1" u="none" strike="noStrike" dirty="0">
                          <a:solidFill>
                            <a:schemeClr val="tx1"/>
                          </a:solidFill>
                          <a:effectLst/>
                        </a:rPr>
                        <a:t>год </a:t>
                      </a:r>
                      <a:endParaRPr lang="ru-RU" sz="1000" b="1" u="none" strike="noStrike" dirty="0" smtClean="0">
                        <a:solidFill>
                          <a:schemeClr val="tx1"/>
                        </a:solidFill>
                        <a:effectLst/>
                      </a:endParaRPr>
                    </a:p>
                    <a:p>
                      <a:pPr algn="ctr" fontAlgn="ctr"/>
                      <a:r>
                        <a:rPr lang="ru-RU" sz="1000" b="1" u="none" strike="noStrike" dirty="0" smtClean="0">
                          <a:solidFill>
                            <a:schemeClr val="tx1"/>
                          </a:solidFill>
                          <a:effectLst/>
                        </a:rPr>
                        <a:t>(</a:t>
                      </a: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a:t>
                      </a:r>
                      <a:r>
                        <a:rPr lang="ru-RU" sz="1000" b="1" u="none" strike="noStrike" dirty="0">
                          <a:solidFill>
                            <a:schemeClr val="tx1"/>
                          </a:solidFill>
                          <a:effectLst/>
                        </a:rPr>
                        <a:t>год (факт)</a:t>
                      </a:r>
                      <a:endParaRPr lang="ru-RU" sz="1000" b="1" i="0" u="none" strike="noStrike" dirty="0">
                        <a:solidFill>
                          <a:schemeClr val="tx1"/>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90510">
                <a:tc vMerge="1">
                  <a:txBody>
                    <a:bodyPr/>
                    <a:lstStyle/>
                    <a:p>
                      <a:endParaRPr lang="ru-RU"/>
                    </a:p>
                  </a:txBody>
                  <a:tcPr/>
                </a:tc>
                <a:tc>
                  <a:txBody>
                    <a:bodyPr/>
                    <a:lstStyle/>
                    <a:p>
                      <a:pPr algn="ctr" fontAlgn="ctr"/>
                      <a:r>
                        <a:rPr lang="ru-RU" sz="1000" b="1" i="0" u="none" strike="noStrike" dirty="0">
                          <a:solidFill>
                            <a:srgbClr val="000000"/>
                          </a:solidFill>
                          <a:effectLst/>
                          <a:latin typeface="+mn-lt"/>
                        </a:rPr>
                        <a:t>18 158 036,1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mn-lt"/>
                        </a:rPr>
                        <a:t>17 833 130,9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225568577"/>
              </p:ext>
            </p:extLst>
          </p:nvPr>
        </p:nvGraphicFramePr>
        <p:xfrm>
          <a:off x="636139" y="1911860"/>
          <a:ext cx="8309740" cy="4561372"/>
        </p:xfrm>
        <a:graphic>
          <a:graphicData uri="http://schemas.openxmlformats.org/drawingml/2006/table">
            <a:tbl>
              <a:tblPr>
                <a:tableStyleId>{616DA210-FB5B-4158-B5E0-FEB733F419BA}</a:tableStyleId>
              </a:tblPr>
              <a:tblGrid>
                <a:gridCol w="6448540"/>
                <a:gridCol w="982996"/>
                <a:gridCol w="878204"/>
              </a:tblGrid>
              <a:tr h="289423">
                <a:tc>
                  <a:txBody>
                    <a:bodyPr/>
                    <a:lstStyle/>
                    <a:p>
                      <a:pPr algn="ctr" fontAlgn="ctr"/>
                      <a:r>
                        <a:rPr lang="ru-RU" sz="900" b="1" i="0" u="none" strike="noStrike" dirty="0" smtClean="0">
                          <a:solidFill>
                            <a:srgbClr val="000000"/>
                          </a:solidFill>
                          <a:effectLst/>
                          <a:latin typeface="+mn-lt"/>
                        </a:rPr>
                        <a:t>Целевые показатели реализации государственной программы</a:t>
                      </a:r>
                      <a:endParaRPr lang="ru-RU" sz="900" b="1" i="0" u="none" strike="noStrike" dirty="0">
                        <a:solidFill>
                          <a:srgbClr val="000000"/>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2022 год</a:t>
                      </a:r>
                    </a:p>
                    <a:p>
                      <a:pPr algn="ctr" fontAlgn="ct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план)</a:t>
                      </a:r>
                      <a:endParaRPr lang="ru-RU" sz="900" b="1" i="0" u="none" strike="noStrike" dirty="0">
                        <a:solidFill>
                          <a:schemeClr val="tx1"/>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2022 </a:t>
                      </a:r>
                      <a:r>
                        <a:rPr lang="ru-RU" sz="900" b="1" u="none" strike="noStrike" dirty="0">
                          <a:solidFill>
                            <a:schemeClr val="tx1"/>
                          </a:solidFill>
                          <a:effectLst/>
                          <a:latin typeface="+mn-lt"/>
                        </a:rPr>
                        <a:t>год </a:t>
                      </a:r>
                      <a:endParaRPr lang="ru-RU" sz="900" b="1" u="none" strike="noStrike" dirty="0" smtClean="0">
                        <a:solidFill>
                          <a:schemeClr val="tx1"/>
                        </a:solidFill>
                        <a:effectLst/>
                        <a:latin typeface="+mn-lt"/>
                      </a:endParaRPr>
                    </a:p>
                    <a:p>
                      <a:pPr algn="ctr" fontAlgn="ct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факт)</a:t>
                      </a:r>
                      <a:endParaRPr lang="ru-RU" sz="900" b="1" i="0" u="none" strike="noStrike" dirty="0">
                        <a:solidFill>
                          <a:schemeClr val="tx1"/>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Количество молодых семей, получивших жилые помещения и улучшивших жилищные условия в отчетном году в рамках подпрограммы,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Перечисление социальных выплат за приобретенное жилое помещение поставщику жилья,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84732">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Количество семей отдельных категорий граждан Республики Татарстан, обеспеченных жильем (нарастающим итогом), тысяч семей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marL="0" algn="just" defTabSz="685800" rtl="0" eaLnBrk="1" fontAlgn="t" latinLnBrk="0" hangingPunct="1"/>
                      <a:r>
                        <a:rPr lang="ru-RU" sz="900" b="0" i="0" u="none" strike="noStrike" kern="1200">
                          <a:solidFill>
                            <a:schemeClr val="tx1"/>
                          </a:solidFill>
                          <a:effectLst/>
                          <a:latin typeface="+mn-lt"/>
                          <a:ea typeface="+mn-ea"/>
                          <a:cs typeface="+mn-cs"/>
                        </a:rPr>
                        <a:t>Принятие муниципальных программ по обеспечению жильем молодых семей в муниципальных образованиях, отобранных для участия в реализации подпрограммы,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254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Ведение учета выданных и оплаченных свидетельств о праве на получение социальных выплат,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404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Заключение порядка взаимодействия с поставщиком жилья,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82491">
                <a:tc>
                  <a:txBody>
                    <a:bodyPr/>
                    <a:lstStyle/>
                    <a:p>
                      <a:pPr marL="0" algn="just" defTabSz="685800" rtl="0" eaLnBrk="1" fontAlgn="t" latinLnBrk="0" hangingPunct="1"/>
                      <a:r>
                        <a:rPr lang="ru-RU" sz="900" b="0" i="0" u="none" strike="noStrike" kern="1200">
                          <a:solidFill>
                            <a:schemeClr val="tx1"/>
                          </a:solidFill>
                          <a:effectLst/>
                          <a:latin typeface="+mn-lt"/>
                          <a:ea typeface="+mn-ea"/>
                          <a:cs typeface="+mn-cs"/>
                        </a:rPr>
                        <a:t>Заключение соглашения с уполномоченным банком,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2411">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муниципальных образований Республики Татарстан, направивших отчет о реализации подпрограммы в ГИИС «Электронный бюджет», от общего числа  муниципальных образований Республики Татарстан, принимающих участие в реализации подпрограммы, процент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3910">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муниципальных образований Республики Татарстан, разметивших информацию о реализации подпрограммы на официальных сайтах, от общего количества муниципальных образований Республики Татарстан, процент</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Численность детей-сирот и детей, оставшихся без попечения родителей, лиц из числа детей-сирот и детей, оставшихся без попечения родителей, лиц, которые относились к категории детей-сирот и детей, оставшихся без попечения родителей, лиц из числа детей-сирот и детей, оставшихся без попечения родителей, и которые достигли возраста 23 лет, у которых право на обеспечение жилыми помещениями возникло и не реализовано, по состоянию на конец соответствующего года, человек</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1 035,0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1 035,0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Численность детей-сирот и детей, оставшихся без попечения родителей, лиц из числа детей-сирот и детей, оставшихся без попечения родителей, лиц, которые относились к категории детей-сирот и детей, оставшихся без попечения родителей, лиц из числа детей-сирот и детей, оставшихся без попечения родителей, и которые достигли возраста 23 лет,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 человек</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600,0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600,0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детей-сирот и детей, оставшихся без попечения родителей, лиц из числа детей-сирот и детей, оставшихся без попечения родителей, лиц, которые относились к категории детей-сирот и детей, оставшихся без попечения родителей, лиц из числа детей-сирот и детей, оставшихся без попечения родителей, и которые достигли возраста 23 лет, обеспеченных жилыми помещениями специализированного жилищного фонда по договорам найма специализированных жилых помещений, в общем числе нуждающихся,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58,0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58,0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8" name="Скругленный прямоугольник 7"/>
          <p:cNvSpPr/>
          <p:nvPr/>
        </p:nvSpPr>
        <p:spPr>
          <a:xfrm>
            <a:off x="636139" y="68876"/>
            <a:ext cx="7943850" cy="527804"/>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ts val="1500"/>
              </a:lnSpc>
            </a:pPr>
            <a:r>
              <a:rPr lang="ru-RU" sz="1400" b="1" dirty="0" smtClean="0"/>
              <a:t>4. Государственная </a:t>
            </a:r>
            <a:r>
              <a:rPr lang="ru-RU" sz="1400" b="1" dirty="0"/>
              <a:t>программа </a:t>
            </a:r>
            <a:r>
              <a:rPr lang="ru-RU" sz="1400" b="1" dirty="0" smtClean="0"/>
              <a:t>«Обеспечение качественным жильем и услугами жилищно-коммунального хозяйства населения Республики Татарстан»</a:t>
            </a:r>
            <a:endParaRPr lang="ru-RU" sz="1400" b="1" dirty="0"/>
          </a:p>
        </p:txBody>
      </p:sp>
    </p:spTree>
    <p:extLst>
      <p:ext uri="{BB962C8B-B14F-4D97-AF65-F5344CB8AC3E}">
        <p14:creationId xmlns:p14="http://schemas.microsoft.com/office/powerpoint/2010/main" val="2979469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44830" y="259398"/>
            <a:ext cx="8088112" cy="574747"/>
          </a:xfrm>
        </p:spPr>
        <p:txBody>
          <a:bodyPr>
            <a:normAutofit fontScale="77500" lnSpcReduction="20000"/>
          </a:bodyPr>
          <a:lstStyle/>
          <a:p>
            <a:r>
              <a:rPr lang="ru-RU" dirty="0"/>
              <a:t>Основные показатели социально-экономического </a:t>
            </a:r>
            <a:r>
              <a:rPr lang="ru-RU" dirty="0" smtClean="0"/>
              <a:t>развития Республики Татарстан</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124645118"/>
              </p:ext>
            </p:extLst>
          </p:nvPr>
        </p:nvGraphicFramePr>
        <p:xfrm>
          <a:off x="715762" y="992188"/>
          <a:ext cx="7925730" cy="3614133"/>
        </p:xfrm>
        <a:graphic>
          <a:graphicData uri="http://schemas.openxmlformats.org/drawingml/2006/table">
            <a:tbl>
              <a:tblPr firstRow="1" bandRow="1">
                <a:tableStyleId>{BC89EF96-8CEA-46FF-86C4-4CE0E7609802}</a:tableStyleId>
              </a:tblPr>
              <a:tblGrid>
                <a:gridCol w="5899222"/>
                <a:gridCol w="2026508"/>
              </a:tblGrid>
              <a:tr h="482385">
                <a:tc>
                  <a:txBody>
                    <a:bodyPr/>
                    <a:lstStyle/>
                    <a:p>
                      <a:pPr algn="ctr" fontAlgn="ctr"/>
                      <a:r>
                        <a:rPr lang="ru-RU" sz="1800" u="none" strike="noStrike" dirty="0">
                          <a:effectLst/>
                        </a:rPr>
                        <a:t>Показатели</a:t>
                      </a:r>
                      <a:endParaRPr lang="ru-RU" sz="1800" b="0" i="0" u="none" strike="noStrike" dirty="0">
                        <a:solidFill>
                          <a:srgbClr val="000000"/>
                        </a:solidFill>
                        <a:effectLst/>
                        <a:latin typeface="Times New Roman" panose="02020603050405020304" pitchFamily="18" charset="0"/>
                      </a:endParaRPr>
                    </a:p>
                  </a:txBody>
                  <a:tcPr marL="72000" marR="72000" marT="7213" marB="0" anchor="ctr"/>
                </a:tc>
                <a:tc>
                  <a:txBody>
                    <a:bodyPr/>
                    <a:lstStyle/>
                    <a:p>
                      <a:pPr algn="ctr" fontAlgn="ctr"/>
                      <a:r>
                        <a:rPr lang="ru-RU" sz="1800" u="none" strike="noStrike" dirty="0" smtClean="0">
                          <a:solidFill>
                            <a:schemeClr val="tx1"/>
                          </a:solidFill>
                          <a:effectLst/>
                        </a:rPr>
                        <a:t>2022 год</a:t>
                      </a:r>
                      <a:endParaRPr lang="ru-RU" sz="1800" b="0" i="0" u="none" strike="noStrike" dirty="0">
                        <a:solidFill>
                          <a:schemeClr val="tx1"/>
                        </a:solidFill>
                        <a:effectLst/>
                        <a:latin typeface="Times New Roman" panose="02020603050405020304" pitchFamily="18" charset="0"/>
                      </a:endParaRPr>
                    </a:p>
                  </a:txBody>
                  <a:tcPr marL="72000" marR="72000" marT="7213" marB="0" anchor="ctr"/>
                </a:tc>
              </a:tr>
              <a:tr h="384223">
                <a:tc>
                  <a:txBody>
                    <a:bodyPr/>
                    <a:lstStyle/>
                    <a:p>
                      <a:pPr algn="l" fontAlgn="ctr"/>
                      <a:r>
                        <a:rPr lang="ru-RU" sz="1800" u="none" strike="noStrike" dirty="0">
                          <a:solidFill>
                            <a:schemeClr val="tx1"/>
                          </a:solidFill>
                          <a:effectLst/>
                        </a:rPr>
                        <a:t>Численность населения, тыс. человек</a:t>
                      </a:r>
                      <a:endParaRPr lang="ru-RU" sz="1800" b="0" i="0" u="none" strike="noStrike" dirty="0">
                        <a:solidFill>
                          <a:schemeClr val="tx1"/>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4 001,6</a:t>
                      </a:r>
                      <a:endParaRPr lang="ru-RU" sz="1800" b="0" i="0" u="none" strike="noStrike" dirty="0">
                        <a:solidFill>
                          <a:schemeClr val="tx1"/>
                        </a:solidFill>
                        <a:effectLst/>
                        <a:latin typeface="+mn-lt"/>
                      </a:endParaRPr>
                    </a:p>
                  </a:txBody>
                  <a:tcPr marL="9525" marR="9525" marT="9525" marB="0" anchor="ctr"/>
                </a:tc>
              </a:tr>
              <a:tr h="365420">
                <a:tc>
                  <a:txBody>
                    <a:bodyPr/>
                    <a:lstStyle/>
                    <a:p>
                      <a:pPr algn="l" fontAlgn="ctr"/>
                      <a:r>
                        <a:rPr lang="ru-RU" sz="1800" u="none" strike="noStrike" dirty="0">
                          <a:solidFill>
                            <a:schemeClr val="tx1"/>
                          </a:solidFill>
                          <a:effectLst/>
                        </a:rPr>
                        <a:t>Валовый региональный продукт (ВРП), </a:t>
                      </a:r>
                      <a:r>
                        <a:rPr lang="ru-RU" sz="1800" u="none" strike="noStrike" dirty="0" smtClean="0">
                          <a:solidFill>
                            <a:schemeClr val="tx1"/>
                          </a:solidFill>
                          <a:effectLst/>
                        </a:rPr>
                        <a:t>млрд рублей</a:t>
                      </a:r>
                      <a:endParaRPr lang="ru-RU" sz="1800" b="0" i="0" u="none" strike="noStrike" dirty="0">
                        <a:solidFill>
                          <a:schemeClr val="tx1"/>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3 865,1*</a:t>
                      </a:r>
                      <a:endParaRPr lang="ru-RU" sz="1800" b="0" i="0" u="none" strike="noStrike" dirty="0">
                        <a:solidFill>
                          <a:schemeClr val="tx1"/>
                        </a:solidFill>
                        <a:effectLst/>
                        <a:latin typeface="+mn-lt"/>
                      </a:endParaRPr>
                    </a:p>
                  </a:txBody>
                  <a:tcPr marL="9525" marR="9525" marT="9525" marB="0" anchor="ctr"/>
                </a:tc>
              </a:tr>
              <a:tr h="374895">
                <a:tc>
                  <a:txBody>
                    <a:bodyPr/>
                    <a:lstStyle/>
                    <a:p>
                      <a:pPr algn="l" fontAlgn="ctr"/>
                      <a:r>
                        <a:rPr lang="ru-RU" sz="1800" u="none" strike="noStrike" dirty="0">
                          <a:solidFill>
                            <a:schemeClr val="tx1"/>
                          </a:solidFill>
                          <a:effectLst/>
                        </a:rPr>
                        <a:t>ВРП в расчете на одного жителя, </a:t>
                      </a:r>
                      <a:r>
                        <a:rPr lang="ru-RU" sz="1800" u="none" strike="noStrike" dirty="0" smtClean="0">
                          <a:solidFill>
                            <a:schemeClr val="tx1"/>
                          </a:solidFill>
                          <a:effectLst/>
                        </a:rPr>
                        <a:t>тыс. рублей</a:t>
                      </a:r>
                      <a:endParaRPr lang="ru-RU" sz="1800" b="0" i="0" u="none" strike="noStrike" dirty="0">
                        <a:solidFill>
                          <a:schemeClr val="tx1"/>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965,9*</a:t>
                      </a:r>
                      <a:endParaRPr lang="ru-RU" sz="1800" b="0" i="0" u="none" strike="noStrike" dirty="0">
                        <a:solidFill>
                          <a:schemeClr val="tx1"/>
                        </a:solidFill>
                        <a:effectLst/>
                        <a:latin typeface="+mn-lt"/>
                      </a:endParaRPr>
                    </a:p>
                  </a:txBody>
                  <a:tcPr marL="9525" marR="9525" marT="9525" marB="0" anchor="ctr"/>
                </a:tc>
              </a:tr>
              <a:tr h="410682">
                <a:tc>
                  <a:txBody>
                    <a:bodyPr/>
                    <a:lstStyle/>
                    <a:p>
                      <a:pPr algn="l" fontAlgn="ctr"/>
                      <a:r>
                        <a:rPr lang="ru-RU" sz="1800" u="none" strike="noStrike" dirty="0">
                          <a:solidFill>
                            <a:schemeClr val="tx1"/>
                          </a:solidFill>
                          <a:effectLst/>
                        </a:rPr>
                        <a:t>Инвестиции в основной капитал, </a:t>
                      </a:r>
                      <a:r>
                        <a:rPr lang="ru-RU" sz="1800" u="none" strike="noStrike" dirty="0" smtClean="0">
                          <a:solidFill>
                            <a:schemeClr val="tx1"/>
                          </a:solidFill>
                          <a:effectLst/>
                        </a:rPr>
                        <a:t>млрд </a:t>
                      </a:r>
                      <a:r>
                        <a:rPr lang="ru-RU" sz="1800" u="none" strike="noStrike" dirty="0">
                          <a:solidFill>
                            <a:schemeClr val="tx1"/>
                          </a:solidFill>
                          <a:effectLst/>
                        </a:rPr>
                        <a:t>рублей</a:t>
                      </a:r>
                      <a:endParaRPr lang="ru-RU" sz="1800" b="0" i="0" u="none" strike="noStrike" dirty="0">
                        <a:solidFill>
                          <a:schemeClr val="tx1"/>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888,6</a:t>
                      </a:r>
                      <a:endParaRPr lang="ru-RU" sz="1800" b="0" i="0" u="none" strike="noStrike" dirty="0">
                        <a:solidFill>
                          <a:schemeClr val="tx1"/>
                        </a:solidFill>
                        <a:effectLst/>
                        <a:latin typeface="+mn-lt"/>
                      </a:endParaRPr>
                    </a:p>
                  </a:txBody>
                  <a:tcPr marL="9525" marR="9525" marT="9525" marB="0" anchor="ctr"/>
                </a:tc>
              </a:tr>
              <a:tr h="384223">
                <a:tc>
                  <a:txBody>
                    <a:bodyPr/>
                    <a:lstStyle/>
                    <a:p>
                      <a:pPr algn="l" fontAlgn="ctr"/>
                      <a:r>
                        <a:rPr lang="ru-RU" sz="1800" u="none" strike="noStrike" dirty="0">
                          <a:solidFill>
                            <a:schemeClr val="tx1"/>
                          </a:solidFill>
                          <a:effectLst/>
                        </a:rPr>
                        <a:t>Индекс промышленного производства, %</a:t>
                      </a:r>
                      <a:endParaRPr lang="ru-RU" sz="1800" b="0" i="0" u="none" strike="noStrike" dirty="0">
                        <a:solidFill>
                          <a:schemeClr val="tx1"/>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106,6</a:t>
                      </a:r>
                      <a:endParaRPr lang="ru-RU" sz="1800" b="0" i="0" u="none" strike="noStrike" dirty="0">
                        <a:solidFill>
                          <a:schemeClr val="tx1"/>
                        </a:solidFill>
                        <a:effectLst/>
                        <a:latin typeface="+mn-lt"/>
                      </a:endParaRPr>
                    </a:p>
                  </a:txBody>
                  <a:tcPr marL="9525" marR="9525" marT="9525" marB="0" anchor="ctr"/>
                </a:tc>
              </a:tr>
              <a:tr h="396231">
                <a:tc>
                  <a:txBody>
                    <a:bodyPr/>
                    <a:lstStyle/>
                    <a:p>
                      <a:pPr algn="l" fontAlgn="ctr"/>
                      <a:r>
                        <a:rPr lang="ru-RU" sz="1800" u="none" strike="noStrike" dirty="0">
                          <a:solidFill>
                            <a:schemeClr val="tx1"/>
                          </a:solidFill>
                          <a:effectLst/>
                        </a:rPr>
                        <a:t>Сводный индекс потребительских цен, %</a:t>
                      </a:r>
                      <a:endParaRPr lang="ru-RU" sz="1800" b="0" i="0" u="none" strike="noStrike" dirty="0">
                        <a:solidFill>
                          <a:schemeClr val="tx1"/>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111,4</a:t>
                      </a:r>
                      <a:endParaRPr lang="ru-RU" sz="1800" b="0" i="0" u="none" strike="noStrike" dirty="0">
                        <a:solidFill>
                          <a:schemeClr val="tx1"/>
                        </a:solidFill>
                        <a:effectLst/>
                        <a:latin typeface="+mn-lt"/>
                      </a:endParaRPr>
                    </a:p>
                  </a:txBody>
                  <a:tcPr marL="9525" marR="9525" marT="9525" marB="0" anchor="ctr"/>
                </a:tc>
              </a:tr>
              <a:tr h="441179">
                <a:tc>
                  <a:txBody>
                    <a:bodyPr/>
                    <a:lstStyle/>
                    <a:p>
                      <a:pPr algn="l" fontAlgn="ctr"/>
                      <a:r>
                        <a:rPr lang="ru-RU" sz="1800" u="none" strike="noStrike" dirty="0" smtClean="0">
                          <a:solidFill>
                            <a:schemeClr val="tx1"/>
                          </a:solidFill>
                          <a:effectLst/>
                        </a:rPr>
                        <a:t>Прибыль, млрд </a:t>
                      </a:r>
                      <a:r>
                        <a:rPr lang="ru-RU" sz="1800" u="none" strike="noStrike" dirty="0">
                          <a:solidFill>
                            <a:schemeClr val="tx1"/>
                          </a:solidFill>
                          <a:effectLst/>
                        </a:rPr>
                        <a:t>рублей</a:t>
                      </a:r>
                      <a:endParaRPr lang="ru-RU" sz="1800" b="0" i="0" u="none" strike="noStrike" dirty="0">
                        <a:solidFill>
                          <a:schemeClr val="tx1"/>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892,5</a:t>
                      </a:r>
                      <a:endParaRPr lang="ru-RU" sz="1800" b="0" i="0" u="none" strike="noStrike" dirty="0">
                        <a:solidFill>
                          <a:schemeClr val="tx1"/>
                        </a:solidFill>
                        <a:effectLst/>
                        <a:latin typeface="+mn-lt"/>
                      </a:endParaRPr>
                    </a:p>
                  </a:txBody>
                  <a:tcPr marL="9525" marR="9525" marT="9525" marB="0" anchor="ctr"/>
                </a:tc>
              </a:tr>
              <a:tr h="374895">
                <a:tc>
                  <a:txBody>
                    <a:bodyPr/>
                    <a:lstStyle/>
                    <a:p>
                      <a:pPr algn="l" fontAlgn="ctr"/>
                      <a:r>
                        <a:rPr lang="ru-RU" sz="1800" u="none" strike="noStrike" dirty="0" smtClean="0">
                          <a:solidFill>
                            <a:schemeClr val="tx1"/>
                          </a:solidFill>
                          <a:effectLst/>
                        </a:rPr>
                        <a:t>Уровень </a:t>
                      </a:r>
                      <a:r>
                        <a:rPr lang="ru-RU" sz="1800" u="none" strike="noStrike" dirty="0">
                          <a:solidFill>
                            <a:schemeClr val="tx1"/>
                          </a:solidFill>
                          <a:effectLst/>
                        </a:rPr>
                        <a:t>регистрируемой безработицы, %</a:t>
                      </a:r>
                      <a:endParaRPr lang="ru-RU" sz="1800" b="0" i="0" u="none" strike="noStrike" dirty="0">
                        <a:solidFill>
                          <a:schemeClr val="tx1"/>
                        </a:solidFill>
                        <a:effectLst/>
                        <a:latin typeface="Times New Roman" panose="02020603050405020304" pitchFamily="18" charset="0"/>
                      </a:endParaRPr>
                    </a:p>
                  </a:txBody>
                  <a:tcPr marL="72000" marR="72000" marT="7213" marB="0" anchor="ctr"/>
                </a:tc>
                <a:tc>
                  <a:txBody>
                    <a:bodyPr/>
                    <a:lstStyle/>
                    <a:p>
                      <a:pPr algn="r" fontAlgn="ctr"/>
                      <a:r>
                        <a:rPr lang="ru-RU" sz="1800" b="0" i="0" u="none" strike="noStrike" dirty="0" smtClean="0">
                          <a:solidFill>
                            <a:schemeClr val="tx1"/>
                          </a:solidFill>
                          <a:effectLst/>
                          <a:latin typeface="+mn-lt"/>
                        </a:rPr>
                        <a:t>0,37</a:t>
                      </a:r>
                      <a:endParaRPr lang="ru-RU" sz="1800" b="0" i="0" u="none" strike="noStrike" dirty="0">
                        <a:solidFill>
                          <a:schemeClr val="tx1"/>
                        </a:solidFill>
                        <a:effectLst/>
                        <a:latin typeface="+mn-lt"/>
                      </a:endParaRPr>
                    </a:p>
                  </a:txBody>
                  <a:tcPr marL="9525" marR="9525" marT="9525" marB="0" anchor="ctr"/>
                </a:tc>
              </a:tr>
            </a:tbl>
          </a:graphicData>
        </a:graphic>
      </p:graphicFrame>
      <p:sp>
        <p:nvSpPr>
          <p:cNvPr id="2" name="TextBox 1"/>
          <p:cNvSpPr txBox="1"/>
          <p:nvPr/>
        </p:nvSpPr>
        <p:spPr>
          <a:xfrm>
            <a:off x="715762" y="4764364"/>
            <a:ext cx="4578596" cy="338554"/>
          </a:xfrm>
          <a:prstGeom prst="rect">
            <a:avLst/>
          </a:prstGeom>
          <a:noFill/>
        </p:spPr>
        <p:txBody>
          <a:bodyPr wrap="square" rtlCol="0">
            <a:spAutoFit/>
          </a:bodyPr>
          <a:lstStyle/>
          <a:p>
            <a:r>
              <a:rPr lang="ru-RU" sz="1600" dirty="0" smtClean="0"/>
              <a:t>*- оценка</a:t>
            </a:r>
          </a:p>
        </p:txBody>
      </p:sp>
    </p:spTree>
    <p:extLst>
      <p:ext uri="{BB962C8B-B14F-4D97-AF65-F5344CB8AC3E}">
        <p14:creationId xmlns:p14="http://schemas.microsoft.com/office/powerpoint/2010/main" val="15631095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276587825"/>
              </p:ext>
            </p:extLst>
          </p:nvPr>
        </p:nvGraphicFramePr>
        <p:xfrm>
          <a:off x="636139" y="901712"/>
          <a:ext cx="8386069" cy="5856438"/>
        </p:xfrm>
        <a:graphic>
          <a:graphicData uri="http://schemas.openxmlformats.org/drawingml/2006/table">
            <a:tbl>
              <a:tblPr>
                <a:tableStyleId>{616DA210-FB5B-4158-B5E0-FEB733F419BA}</a:tableStyleId>
              </a:tblPr>
              <a:tblGrid>
                <a:gridCol w="6469511"/>
                <a:gridCol w="962025"/>
                <a:gridCol w="954533"/>
              </a:tblGrid>
              <a:tr h="272774">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2022 год</a:t>
                      </a:r>
                    </a:p>
                    <a:p>
                      <a:pPr algn="ctr" fontAlgn="ct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план)</a:t>
                      </a:r>
                      <a:endParaRPr lang="ru-RU" sz="900" b="1" i="0" u="none" strike="noStrike" dirty="0">
                        <a:solidFill>
                          <a:schemeClr val="tx1"/>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2022 </a:t>
                      </a:r>
                      <a:r>
                        <a:rPr lang="ru-RU" sz="900" b="1" u="none" strike="noStrike" dirty="0">
                          <a:solidFill>
                            <a:schemeClr val="tx1"/>
                          </a:solidFill>
                          <a:effectLst/>
                          <a:latin typeface="+mn-lt"/>
                        </a:rPr>
                        <a:t>год </a:t>
                      </a:r>
                      <a:endParaRPr lang="ru-RU" sz="900" b="1" u="none" strike="noStrike" dirty="0" smtClean="0">
                        <a:solidFill>
                          <a:schemeClr val="tx1"/>
                        </a:solidFill>
                        <a:effectLst/>
                        <a:latin typeface="+mn-lt"/>
                      </a:endParaRPr>
                    </a:p>
                    <a:p>
                      <a:pPr algn="ctr" fontAlgn="ct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факт)</a:t>
                      </a:r>
                      <a:endParaRPr lang="ru-RU" sz="900" b="1" i="0" u="none" strike="noStrike" dirty="0">
                        <a:solidFill>
                          <a:schemeClr val="tx1"/>
                        </a:solidFill>
                        <a:effectLst/>
                        <a:latin typeface="+mn-lt"/>
                      </a:endParaRPr>
                    </a:p>
                  </a:txBody>
                  <a:tcPr marL="6318" marR="6318" marT="631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Количество семей отдельных категорий граждан Республики Татарстан, обеспеченных жильем (нарастающим итогом с 2022 года), тысяч семей</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0,048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0,048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Объем жилищного строительства, млн. кв. м в год</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3,093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Ввод жилья в рамках мероприятий по стимулированию программ развития жилищного строительства субъектов Российской Федерации, млн кв. метров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0,3953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0,5460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Количество квадратных метров расселенного непригодного для проживания жилищного фонда (нарастающим итогом), тыс. кв. метров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13,900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16,1500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Количество граждан, расселенных из непригодного для проживания жилищного фонда (нарастающим итогом</a:t>
                      </a:r>
                      <a:r>
                        <a:rPr lang="ru-RU" sz="800" b="0" i="0" u="none" strike="noStrike" kern="1200" dirty="0">
                          <a:solidFill>
                            <a:schemeClr val="tx1"/>
                          </a:solidFill>
                          <a:effectLst/>
                          <a:latin typeface="+mn-lt"/>
                          <a:ea typeface="+mn-ea"/>
                          <a:cs typeface="+mn-cs"/>
                        </a:rPr>
                        <a:t>),</a:t>
                      </a:r>
                      <a:r>
                        <a:rPr lang="ru-RU" sz="800" b="0" i="0" u="none" strike="noStrike" kern="1200" dirty="0" err="1">
                          <a:solidFill>
                            <a:schemeClr val="tx1"/>
                          </a:solidFill>
                          <a:effectLst/>
                          <a:latin typeface="+mn-lt"/>
                          <a:ea typeface="+mn-ea"/>
                          <a:cs typeface="+mn-cs"/>
                        </a:rPr>
                        <a:t>тыс.чел</a:t>
                      </a:r>
                      <a:r>
                        <a:rPr lang="ru-RU" sz="800" b="0" i="0" u="none" strike="noStrike" kern="1200" dirty="0">
                          <a:solidFill>
                            <a:schemeClr val="tx1"/>
                          </a:solidFill>
                          <a:effectLst/>
                          <a:latin typeface="+mn-lt"/>
                          <a:ea typeface="+mn-ea"/>
                          <a:cs typeface="+mn-cs"/>
                        </a:rPr>
                        <a:t>.</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0,850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1,460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многоквартирных домов, в которых проведен капитальный ремонт, от общего числа многоквартирных домов, включенных в Региональную программу капитального ремонта общего имущества в многоквартирных домах, расположенных на территории Республики Татарстан на текущий год,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многоквартирных домов, в которых проведен ремонт отдельных конструктивных элементов, от общего числа многоквартирных домов, включенных в Перечень многоквартирных домов, в который предусмотрено проведение работ по замене или ремонту отдельных конструктивных элементов на текущий год,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a:solidFill>
                            <a:schemeClr val="tx1"/>
                          </a:solidFill>
                          <a:effectLst/>
                          <a:latin typeface="+mn-lt"/>
                          <a:ea typeface="+mn-ea"/>
                          <a:cs typeface="+mn-cs"/>
                        </a:rPr>
                        <a:t>Доля населения, обеспеченного качественной питьевой водой из систем централизованного водоснабжения, в общей численности населения Республики Татарстан,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94,2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94,2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городского населения, обеспеченного качественной питьевой водой из систем централизованного водоснабжения, в общей численности населения Республики Татарстан,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97,3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97,3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Количество построенных и реконструированных (модернизированных) объектов питьевого водоснабжения и водоподготовки, предусмотренных региональными программами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Снижение объема отводимых в р. Волгу загрязненных сточных вод, нарастающим итогом, куб. км</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0,1348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0,1300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Прирост мощности очистных сооружений, обеспечивающих сокращение отведения в р. Волгу загрязненных сточных вод, нарастающим итогом, куб. км</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0,0552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0,0552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Удельный   расход тепловой энергии в многоквартирных домах, Гкал/</a:t>
                      </a:r>
                      <a:r>
                        <a:rPr lang="ru-RU" sz="900" b="0" i="0" u="none" strike="noStrike" kern="1200" dirty="0" err="1">
                          <a:solidFill>
                            <a:schemeClr val="tx1"/>
                          </a:solidFill>
                          <a:effectLst/>
                          <a:latin typeface="+mn-lt"/>
                          <a:ea typeface="+mn-ea"/>
                          <a:cs typeface="+mn-cs"/>
                        </a:rPr>
                        <a:t>кв.метр</a:t>
                      </a:r>
                      <a:endParaRPr lang="ru-RU" sz="9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0,13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Удельный расход холодной воды в многоквартирных домах, куб. метров/человека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36,32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36,32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Удельный расход горячей воды в многоквартирных домах, </a:t>
                      </a:r>
                      <a:r>
                        <a:rPr lang="ru-RU" sz="900" b="0" i="0" u="none" strike="noStrike" kern="1200" dirty="0" err="1">
                          <a:solidFill>
                            <a:schemeClr val="tx1"/>
                          </a:solidFill>
                          <a:effectLst/>
                          <a:latin typeface="+mn-lt"/>
                          <a:ea typeface="+mn-ea"/>
                          <a:cs typeface="+mn-cs"/>
                        </a:rPr>
                        <a:t>куб.метров</a:t>
                      </a:r>
                      <a:r>
                        <a:rPr lang="ru-RU" sz="900" b="0" i="0" u="none" strike="noStrike" kern="1200" dirty="0">
                          <a:solidFill>
                            <a:schemeClr val="tx1"/>
                          </a:solidFill>
                          <a:effectLst/>
                          <a:latin typeface="+mn-lt"/>
                          <a:ea typeface="+mn-ea"/>
                          <a:cs typeface="+mn-cs"/>
                        </a:rPr>
                        <a:t>/человека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Удельный расход электрической энергии в многоквартирных домах, кВт × ч/</a:t>
                      </a:r>
                      <a:r>
                        <a:rPr lang="ru-RU" sz="900" b="0" i="0" u="none" strike="noStrike" kern="1200" dirty="0" err="1">
                          <a:solidFill>
                            <a:schemeClr val="tx1"/>
                          </a:solidFill>
                          <a:effectLst/>
                          <a:latin typeface="+mn-lt"/>
                          <a:ea typeface="+mn-ea"/>
                          <a:cs typeface="+mn-cs"/>
                        </a:rPr>
                        <a:t>кв.метр</a:t>
                      </a:r>
                      <a:endParaRPr lang="ru-RU" sz="900" b="0" i="0" u="none" strike="noStrike" kern="1200" dirty="0">
                        <a:solidFill>
                          <a:schemeClr val="tx1"/>
                        </a:solidFill>
                        <a:effectLst/>
                        <a:latin typeface="+mn-lt"/>
                        <a:ea typeface="+mn-ea"/>
                        <a:cs typeface="+mn-cs"/>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19,05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19,05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многоквартирных домов, имеющих класс энергоэффективности «В» и выше,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5,48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5,48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энергоэффективных источников света в системах уличного освещения,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70,1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70,1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marR="0" lvl="0" indent="0" algn="just" defTabSz="685800" rtl="0" eaLnBrk="1" fontAlgn="t" latinLnBrk="0" hangingPunct="1">
                        <a:lnSpc>
                          <a:spcPct val="100000"/>
                        </a:lnSpc>
                        <a:spcBef>
                          <a:spcPts val="0"/>
                        </a:spcBef>
                        <a:spcAft>
                          <a:spcPts val="0"/>
                        </a:spcAft>
                        <a:buClrTx/>
                        <a:buSzTx/>
                        <a:buFontTx/>
                        <a:buNone/>
                        <a:tabLst/>
                        <a:defRPr/>
                      </a:pPr>
                      <a:r>
                        <a:rPr lang="ru-RU" sz="900" b="0" i="0" u="none" strike="noStrike" kern="1200" dirty="0">
                          <a:solidFill>
                            <a:schemeClr val="tx1"/>
                          </a:solidFill>
                          <a:effectLst/>
                          <a:latin typeface="+mn-lt"/>
                          <a:ea typeface="+mn-ea"/>
                          <a:cs typeface="+mn-cs"/>
                        </a:rPr>
                        <a:t>Доля потерь тепловой энергии при ее передаче в общем объеме переданной тепловой энергии, %дельный вес потерь тепловой энергии в общем количестве поданного в сеть тепла,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6,49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6,49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Уровень износа коммунальной инфраструктуры,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45,9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45,9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площади жилищного фонда, обеспеченного всеми видами благоустройства, в общей площади жилищного фонда Республики Татарстан,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84,3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84,3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534">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Объем работ, выполненных по виду деятельности «Строительство», в сопоставимых ценах к соответствующему периоду предыдущего года,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108,3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120,4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8" name="Скругленный прямоугольник 7"/>
          <p:cNvSpPr/>
          <p:nvPr/>
        </p:nvSpPr>
        <p:spPr>
          <a:xfrm>
            <a:off x="636139" y="68876"/>
            <a:ext cx="7943850" cy="527804"/>
          </a:xfrm>
          <a:prstGeom prst="round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ts val="1500"/>
              </a:lnSpc>
            </a:pPr>
            <a:r>
              <a:rPr lang="ru-RU" sz="1400" b="1" dirty="0" smtClean="0"/>
              <a:t>4. Государственная </a:t>
            </a:r>
            <a:r>
              <a:rPr lang="ru-RU" sz="1400" b="1" dirty="0"/>
              <a:t>программа </a:t>
            </a:r>
            <a:r>
              <a:rPr lang="ru-RU" sz="1400" b="1" dirty="0" smtClean="0"/>
              <a:t>«Обеспечение качественным жильем и услугами жилищно-коммунального хозяйства населения Республики Татарстан» (продолжение)</a:t>
            </a:r>
            <a:endParaRPr lang="ru-RU" sz="1400" b="1" dirty="0"/>
          </a:p>
        </p:txBody>
      </p:sp>
    </p:spTree>
    <p:extLst>
      <p:ext uri="{BB962C8B-B14F-4D97-AF65-F5344CB8AC3E}">
        <p14:creationId xmlns:p14="http://schemas.microsoft.com/office/powerpoint/2010/main" val="1908743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3"/>
            <p:extLst>
              <p:ext uri="{D42A27DB-BD31-4B8C-83A1-F6EECF244321}">
                <p14:modId xmlns:p14="http://schemas.microsoft.com/office/powerpoint/2010/main" val="2636552250"/>
              </p:ext>
            </p:extLst>
          </p:nvPr>
        </p:nvGraphicFramePr>
        <p:xfrm>
          <a:off x="639254" y="968193"/>
          <a:ext cx="8228121" cy="4659176"/>
        </p:xfrm>
        <a:graphic>
          <a:graphicData uri="http://schemas.openxmlformats.org/drawingml/2006/table">
            <a:tbl>
              <a:tblPr firstRow="1" bandRow="1">
                <a:tableStyleId>{5C22544A-7EE6-4342-B048-85BDC9FD1C3A}</a:tableStyleId>
              </a:tblPr>
              <a:tblGrid>
                <a:gridCol w="5823018"/>
                <a:gridCol w="1244814"/>
                <a:gridCol w="1160289"/>
              </a:tblGrid>
              <a:tr h="291989">
                <a:tc>
                  <a:txBody>
                    <a:bodyPr/>
                    <a:lstStyle/>
                    <a:p>
                      <a:pPr algn="ctr" fontAlgn="ctr"/>
                      <a:r>
                        <a:rPr lang="ru-RU" sz="800" b="1" i="0" u="none" strike="noStrike" dirty="0" smtClean="0">
                          <a:solidFill>
                            <a:srgbClr val="000000"/>
                          </a:solidFill>
                          <a:effectLst/>
                          <a:latin typeface="+mn-lt"/>
                        </a:rPr>
                        <a:t>Целевые показатели реализации государственной программы</a:t>
                      </a:r>
                      <a:endParaRPr lang="ru-RU" sz="800" b="1" i="0" u="none" strike="noStrike" dirty="0">
                        <a:solidFill>
                          <a:srgbClr val="000000"/>
                        </a:solidFill>
                        <a:effectLst/>
                        <a:latin typeface="+mn-lt"/>
                      </a:endParaRPr>
                    </a:p>
                  </a:txBody>
                  <a:tcPr marL="6318" marR="6318" marT="631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2022 год</a:t>
                      </a:r>
                    </a:p>
                    <a:p>
                      <a:pPr algn="ctr" fontAlgn="ct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план)</a:t>
                      </a:r>
                      <a:endParaRPr lang="ru-RU" sz="900" b="1" i="0" u="none" strike="noStrike" dirty="0">
                        <a:solidFill>
                          <a:schemeClr val="tx1"/>
                        </a:solidFill>
                        <a:effectLst/>
                        <a:latin typeface="+mn-lt"/>
                      </a:endParaRPr>
                    </a:p>
                  </a:txBody>
                  <a:tcPr marL="6318" marR="6318" marT="631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2022 </a:t>
                      </a:r>
                      <a:r>
                        <a:rPr lang="ru-RU" sz="900" b="1" u="none" strike="noStrike" dirty="0">
                          <a:solidFill>
                            <a:schemeClr val="tx1"/>
                          </a:solidFill>
                          <a:effectLst/>
                          <a:latin typeface="+mn-lt"/>
                        </a:rPr>
                        <a:t>год </a:t>
                      </a:r>
                      <a:endParaRPr lang="ru-RU" sz="900" b="1" u="none" strike="noStrike" dirty="0" smtClean="0">
                        <a:solidFill>
                          <a:schemeClr val="tx1"/>
                        </a:solidFill>
                        <a:effectLst/>
                        <a:latin typeface="+mn-lt"/>
                      </a:endParaRPr>
                    </a:p>
                    <a:p>
                      <a:pPr algn="ctr" fontAlgn="ct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факт)</a:t>
                      </a:r>
                      <a:endParaRPr lang="ru-RU" sz="900" b="1" i="0" u="none" strike="noStrike" dirty="0">
                        <a:solidFill>
                          <a:schemeClr val="tx1"/>
                        </a:solidFill>
                        <a:effectLst/>
                        <a:latin typeface="+mn-lt"/>
                      </a:endParaRPr>
                    </a:p>
                  </a:txBody>
                  <a:tcPr marL="6318" marR="6318" marT="631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130628">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убыточных предприятий строительства в общем количестве предприятий строительства,%(уточненный)</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23,5</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21,6</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30628">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Общая площадь жилых помещений, приходящаяся в среднем на 1 жителя Республики Татарстан, кв. метров (уточненный)</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28,8</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28,8</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30628">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Введено в эксплуатацию арендного жилья нарастающим итогом с 2019 года, </a:t>
                      </a:r>
                      <a:r>
                        <a:rPr lang="ru-RU" sz="900" b="0" i="0" u="none" strike="noStrike" kern="1200" dirty="0" err="1">
                          <a:solidFill>
                            <a:schemeClr val="tx1"/>
                          </a:solidFill>
                          <a:effectLst/>
                          <a:latin typeface="+mn-lt"/>
                          <a:ea typeface="+mn-ea"/>
                          <a:cs typeface="+mn-cs"/>
                        </a:rPr>
                        <a:t>тыс.кв.метров</a:t>
                      </a:r>
                      <a:r>
                        <a:rPr lang="ru-RU" sz="900" b="0" i="0" u="none" strike="noStrike" kern="1200" dirty="0">
                          <a:solidFill>
                            <a:schemeClr val="tx1"/>
                          </a:solidFill>
                          <a:effectLst/>
                          <a:latin typeface="+mn-lt"/>
                          <a:ea typeface="+mn-ea"/>
                          <a:cs typeface="+mn-cs"/>
                        </a:rPr>
                        <a:t> общей площади</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40,5</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40,5</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30628">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фактически сданных объектов от графика производства работ по программам капитальных вложений (без учета строительства и реконструкции дорог),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30628">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Обеспечение инфраструктурой ОЭЗ «</a:t>
                      </a:r>
                      <a:r>
                        <a:rPr lang="ru-RU" sz="900" b="0" i="0" u="none" strike="noStrike" kern="1200" dirty="0" err="1">
                          <a:solidFill>
                            <a:schemeClr val="tx1"/>
                          </a:solidFill>
                          <a:effectLst/>
                          <a:latin typeface="+mn-lt"/>
                          <a:ea typeface="+mn-ea"/>
                          <a:cs typeface="+mn-cs"/>
                        </a:rPr>
                        <a:t>Алабуга</a:t>
                      </a:r>
                      <a:r>
                        <a:rPr lang="ru-RU" sz="900" b="0" i="0" u="none" strike="noStrike" kern="1200" dirty="0">
                          <a:solidFill>
                            <a:schemeClr val="tx1"/>
                          </a:solidFill>
                          <a:effectLst/>
                          <a:latin typeface="+mn-lt"/>
                          <a:ea typeface="+mn-ea"/>
                          <a:cs typeface="+mn-cs"/>
                        </a:rPr>
                        <a:t>», % от запланированного объема</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69256">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Ввод новых и модернизация существующих предприятий по выпуску строительной продукции, единиц</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6,0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6,0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93126">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многоквартирных домов, в которых собственники помещений выбрали и реализуют управление многоквартирными домами посредством товариществ собственников жилья либо жилищных кооперативов или иного специализированного кооператива,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12,9</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12,9</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83392">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убыточных организаций жилищно-коммунального хозяйства,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28,5</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22,8</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53680">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Количество семей, улучшивших жилищные условия, тыс. семей, </a:t>
                      </a:r>
                      <a:r>
                        <a:rPr lang="ru-RU" sz="900" b="0" i="0" u="none" strike="noStrike" kern="1200" dirty="0" err="1">
                          <a:solidFill>
                            <a:schemeClr val="tx1"/>
                          </a:solidFill>
                          <a:effectLst/>
                          <a:latin typeface="+mn-lt"/>
                          <a:ea typeface="+mn-ea"/>
                          <a:cs typeface="+mn-cs"/>
                        </a:rPr>
                        <a:t>тыс.семей</a:t>
                      </a:r>
                      <a:endParaRPr lang="ru-RU" sz="900" b="0" i="0" u="none" strike="noStrike" kern="1200" dirty="0">
                        <a:solidFill>
                          <a:schemeClr val="tx1"/>
                        </a:solidFill>
                        <a:effectLst/>
                        <a:latin typeface="+mn-lt"/>
                        <a:ea typeface="+mn-ea"/>
                        <a:cs typeface="+mn-cs"/>
                      </a:endParaRP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113,3</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107,2</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208702">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многодетных семей, получивших жилые помещения и улучшивших жилищные условия в отчетном году, в общем числе многодетных семей, состоящих на учете в качестве нуждающихся в жилых помещениях,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4,0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4,0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208701">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проведенных Государственной жилищной инспекцией Республики Татарстан плановых проверок организаций от числа запланированных (без учета количества проверок, невозможность проведения которых обусловлена ликвидацией или реорганизацией юридического лица, прекращением юридическим лицом или индивидуальным предпринимателем подлежащей плановой проверке деятельности в Республике Татарстан, а также наступлением обстоятельств непреодолимой силы),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306129">
                <a:tc>
                  <a:txBody>
                    <a:bodyPr/>
                    <a:lstStyle/>
                    <a:p>
                      <a:pPr marL="0" algn="just" defTabSz="685800" rtl="0" eaLnBrk="1" fontAlgn="t" latinLnBrk="0" hangingPunct="1"/>
                      <a:r>
                        <a:rPr lang="ru-RU" sz="900" b="0" i="0" u="none" strike="noStrike" kern="1200" dirty="0">
                          <a:solidFill>
                            <a:schemeClr val="tx1"/>
                          </a:solidFill>
                          <a:effectLst/>
                          <a:latin typeface="+mn-lt"/>
                          <a:ea typeface="+mn-ea"/>
                          <a:cs typeface="+mn-cs"/>
                        </a:rPr>
                        <a:t>Доля устраненных нарушений и нарушений, по устранению которых Государственной жилищной инспекцией Республики Татарстан приняты меры, от общего числа выявленных нарушений,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9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262490">
                <a:tc>
                  <a:txBody>
                    <a:bodyPr/>
                    <a:lstStyle/>
                    <a:p>
                      <a:pPr marL="0" algn="just" defTabSz="685800" rtl="0" eaLnBrk="1" fontAlgn="t" latinLnBrk="0" hangingPunct="1"/>
                      <a:r>
                        <a:rPr lang="ru-RU" sz="800" b="0" i="0" u="none" strike="noStrike" kern="1200" dirty="0">
                          <a:solidFill>
                            <a:schemeClr val="tx1"/>
                          </a:solidFill>
                          <a:effectLst/>
                          <a:latin typeface="+mn-lt"/>
                          <a:ea typeface="+mn-ea"/>
                          <a:cs typeface="+mn-cs"/>
                        </a:rPr>
                        <a:t>Доля проведенных Государственной жилищной инспекцией Республики Татарстан плановых проверок организаций от числа запланированных (без учета количества проверок, невозможность проведения которых обусловлена ликвидацией или реорганизацией юридического лица, прекращением юридическим лицом или индивидуальным предпринимателем подлежащей плановой проверке деятельности в Республике Татарстан, а также наступлением обстоятельств непреодолимой силы),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145997">
                <a:tc>
                  <a:txBody>
                    <a:bodyPr/>
                    <a:lstStyle/>
                    <a:p>
                      <a:pPr marL="0" algn="just" defTabSz="685800" rtl="0" eaLnBrk="1" fontAlgn="t" latinLnBrk="0" hangingPunct="1"/>
                      <a:r>
                        <a:rPr lang="ru-RU" sz="800" b="0" i="0" u="none" strike="noStrike" kern="1200" dirty="0">
                          <a:solidFill>
                            <a:schemeClr val="tx1"/>
                          </a:solidFill>
                          <a:effectLst/>
                          <a:latin typeface="+mn-lt"/>
                          <a:ea typeface="+mn-ea"/>
                          <a:cs typeface="+mn-cs"/>
                        </a:rPr>
                        <a:t>Доля устраненных нарушений и нарушений, по устранению которых Государственной жилищной инспекцией Республики Татарстан приняты меры, от общего числа выявленных нарушений, %</a:t>
                      </a:r>
                    </a:p>
                  </a:txBody>
                  <a:tcPr marL="9525" marR="9525" marT="9525"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t" latinLnBrk="0" hangingPunct="1"/>
                      <a:r>
                        <a:rPr lang="ru-RU" sz="800" b="0" i="0" u="none" strike="noStrike" kern="1200" dirty="0">
                          <a:solidFill>
                            <a:schemeClr val="tx1"/>
                          </a:solidFill>
                          <a:effectLst/>
                          <a:latin typeface="+mn-lt"/>
                          <a:ea typeface="+mn-ea"/>
                          <a:cs typeface="+mn-cs"/>
                        </a:rPr>
                        <a:t>100,0</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
        <p:nvSpPr>
          <p:cNvPr id="4" name="Текст 3"/>
          <p:cNvSpPr>
            <a:spLocks noGrp="1"/>
          </p:cNvSpPr>
          <p:nvPr>
            <p:ph type="body" sz="quarter" idx="14"/>
          </p:nvPr>
        </p:nvSpPr>
        <p:spPr>
          <a:xfrm>
            <a:off x="614723" y="138246"/>
            <a:ext cx="8026158" cy="527804"/>
          </a:xfrm>
          <a:prstGeom prst="round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ts val="1500"/>
              </a:lnSpc>
            </a:pPr>
            <a:r>
              <a:rPr lang="ru-RU" sz="1400" b="1" dirty="0" smtClean="0"/>
              <a:t>4. Государственная </a:t>
            </a:r>
            <a:r>
              <a:rPr lang="ru-RU" sz="1400" b="1" dirty="0"/>
              <a:t>программа </a:t>
            </a:r>
            <a:r>
              <a:rPr lang="ru-RU" sz="1400" b="1" dirty="0" smtClean="0"/>
              <a:t>«Обеспечение качественным жильем и услугами жилищно-коммунального хозяйства населения Республики Татарстан» (окончание)</a:t>
            </a:r>
            <a:endParaRPr lang="ru-RU" sz="1400" b="1" dirty="0"/>
          </a:p>
        </p:txBody>
      </p:sp>
      <p:sp>
        <p:nvSpPr>
          <p:cNvPr id="7" name="Прямоугольник 6"/>
          <p:cNvSpPr/>
          <p:nvPr/>
        </p:nvSpPr>
        <p:spPr>
          <a:xfrm>
            <a:off x="610879" y="5710587"/>
            <a:ext cx="8148917" cy="400110"/>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строительства, архитектуры и жилищно-коммунального хозяйства Республики Татарстан</a:t>
            </a:r>
            <a:endParaRPr lang="ru-RU" sz="1000" b="1" i="1" dirty="0">
              <a:solidFill>
                <a:srgbClr val="000000"/>
              </a:solidFill>
              <a:latin typeface="Times New Roman" panose="02020603050405020304" pitchFamily="18" charset="0"/>
            </a:endParaRPr>
          </a:p>
        </p:txBody>
      </p:sp>
      <p:sp>
        <p:nvSpPr>
          <p:cNvPr id="8" name="Прямоугольник 7"/>
          <p:cNvSpPr/>
          <p:nvPr/>
        </p:nvSpPr>
        <p:spPr>
          <a:xfrm>
            <a:off x="610879" y="6109731"/>
            <a:ext cx="7903029" cy="400110"/>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a:t>
            </a:r>
            <a:r>
              <a:rPr lang="ru-RU" sz="1000" b="1" i="1" u="sng" dirty="0">
                <a:solidFill>
                  <a:schemeClr val="accent6"/>
                </a:solidFill>
              </a:rPr>
              <a:t> </a:t>
            </a:r>
            <a:r>
              <a:rPr lang="ru-RU" sz="1000" b="1" i="1" dirty="0">
                <a:solidFill>
                  <a:schemeClr val="accent6"/>
                </a:solidFill>
              </a:rPr>
              <a:t>http://minstroy.tatarstan.ru</a:t>
            </a:r>
            <a:endParaRPr lang="ru-RU" sz="1000" b="1" i="1" dirty="0">
              <a:solidFill>
                <a:schemeClr val="accent6"/>
              </a:solidFill>
              <a:latin typeface="Times New Roman" panose="02020603050405020304" pitchFamily="18" charset="0"/>
            </a:endParaRPr>
          </a:p>
        </p:txBody>
      </p:sp>
    </p:spTree>
    <p:extLst>
      <p:ext uri="{BB962C8B-B14F-4D97-AF65-F5344CB8AC3E}">
        <p14:creationId xmlns:p14="http://schemas.microsoft.com/office/powerpoint/2010/main" val="20934806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1835812520"/>
              </p:ext>
            </p:extLst>
          </p:nvPr>
        </p:nvGraphicFramePr>
        <p:xfrm>
          <a:off x="504856" y="1349576"/>
          <a:ext cx="8477250" cy="529845"/>
        </p:xfrm>
        <a:graphic>
          <a:graphicData uri="http://schemas.openxmlformats.org/drawingml/2006/table">
            <a:tbl>
              <a:tblPr firstRow="1" firstCol="1" bandRow="1">
                <a:tableStyleId>{5C22544A-7EE6-4342-B048-85BDC9FD1C3A}</a:tableStyleId>
              </a:tblPr>
              <a:tblGrid>
                <a:gridCol w="5905499"/>
                <a:gridCol w="1323976"/>
                <a:gridCol w="1247775"/>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a:t>
                      </a:r>
                      <a:r>
                        <a:rPr lang="ru-RU" sz="1000" dirty="0">
                          <a:solidFill>
                            <a:schemeClr val="tx1"/>
                          </a:solidFill>
                          <a:effectLst/>
                        </a:rPr>
                        <a:t>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000" b="1" i="0" u="none" strike="noStrike" dirty="0">
                          <a:solidFill>
                            <a:srgbClr val="000000"/>
                          </a:solidFill>
                          <a:effectLst/>
                          <a:latin typeface="+mn-lt"/>
                        </a:rPr>
                        <a:t>2 421 111,2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mn-lt"/>
                        </a:rPr>
                        <a:t>2 373 560,9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2" name="Скругленный прямоугольник 1"/>
          <p:cNvSpPr/>
          <p:nvPr/>
        </p:nvSpPr>
        <p:spPr>
          <a:xfrm>
            <a:off x="674730" y="149508"/>
            <a:ext cx="794385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altLang="ru-RU" b="1" dirty="0" smtClean="0">
                <a:latin typeface="Arial" panose="020B0604020202020204" pitchFamily="34" charset="0"/>
                <a:ea typeface="Times New Roman" panose="02020603050405020304" pitchFamily="18" charset="0"/>
              </a:rPr>
              <a:t>5. </a:t>
            </a:r>
            <a:r>
              <a:rPr lang="ru-RU" b="1" dirty="0"/>
              <a:t>Государственная программа </a:t>
            </a:r>
            <a:r>
              <a:rPr lang="ru-RU" b="1" dirty="0" smtClean="0"/>
              <a:t>«Содействие </a:t>
            </a:r>
            <a:r>
              <a:rPr lang="ru-RU" b="1" dirty="0"/>
              <a:t>занятости населения Республики Татарстан на 2014 – </a:t>
            </a:r>
            <a:r>
              <a:rPr lang="ru-RU" b="1" dirty="0" smtClean="0"/>
              <a:t>2025 </a:t>
            </a:r>
            <a:r>
              <a:rPr lang="ru-RU" b="1" dirty="0"/>
              <a:t>годы»</a:t>
            </a:r>
            <a:endParaRPr lang="ru-RU" b="1" dirty="0">
              <a:solidFill>
                <a:srgbClr val="000000"/>
              </a:solidFill>
            </a:endParaRPr>
          </a:p>
        </p:txBody>
      </p:sp>
      <p:sp>
        <p:nvSpPr>
          <p:cNvPr id="4" name="Прямоугольник 3"/>
          <p:cNvSpPr/>
          <p:nvPr/>
        </p:nvSpPr>
        <p:spPr>
          <a:xfrm>
            <a:off x="524676" y="907163"/>
            <a:ext cx="8477250" cy="646331"/>
          </a:xfrm>
          <a:prstGeom prst="rect">
            <a:avLst/>
          </a:prstGeom>
        </p:spPr>
        <p:txBody>
          <a:bodyPr wrap="square">
            <a:spAutoFit/>
          </a:bodyPr>
          <a:lstStyle/>
          <a:p>
            <a:pPr algn="just"/>
            <a:r>
              <a:rPr lang="ru-RU" sz="1200" b="1" dirty="0" smtClean="0">
                <a:solidFill>
                  <a:srgbClr val="000000"/>
                </a:solidFill>
              </a:rPr>
              <a:t>Цель: </a:t>
            </a:r>
            <a:r>
              <a:rPr lang="en-US" sz="1200" dirty="0" smtClean="0">
                <a:solidFill>
                  <a:srgbClr val="000000"/>
                </a:solidFill>
              </a:rPr>
              <a:t> </a:t>
            </a:r>
            <a:r>
              <a:rPr lang="ru-RU" sz="1200" dirty="0" smtClean="0"/>
              <a:t>содействие </a:t>
            </a:r>
            <a:r>
              <a:rPr lang="ru-RU" sz="1200" dirty="0"/>
              <a:t>реализации прав граждан на полную, продуктивную занятость, а также обеспечение кадрами экономики Республики Татарстан</a:t>
            </a:r>
          </a:p>
          <a:p>
            <a:pPr algn="just"/>
            <a:endParaRPr lang="ru-RU" sz="1200" dirty="0"/>
          </a:p>
        </p:txBody>
      </p:sp>
      <p:graphicFrame>
        <p:nvGraphicFramePr>
          <p:cNvPr id="3" name="Таблица 2"/>
          <p:cNvGraphicFramePr>
            <a:graphicFrameLocks noGrp="1"/>
          </p:cNvGraphicFramePr>
          <p:nvPr>
            <p:extLst>
              <p:ext uri="{D42A27DB-BD31-4B8C-83A1-F6EECF244321}">
                <p14:modId xmlns:p14="http://schemas.microsoft.com/office/powerpoint/2010/main" val="227452257"/>
              </p:ext>
            </p:extLst>
          </p:nvPr>
        </p:nvGraphicFramePr>
        <p:xfrm>
          <a:off x="522771" y="1968843"/>
          <a:ext cx="8479155" cy="4070985"/>
        </p:xfrm>
        <a:graphic>
          <a:graphicData uri="http://schemas.openxmlformats.org/drawingml/2006/table">
            <a:tbl>
              <a:tblPr>
                <a:tableStyleId>{616DA210-FB5B-4158-B5E0-FEB733F419BA}</a:tableStyleId>
              </a:tblPr>
              <a:tblGrid>
                <a:gridCol w="5903595"/>
                <a:gridCol w="1335405"/>
                <a:gridCol w="1240155"/>
              </a:tblGrid>
              <a:tr h="269065">
                <a:tc>
                  <a:txBody>
                    <a:bodyPr/>
                    <a:lstStyle/>
                    <a:p>
                      <a:pPr algn="ctr" fontAlgn="ctr"/>
                      <a:r>
                        <a:rPr lang="ru-RU" sz="1000" b="1" i="0" u="none" strike="noStrike" dirty="0" smtClean="0">
                          <a:solidFill>
                            <a:srgbClr val="000000"/>
                          </a:solidFill>
                          <a:effectLst/>
                          <a:latin typeface="+mn-lt"/>
                        </a:rPr>
                        <a:t>Целевые показатели реализации государственной программы</a:t>
                      </a:r>
                      <a:endParaRPr lang="ru-RU" sz="1000" b="1" i="0" u="none" strike="noStrike" dirty="0">
                        <a:solidFill>
                          <a:srgbClr val="000000"/>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(факт)</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92768">
                <a:tc>
                  <a:txBody>
                    <a:bodyPr/>
                    <a:lstStyle/>
                    <a:p>
                      <a:pPr algn="just" fontAlgn="ctr">
                        <a:lnSpc>
                          <a:spcPct val="115000"/>
                        </a:lnSpc>
                        <a:spcAft>
                          <a:spcPts val="0"/>
                        </a:spcAft>
                      </a:pPr>
                      <a:r>
                        <a:rPr lang="ru-RU" sz="1000" kern="1200" dirty="0">
                          <a:solidFill>
                            <a:srgbClr val="000000"/>
                          </a:solidFill>
                          <a:effectLst/>
                          <a:latin typeface="Arial"/>
                          <a:ea typeface="Times New Roman"/>
                          <a:cs typeface="Times New Roman"/>
                        </a:rPr>
                        <a:t>Уровень общей безработицы в среднем за год (по методологии Международной организации труда), процентов</a:t>
                      </a:r>
                      <a:endParaRPr lang="ru-RU" sz="1000" dirty="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3,65</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a:solidFill>
                            <a:schemeClr val="tx1"/>
                          </a:solidFill>
                          <a:effectLst/>
                          <a:latin typeface="Arial"/>
                          <a:ea typeface="Times New Roman"/>
                          <a:cs typeface="Times New Roman"/>
                        </a:rPr>
                        <a:t>2,6</a:t>
                      </a:r>
                      <a:endParaRPr lang="ru-RU" sz="100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fontAlgn="ctr">
                        <a:lnSpc>
                          <a:spcPct val="115000"/>
                        </a:lnSpc>
                        <a:spcAft>
                          <a:spcPts val="0"/>
                        </a:spcAft>
                      </a:pPr>
                      <a:r>
                        <a:rPr lang="ru-RU" sz="1000" kern="1200" dirty="0">
                          <a:solidFill>
                            <a:srgbClr val="000000"/>
                          </a:solidFill>
                          <a:effectLst/>
                          <a:latin typeface="Arial"/>
                          <a:ea typeface="Times New Roman"/>
                          <a:cs typeface="Times New Roman"/>
                        </a:rPr>
                        <a:t>Уровень регистрируемой безработицы на конец года, процентов</a:t>
                      </a:r>
                      <a:endParaRPr lang="ru-RU" sz="1000" dirty="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1,2</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0,56</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fontAlgn="ctr">
                        <a:lnSpc>
                          <a:spcPct val="115000"/>
                        </a:lnSpc>
                        <a:spcAft>
                          <a:spcPts val="0"/>
                        </a:spcAft>
                      </a:pPr>
                      <a:r>
                        <a:rPr lang="ru-RU" sz="1000" kern="1200">
                          <a:solidFill>
                            <a:srgbClr val="000000"/>
                          </a:solidFill>
                          <a:effectLst/>
                          <a:latin typeface="Arial"/>
                          <a:ea typeface="Times New Roman"/>
                          <a:cs typeface="Times New Roman"/>
                        </a:rPr>
                        <a:t>Коэффициент напряженности на рынке труда на конец года, человек/вакансию</a:t>
                      </a:r>
                      <a:endParaRPr lang="ru-RU" sz="100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0,7</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a:solidFill>
                            <a:schemeClr val="tx1"/>
                          </a:solidFill>
                          <a:effectLst/>
                          <a:latin typeface="Arial"/>
                          <a:ea typeface="Times New Roman"/>
                          <a:cs typeface="Times New Roman"/>
                        </a:rPr>
                        <a:t>0,2</a:t>
                      </a:r>
                      <a:endParaRPr lang="ru-RU" sz="100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fontAlgn="ctr">
                        <a:lnSpc>
                          <a:spcPct val="115000"/>
                        </a:lnSpc>
                        <a:spcAft>
                          <a:spcPts val="0"/>
                        </a:spcAft>
                      </a:pPr>
                      <a:r>
                        <a:rPr lang="ru-RU" sz="1000" kern="1200" dirty="0">
                          <a:solidFill>
                            <a:srgbClr val="000000"/>
                          </a:solidFill>
                          <a:effectLst/>
                          <a:latin typeface="Arial"/>
                          <a:ea typeface="Times New Roman"/>
                          <a:cs typeface="Times New Roman"/>
                        </a:rPr>
                        <a:t>Доля выпускников образовательных организаций профессионального образования, трудоустроившихся по специальности в первый год после окончания обучения, в общей численности выпускников образовательных организаций профессионального образования, процентов</a:t>
                      </a:r>
                      <a:endParaRPr lang="ru-RU" sz="1000" dirty="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78</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99,3</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2768">
                <a:tc>
                  <a:txBody>
                    <a:bodyPr/>
                    <a:lstStyle/>
                    <a:p>
                      <a:pPr algn="just" fontAlgn="ctr">
                        <a:lnSpc>
                          <a:spcPct val="115000"/>
                        </a:lnSpc>
                        <a:spcAft>
                          <a:spcPts val="0"/>
                        </a:spcAft>
                      </a:pPr>
                      <a:r>
                        <a:rPr lang="ru-RU" sz="1000" kern="1200" dirty="0">
                          <a:solidFill>
                            <a:srgbClr val="000000"/>
                          </a:solidFill>
                          <a:effectLst/>
                          <a:latin typeface="Arial"/>
                          <a:ea typeface="Times New Roman"/>
                          <a:cs typeface="Times New Roman"/>
                        </a:rPr>
                        <a:t>Доля выпускников образовательных организаций высшего образования, трудоустроившихся по специальности в первый год после окончания обучения, в общей численности выпускников указанных организаций, процентов</a:t>
                      </a:r>
                      <a:endParaRPr lang="ru-RU" sz="1000" dirty="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a:solidFill>
                            <a:schemeClr val="tx1"/>
                          </a:solidFill>
                          <a:effectLst/>
                          <a:latin typeface="Arial"/>
                          <a:ea typeface="Times New Roman"/>
                          <a:cs typeface="Times New Roman"/>
                        </a:rPr>
                        <a:t>65</a:t>
                      </a:r>
                      <a:endParaRPr lang="ru-RU" sz="100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90,3</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fontAlgn="ctr">
                        <a:lnSpc>
                          <a:spcPct val="115000"/>
                        </a:lnSpc>
                        <a:spcAft>
                          <a:spcPts val="0"/>
                        </a:spcAft>
                      </a:pPr>
                      <a:r>
                        <a:rPr lang="ru-RU" sz="1000" kern="1200">
                          <a:solidFill>
                            <a:srgbClr val="000000"/>
                          </a:solidFill>
                          <a:effectLst/>
                          <a:latin typeface="Arial"/>
                          <a:ea typeface="Times New Roman"/>
                          <a:cs typeface="Times New Roman"/>
                        </a:rPr>
                        <a:t>Число пострадавших на производстве из расчета на 1000 работающих, человек</a:t>
                      </a:r>
                      <a:endParaRPr lang="ru-RU" sz="100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0,81</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0</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fontAlgn="ctr">
                        <a:lnSpc>
                          <a:spcPct val="115000"/>
                        </a:lnSpc>
                        <a:spcAft>
                          <a:spcPts val="0"/>
                        </a:spcAft>
                      </a:pPr>
                      <a:r>
                        <a:rPr lang="ru-RU" sz="1000" kern="1200">
                          <a:solidFill>
                            <a:srgbClr val="000000"/>
                          </a:solidFill>
                          <a:effectLst/>
                          <a:latin typeface="Arial"/>
                          <a:ea typeface="Times New Roman"/>
                          <a:cs typeface="Times New Roman"/>
                        </a:rPr>
                        <a:t>Доля молодежи в возрасте от 16 до 29 лет в составе безработных граждан, процентов</a:t>
                      </a:r>
                      <a:endParaRPr lang="ru-RU" sz="100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a:solidFill>
                            <a:schemeClr val="tx1"/>
                          </a:solidFill>
                          <a:effectLst/>
                          <a:latin typeface="Arial"/>
                          <a:ea typeface="Times New Roman"/>
                          <a:cs typeface="Times New Roman"/>
                        </a:rPr>
                        <a:t>18,5</a:t>
                      </a:r>
                      <a:endParaRPr lang="ru-RU" sz="100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12,5</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8140">
                <a:tc>
                  <a:txBody>
                    <a:bodyPr/>
                    <a:lstStyle/>
                    <a:p>
                      <a:pPr algn="just" fontAlgn="ctr">
                        <a:lnSpc>
                          <a:spcPct val="115000"/>
                        </a:lnSpc>
                        <a:spcAft>
                          <a:spcPts val="0"/>
                        </a:spcAft>
                      </a:pPr>
                      <a:r>
                        <a:rPr lang="ru-RU" sz="1000" kern="1200">
                          <a:solidFill>
                            <a:srgbClr val="000000"/>
                          </a:solidFill>
                          <a:effectLst/>
                          <a:latin typeface="Arial"/>
                          <a:ea typeface="Times New Roman"/>
                          <a:cs typeface="Times New Roman"/>
                        </a:rPr>
                        <a:t>Доля выпускников профессиональных образовательных организаций и образовательных организаций высшего образования, обучавшихся за счет бюджетных ассигнований федерального бюджета и бюджета Республики Татарстан, в составе безработных, процентов</a:t>
                      </a:r>
                      <a:endParaRPr lang="ru-RU" sz="100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2</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0,4</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07695">
                <a:tc>
                  <a:txBody>
                    <a:bodyPr/>
                    <a:lstStyle/>
                    <a:p>
                      <a:pPr algn="just" fontAlgn="ctr">
                        <a:lnSpc>
                          <a:spcPct val="115000"/>
                        </a:lnSpc>
                        <a:spcAft>
                          <a:spcPts val="0"/>
                        </a:spcAft>
                      </a:pPr>
                      <a:r>
                        <a:rPr lang="ru-RU" sz="1000" kern="1200" dirty="0">
                          <a:solidFill>
                            <a:srgbClr val="000000"/>
                          </a:solidFill>
                          <a:effectLst/>
                          <a:latin typeface="Arial"/>
                          <a:ea typeface="Times New Roman"/>
                          <a:cs typeface="Times New Roman"/>
                        </a:rPr>
                        <a:t>Доля студентов, поступивших в профессиональные образовательные организации и образовательные организации высшего образования по техническим специальностям для обучения за счет бюджетных ассигнований федерального бюджета и бюджета Республики Татарстан, в общей численности студентов, поступивших в данные образовательные организации, процентов</a:t>
                      </a:r>
                      <a:endParaRPr lang="ru-RU" sz="1000" dirty="0">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15000"/>
                        </a:lnSpc>
                        <a:spcAft>
                          <a:spcPts val="0"/>
                        </a:spcAft>
                      </a:pPr>
                      <a:r>
                        <a:rPr lang="ru-RU" sz="1000" kern="1200" dirty="0">
                          <a:solidFill>
                            <a:schemeClr val="tx1"/>
                          </a:solidFill>
                          <a:effectLst/>
                          <a:latin typeface="Arial"/>
                          <a:ea typeface="Times New Roman"/>
                          <a:cs typeface="Times New Roman"/>
                        </a:rPr>
                        <a:t>-</a:t>
                      </a:r>
                      <a:endParaRPr lang="ru-RU" sz="100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Прямоугольник 4"/>
          <p:cNvSpPr/>
          <p:nvPr/>
        </p:nvSpPr>
        <p:spPr>
          <a:xfrm>
            <a:off x="509307" y="6057780"/>
            <a:ext cx="8492619" cy="400110"/>
          </a:xfrm>
          <a:prstGeom prst="rect">
            <a:avLst/>
          </a:prstGeom>
        </p:spPr>
        <p:txBody>
          <a:bodyPr wrap="square">
            <a:spAutoFit/>
          </a:bodyPr>
          <a:lstStyle/>
          <a:p>
            <a:r>
              <a:rPr lang="ru-RU" sz="1000" b="1" i="1" dirty="0">
                <a:solidFill>
                  <a:schemeClr val="accent1"/>
                </a:solidFill>
              </a:rPr>
              <a:t>Ответственный исполнитель ГП: Министерство труда, занятости и социальной </a:t>
            </a:r>
            <a:r>
              <a:rPr lang="ru-RU" sz="1000" b="1" i="1" dirty="0" smtClean="0">
                <a:solidFill>
                  <a:schemeClr val="accent1"/>
                </a:solidFill>
              </a:rPr>
              <a:t>защиты </a:t>
            </a:r>
            <a:r>
              <a:rPr lang="en-US" sz="1000" b="1" i="1" dirty="0" smtClean="0">
                <a:solidFill>
                  <a:schemeClr val="accent1"/>
                </a:solidFill>
              </a:rPr>
              <a:t/>
            </a:r>
            <a:br>
              <a:rPr lang="en-US" sz="1000" b="1" i="1" dirty="0" smtClean="0">
                <a:solidFill>
                  <a:schemeClr val="accent1"/>
                </a:solidFill>
              </a:rPr>
            </a:br>
            <a:r>
              <a:rPr lang="ru-RU" sz="1000" b="1" i="1" dirty="0" smtClean="0">
                <a:solidFill>
                  <a:schemeClr val="accent1"/>
                </a:solidFill>
              </a:rPr>
              <a:t>Республики </a:t>
            </a:r>
            <a:r>
              <a:rPr lang="ru-RU" sz="1000" b="1" i="1" dirty="0">
                <a:solidFill>
                  <a:schemeClr val="accent1"/>
                </a:solidFill>
              </a:rPr>
              <a:t>Татарстан</a:t>
            </a:r>
          </a:p>
        </p:txBody>
      </p:sp>
      <p:sp>
        <p:nvSpPr>
          <p:cNvPr id="6" name="Прямоугольник 5"/>
          <p:cNvSpPr/>
          <p:nvPr/>
        </p:nvSpPr>
        <p:spPr>
          <a:xfrm>
            <a:off x="483134" y="6457890"/>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a:t>
            </a:r>
            <a:r>
              <a:rPr lang="ru-RU" sz="1000" b="1" i="1" dirty="0" smtClean="0">
                <a:solidFill>
                  <a:schemeClr val="accent6"/>
                </a:solidFill>
              </a:rPr>
              <a:t>ходе ее </a:t>
            </a:r>
            <a:r>
              <a:rPr lang="ru-RU" sz="1000" b="1" i="1" dirty="0">
                <a:solidFill>
                  <a:schemeClr val="accent6"/>
                </a:solidFill>
              </a:rPr>
              <a:t>реализации, 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a:t>
            </a:r>
            <a:r>
              <a:rPr lang="en-US" sz="1000" b="1" i="1" dirty="0" smtClean="0">
                <a:solidFill>
                  <a:schemeClr val="accent6"/>
                </a:solidFill>
              </a:rPr>
              <a:t>mtsz.tatarstan.ru</a:t>
            </a:r>
            <a:endParaRPr lang="ru-RU" sz="1000" b="1" i="1" dirty="0">
              <a:solidFill>
                <a:schemeClr val="accent6"/>
              </a:solidFill>
            </a:endParaRPr>
          </a:p>
        </p:txBody>
      </p:sp>
    </p:spTree>
    <p:extLst>
      <p:ext uri="{BB962C8B-B14F-4D97-AF65-F5344CB8AC3E}">
        <p14:creationId xmlns:p14="http://schemas.microsoft.com/office/powerpoint/2010/main" val="18861886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3759303686"/>
              </p:ext>
            </p:extLst>
          </p:nvPr>
        </p:nvGraphicFramePr>
        <p:xfrm>
          <a:off x="552450" y="1696141"/>
          <a:ext cx="8477250" cy="529845"/>
        </p:xfrm>
        <a:graphic>
          <a:graphicData uri="http://schemas.openxmlformats.org/drawingml/2006/table">
            <a:tbl>
              <a:tblPr firstRow="1" firstCol="1" bandRow="1">
                <a:tableStyleId>{5C22544A-7EE6-4342-B048-85BDC9FD1C3A}</a:tableStyleId>
              </a:tblPr>
              <a:tblGrid>
                <a:gridCol w="5905499"/>
                <a:gridCol w="1209675"/>
                <a:gridCol w="1362076"/>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a:t>
                      </a:r>
                      <a:r>
                        <a:rPr lang="ru-RU" sz="1000" dirty="0" smtClean="0">
                          <a:solidFill>
                            <a:schemeClr val="tx1"/>
                          </a:solidFill>
                          <a:effectLst/>
                        </a:rPr>
                        <a:t>(</a:t>
                      </a:r>
                      <a:r>
                        <a:rPr lang="ru-RU" sz="1000" dirty="0">
                          <a:solidFill>
                            <a:schemeClr val="tx1"/>
                          </a:solidFill>
                          <a:effectLst/>
                        </a:rPr>
                        <a:t>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a:t>
                      </a:r>
                      <a:r>
                        <a:rPr lang="ru-RU" sz="1000" dirty="0">
                          <a:solidFill>
                            <a:schemeClr val="tx1"/>
                          </a:solidFill>
                          <a:effectLst/>
                        </a:rPr>
                        <a:t>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000" b="1" i="0" u="none" strike="noStrike" dirty="0">
                          <a:solidFill>
                            <a:srgbClr val="000000"/>
                          </a:solidFill>
                          <a:effectLst/>
                          <a:latin typeface="Arial" panose="020B0604020202020204" pitchFamily="34" charset="0"/>
                        </a:rPr>
                        <a:t>4 115 895,0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Arial" panose="020B0604020202020204" pitchFamily="34" charset="0"/>
                        </a:rPr>
                        <a:t>4 113 732,3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42925" y="1162966"/>
            <a:ext cx="84867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altLang="ru-RU" sz="1200" b="1" dirty="0" smtClean="0">
                <a:latin typeface="Arial" panose="020B0604020202020204" pitchFamily="34" charset="0"/>
                <a:ea typeface="Times New Roman" panose="02020603050405020304" pitchFamily="18" charset="0"/>
              </a:rPr>
              <a:t>Цель</a:t>
            </a:r>
            <a:r>
              <a:rPr lang="ru-RU" altLang="ru-RU" sz="1200" dirty="0">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повышение </a:t>
            </a:r>
            <a:r>
              <a:rPr lang="ru-RU" altLang="ru-RU" sz="1200" dirty="0">
                <a:latin typeface="Arial" panose="020B0604020202020204" pitchFamily="34" charset="0"/>
                <a:ea typeface="Times New Roman" panose="02020603050405020304" pitchFamily="18" charset="0"/>
              </a:rPr>
              <a:t>качества и результативности противодействия преступности, охраны общественного порядка и обеспечения общественной безопасности в Республике </a:t>
            </a:r>
            <a:r>
              <a:rPr lang="ru-RU" altLang="ru-RU" sz="1200" dirty="0" smtClean="0">
                <a:latin typeface="Arial" panose="020B0604020202020204" pitchFamily="34" charset="0"/>
                <a:ea typeface="Times New Roman" panose="02020603050405020304" pitchFamily="18" charset="0"/>
              </a:rPr>
              <a:t>Татарстан</a:t>
            </a:r>
            <a:endParaRPr lang="ru-RU" altLang="ru-RU" sz="1200" dirty="0">
              <a:latin typeface="Arial" panose="020B0604020202020204" pitchFamily="34" charset="0"/>
              <a:ea typeface="Times New Roman" panose="02020603050405020304" pitchFamily="18" charset="0"/>
            </a:endParaRPr>
          </a:p>
        </p:txBody>
      </p:sp>
      <p:sp>
        <p:nvSpPr>
          <p:cNvPr id="2" name="Скругленный прямоугольник 1"/>
          <p:cNvSpPr/>
          <p:nvPr/>
        </p:nvSpPr>
        <p:spPr>
          <a:xfrm>
            <a:off x="542925" y="33317"/>
            <a:ext cx="7943850" cy="102155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b="1" dirty="0" smtClean="0">
                <a:latin typeface="Arial" panose="020B0604020202020204" pitchFamily="34" charset="0"/>
                <a:ea typeface="Times New Roman" panose="02020603050405020304" pitchFamily="18" charset="0"/>
              </a:rPr>
              <a:t>6. </a:t>
            </a:r>
            <a:r>
              <a:rPr lang="ru-RU" altLang="ru-RU" b="1" dirty="0">
                <a:latin typeface="Arial" panose="020B0604020202020204" pitchFamily="34" charset="0"/>
                <a:ea typeface="Times New Roman" panose="02020603050405020304" pitchFamily="18" charset="0"/>
              </a:rPr>
              <a:t>Государственная программа </a:t>
            </a:r>
            <a:r>
              <a:rPr lang="ru-RU" altLang="ru-RU" b="1" dirty="0" smtClean="0">
                <a:latin typeface="Arial" panose="020B0604020202020204" pitchFamily="34" charset="0"/>
                <a:ea typeface="Times New Roman" panose="02020603050405020304" pitchFamily="18" charset="0"/>
              </a:rPr>
              <a:t>«Обеспечение </a:t>
            </a:r>
            <a:r>
              <a:rPr lang="ru-RU" altLang="ru-RU" b="1" dirty="0">
                <a:latin typeface="Arial" panose="020B0604020202020204" pitchFamily="34" charset="0"/>
                <a:ea typeface="Times New Roman" panose="02020603050405020304" pitchFamily="18" charset="0"/>
              </a:rPr>
              <a:t>общественного порядка и противодействие преступности в Республике Татарстан на 2014 – </a:t>
            </a:r>
            <a:r>
              <a:rPr lang="ru-RU" altLang="ru-RU" b="1" dirty="0" smtClean="0">
                <a:latin typeface="Arial" panose="020B0604020202020204" pitchFamily="34" charset="0"/>
                <a:ea typeface="Times New Roman" panose="02020603050405020304" pitchFamily="18" charset="0"/>
              </a:rPr>
              <a:t>2025 годы»</a:t>
            </a:r>
            <a:endParaRPr lang="ru-RU" altLang="ru-RU" b="1" dirty="0">
              <a:latin typeface="Arial" panose="020B0604020202020204" pitchFamily="34" charset="0"/>
              <a:ea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239294428"/>
              </p:ext>
            </p:extLst>
          </p:nvPr>
        </p:nvGraphicFramePr>
        <p:xfrm>
          <a:off x="559593" y="2288631"/>
          <a:ext cx="8453438" cy="1042895"/>
        </p:xfrm>
        <a:graphic>
          <a:graphicData uri="http://schemas.openxmlformats.org/drawingml/2006/table">
            <a:tbl>
              <a:tblPr>
                <a:tableStyleId>{616DA210-FB5B-4158-B5E0-FEB733F419BA}</a:tableStyleId>
              </a:tblPr>
              <a:tblGrid>
                <a:gridCol w="5897880"/>
                <a:gridCol w="1211580"/>
                <a:gridCol w="1343978"/>
              </a:tblGrid>
              <a:tr h="331624">
                <a:tc>
                  <a:txBody>
                    <a:bodyPr/>
                    <a:lstStyle/>
                    <a:p>
                      <a:pPr algn="ctr" fontAlgn="ctr"/>
                      <a:r>
                        <a:rPr lang="ru-RU" sz="1000" b="1" i="0"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33482" marR="33482" marT="55084" marB="550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2022 год</a:t>
                      </a:r>
                      <a:endParaRPr lang="ru-RU" sz="1000" b="1" dirty="0">
                        <a:solidFill>
                          <a:schemeClr val="tx1"/>
                        </a:solidFill>
                        <a:effectLst/>
                      </a:endParaRPr>
                    </a:p>
                    <a:p>
                      <a:pPr algn="ctr">
                        <a:spcAft>
                          <a:spcPts val="0"/>
                        </a:spcAft>
                      </a:pP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33482" marR="33482" marT="55084" marB="550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2022 год</a:t>
                      </a:r>
                    </a:p>
                    <a:p>
                      <a:pPr algn="ctr">
                        <a:spcAft>
                          <a:spcPts val="0"/>
                        </a:spcAft>
                      </a:pPr>
                      <a:r>
                        <a:rPr lang="ru-RU" sz="1000" b="1" dirty="0" smtClean="0">
                          <a:solidFill>
                            <a:schemeClr val="tx1"/>
                          </a:solidFill>
                          <a:effectLst/>
                        </a:rPr>
                        <a:t>(факт</a:t>
                      </a:r>
                      <a:r>
                        <a:rPr lang="ru-RU" sz="1000" b="1"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33482" marR="33482" marT="55084" marB="550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24695">
                <a:tc>
                  <a:txBody>
                    <a:bodyPr/>
                    <a:lstStyle/>
                    <a:p>
                      <a:pPr>
                        <a:lnSpc>
                          <a:spcPct val="115000"/>
                        </a:lnSpc>
                        <a:spcAft>
                          <a:spcPts val="0"/>
                        </a:spcAft>
                      </a:pPr>
                      <a:r>
                        <a:rPr lang="ru-RU" sz="1000" dirty="0"/>
                        <a:t>Количество преступлений, совершенных на 100 тыс. населения, единиц</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1 293,0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1 342,9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4749">
                <a:tc>
                  <a:txBody>
                    <a:bodyPr/>
                    <a:lstStyle/>
                    <a:p>
                      <a:pPr algn="just">
                        <a:spcAft>
                          <a:spcPts val="0"/>
                        </a:spcAft>
                      </a:pPr>
                      <a:r>
                        <a:rPr lang="ru-RU" sz="1000" dirty="0"/>
                        <a:t>Тяжесть последствий ДТП (количество погибших на 100 пострадавших)</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7,0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7,0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12175">
                <a:tc>
                  <a:txBody>
                    <a:bodyPr/>
                    <a:lstStyle/>
                    <a:p>
                      <a:pPr>
                        <a:spcAft>
                          <a:spcPts val="0"/>
                        </a:spcAft>
                      </a:pPr>
                      <a:r>
                        <a:rPr lang="ru-RU" sz="1000" dirty="0"/>
                        <a:t>Удельный вес количества потребительских споров, урегулированных в досудебном порядке</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115,0</a:t>
                      </a: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115,1</a:t>
                      </a: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6" name="Прямоугольник 5"/>
          <p:cNvSpPr/>
          <p:nvPr/>
        </p:nvSpPr>
        <p:spPr>
          <a:xfrm>
            <a:off x="495300" y="5747578"/>
            <a:ext cx="853440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a:t>
            </a:r>
            <a:r>
              <a:rPr lang="ru-RU" sz="1000" b="1" i="1" dirty="0" smtClean="0">
                <a:solidFill>
                  <a:schemeClr val="accent1"/>
                </a:solidFill>
              </a:rPr>
              <a:t>внутренних дел по Республике Татарстан</a:t>
            </a:r>
            <a:endParaRPr lang="ru-RU" sz="1000" b="1" i="1" dirty="0">
              <a:solidFill>
                <a:schemeClr val="accent1"/>
              </a:solidFill>
            </a:endParaRPr>
          </a:p>
        </p:txBody>
      </p:sp>
      <p:sp>
        <p:nvSpPr>
          <p:cNvPr id="7" name="Прямоугольник 6"/>
          <p:cNvSpPr/>
          <p:nvPr/>
        </p:nvSpPr>
        <p:spPr>
          <a:xfrm>
            <a:off x="485775" y="5995545"/>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a:t>
            </a:r>
            <a:r>
              <a:rPr lang="ru-RU" sz="1000" b="1" i="1" dirty="0" smtClean="0">
                <a:solidFill>
                  <a:schemeClr val="accent6"/>
                </a:solidFill>
              </a:rPr>
              <a:t>о ходе </a:t>
            </a:r>
            <a:r>
              <a:rPr lang="ru-RU" sz="1000" b="1" i="1" dirty="0">
                <a:solidFill>
                  <a:schemeClr val="accent6"/>
                </a:solidFill>
              </a:rPr>
              <a:t>ее реализации, 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https://16.</a:t>
            </a:r>
            <a:r>
              <a:rPr lang="ru-RU" sz="1000" b="1" i="1" dirty="0" err="1">
                <a:solidFill>
                  <a:schemeClr val="accent6"/>
                </a:solidFill>
              </a:rPr>
              <a:t>мвд.рф</a:t>
            </a:r>
            <a:r>
              <a:rPr lang="ru-RU" sz="1000" b="1" i="1" dirty="0">
                <a:solidFill>
                  <a:schemeClr val="accent6"/>
                </a:solidFill>
              </a:rPr>
              <a:t>/</a:t>
            </a:r>
            <a:r>
              <a:rPr lang="en-US" sz="1000" b="1" i="1" dirty="0" err="1">
                <a:solidFill>
                  <a:schemeClr val="accent6"/>
                </a:solidFill>
              </a:rPr>
              <a:t>mvd</a:t>
            </a:r>
            <a:endParaRPr lang="ru-RU" sz="1000" b="1" i="1" dirty="0">
              <a:solidFill>
                <a:schemeClr val="accent6"/>
              </a:solidFill>
            </a:endParaRPr>
          </a:p>
        </p:txBody>
      </p:sp>
    </p:spTree>
    <p:extLst>
      <p:ext uri="{BB962C8B-B14F-4D97-AF65-F5344CB8AC3E}">
        <p14:creationId xmlns:p14="http://schemas.microsoft.com/office/powerpoint/2010/main" val="21221374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564001740"/>
              </p:ext>
            </p:extLst>
          </p:nvPr>
        </p:nvGraphicFramePr>
        <p:xfrm>
          <a:off x="619124" y="1844457"/>
          <a:ext cx="8337141" cy="545815"/>
        </p:xfrm>
        <a:graphic>
          <a:graphicData uri="http://schemas.openxmlformats.org/drawingml/2006/table">
            <a:tbl>
              <a:tblPr firstRow="1" firstCol="1" bandRow="1">
                <a:tableStyleId>{5C22544A-7EE6-4342-B048-85BDC9FD1C3A}</a:tableStyleId>
              </a:tblPr>
              <a:tblGrid>
                <a:gridCol w="6362701"/>
                <a:gridCol w="1019175"/>
                <a:gridCol w="955265"/>
              </a:tblGrid>
              <a:tr h="363877">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8480" marR="584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год (план)</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8480" marR="584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a:t>
                      </a:r>
                      <a:r>
                        <a:rPr lang="ru-RU" sz="1000" dirty="0">
                          <a:solidFill>
                            <a:schemeClr val="tx1"/>
                          </a:solidFill>
                          <a:effectLst/>
                        </a:rPr>
                        <a:t>год (факт)</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8480" marR="584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1938">
                <a:tc vMerge="1">
                  <a:txBody>
                    <a:bodyPr/>
                    <a:lstStyle/>
                    <a:p>
                      <a:endParaRPr lang="ru-RU"/>
                    </a:p>
                  </a:txBody>
                  <a:tcPr/>
                </a:tc>
                <a:tc>
                  <a:txBody>
                    <a:bodyPr/>
                    <a:lstStyle/>
                    <a:p>
                      <a:pPr algn="ctr" fontAlgn="ctr"/>
                      <a:r>
                        <a:rPr lang="ru-RU" sz="1000" b="1" i="0" u="none" strike="noStrike" dirty="0">
                          <a:solidFill>
                            <a:srgbClr val="000000"/>
                          </a:solidFill>
                          <a:effectLst/>
                          <a:latin typeface="+mn-lt"/>
                        </a:rPr>
                        <a:t>1 698 320,1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mn-lt"/>
                        </a:rPr>
                        <a:t>1 611 796,5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249354148"/>
              </p:ext>
            </p:extLst>
          </p:nvPr>
        </p:nvGraphicFramePr>
        <p:xfrm>
          <a:off x="641555" y="2482375"/>
          <a:ext cx="8337140" cy="1180163"/>
        </p:xfrm>
        <a:graphic>
          <a:graphicData uri="http://schemas.openxmlformats.org/drawingml/2006/table">
            <a:tbl>
              <a:tblPr>
                <a:tableStyleId>{616DA210-FB5B-4158-B5E0-FEB733F419BA}</a:tableStyleId>
              </a:tblPr>
              <a:tblGrid>
                <a:gridCol w="6381751"/>
                <a:gridCol w="1005840"/>
                <a:gridCol w="949549"/>
              </a:tblGrid>
              <a:tr h="430347">
                <a:tc>
                  <a:txBody>
                    <a:bodyPr/>
                    <a:lstStyle/>
                    <a:p>
                      <a:pPr algn="ctr" fontAlgn="ctr"/>
                      <a:r>
                        <a:rPr lang="ru-RU" sz="1000" b="1" i="0"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2022 год</a:t>
                      </a:r>
                      <a:endParaRPr lang="ru-RU" sz="1000" b="1" dirty="0">
                        <a:solidFill>
                          <a:schemeClr val="tx1"/>
                        </a:solidFill>
                        <a:effectLst/>
                      </a:endParaRPr>
                    </a:p>
                    <a:p>
                      <a:pPr algn="ctr">
                        <a:spcAft>
                          <a:spcPts val="0"/>
                        </a:spcAft>
                      </a:pPr>
                      <a:r>
                        <a:rPr lang="ru-RU" sz="1000" b="1" dirty="0" smtClean="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2022 год</a:t>
                      </a:r>
                      <a:endParaRPr lang="ru-RU" sz="1000" b="1" dirty="0">
                        <a:solidFill>
                          <a:schemeClr val="tx1"/>
                        </a:solidFill>
                        <a:effectLst/>
                      </a:endParaRPr>
                    </a:p>
                    <a:p>
                      <a:pPr algn="ctr">
                        <a:spcAft>
                          <a:spcPts val="0"/>
                        </a:spcAft>
                      </a:pPr>
                      <a:r>
                        <a:rPr lang="ru-RU" sz="1000" b="1" dirty="0" smtClean="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55949">
                <a:tc>
                  <a:txBody>
                    <a:bodyPr/>
                    <a:lstStyle/>
                    <a:p>
                      <a:pPr>
                        <a:lnSpc>
                          <a:spcPct val="115000"/>
                        </a:lnSpc>
                        <a:spcAft>
                          <a:spcPts val="0"/>
                        </a:spcAft>
                      </a:pPr>
                      <a:r>
                        <a:rPr lang="ru-RU" sz="1000" dirty="0">
                          <a:solidFill>
                            <a:schemeClr val="tx1"/>
                          </a:solidFill>
                          <a:effectLst/>
                          <a:latin typeface="+mn-lt"/>
                          <a:ea typeface="Calibri"/>
                          <a:cs typeface="Times New Roman"/>
                        </a:rPr>
                        <a:t>Уровень готовности министерства к реагированию на чрезвычайной ситуации , %</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100</a:t>
                      </a: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100</a:t>
                      </a: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55949">
                <a:tc>
                  <a:txBody>
                    <a:bodyPr/>
                    <a:lstStyle/>
                    <a:p>
                      <a:pPr algn="just">
                        <a:spcAft>
                          <a:spcPts val="0"/>
                        </a:spcAft>
                      </a:pPr>
                      <a:r>
                        <a:rPr lang="ru-RU" sz="1000" dirty="0"/>
                        <a:t>Индивидуальный риск гибели на пожарах</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5,0</a:t>
                      </a: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2,9</a:t>
                      </a: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9347">
                <a:tc>
                  <a:txBody>
                    <a:bodyPr/>
                    <a:lstStyle/>
                    <a:p>
                      <a:pPr>
                        <a:spcAft>
                          <a:spcPts val="0"/>
                        </a:spcAft>
                      </a:pPr>
                      <a:r>
                        <a:rPr lang="ru-RU" sz="1000" dirty="0"/>
                        <a:t>Среднее время прибытия первых пожарных подразделений к месту вызова: в сельской местности</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16,3</a:t>
                      </a: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spcAft>
                          <a:spcPts val="0"/>
                        </a:spcAft>
                      </a:pPr>
                      <a:r>
                        <a:rPr lang="ru-RU" sz="1000" kern="1200" dirty="0">
                          <a:solidFill>
                            <a:schemeClr val="tx1"/>
                          </a:solidFill>
                          <a:effectLst/>
                          <a:latin typeface="+mn-lt"/>
                          <a:ea typeface="Calibri"/>
                          <a:cs typeface="Times New Roman"/>
                        </a:rPr>
                        <a:t>16,3</a:t>
                      </a:r>
                    </a:p>
                  </a:txBody>
                  <a:tcPr marL="25991" marR="25991" marT="42759" marB="4275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1"/>
          <p:cNvSpPr>
            <a:spLocks noChangeArrowheads="1"/>
          </p:cNvSpPr>
          <p:nvPr/>
        </p:nvSpPr>
        <p:spPr bwMode="auto">
          <a:xfrm>
            <a:off x="552449" y="1052719"/>
            <a:ext cx="83456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1" strike="noStrike" cap="none" normalizeH="0" baseline="0" dirty="0" smtClean="0">
                <a:ln>
                  <a:noFill/>
                </a:ln>
                <a:solidFill>
                  <a:schemeClr val="tx1"/>
                </a:solidFill>
                <a:effectLst/>
                <a:latin typeface="+mn-lt"/>
                <a:ea typeface="Calibri" panose="020F0502020204030204" pitchFamily="34" charset="0"/>
              </a:rPr>
              <a:t>Цель: </a:t>
            </a:r>
            <a:r>
              <a:rPr kumimoji="0" lang="ru-RU" altLang="ru-RU" sz="1200" strike="noStrike" cap="none" normalizeH="0" baseline="0" dirty="0" smtClean="0">
                <a:ln>
                  <a:noFill/>
                </a:ln>
                <a:effectLst/>
                <a:latin typeface="+mn-lt"/>
                <a:ea typeface="Calibri" panose="020F0502020204030204" pitchFamily="34" charset="0"/>
              </a:rPr>
              <a:t>минимизация социального, экономического и экологического ущерба, наносимого населению, экономике и природной среде, от чрезвычайных ситуаций природного и техногенного характера, пожаров и происшествий на водных объектах</a:t>
            </a:r>
            <a:endParaRPr kumimoji="0" lang="ru-RU" altLang="ru-RU" sz="1200" strike="noStrike" cap="none" normalizeH="0" baseline="0" dirty="0" smtClean="0">
              <a:ln>
                <a:noFill/>
              </a:ln>
              <a:effectLst/>
              <a:latin typeface="+mn-lt"/>
            </a:endParaRPr>
          </a:p>
        </p:txBody>
      </p:sp>
      <p:sp>
        <p:nvSpPr>
          <p:cNvPr id="7" name="Скругленный прямоугольник 6"/>
          <p:cNvSpPr/>
          <p:nvPr/>
        </p:nvSpPr>
        <p:spPr>
          <a:xfrm>
            <a:off x="600074" y="46106"/>
            <a:ext cx="7943850" cy="86832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500" b="1" dirty="0" smtClean="0">
                <a:solidFill>
                  <a:schemeClr val="tx1"/>
                </a:solidFill>
                <a:ea typeface="Calibri" panose="020F0502020204030204" pitchFamily="34" charset="0"/>
              </a:rPr>
              <a:t>7. Государственная  </a:t>
            </a:r>
            <a:r>
              <a:rPr lang="ru-RU" altLang="ru-RU" sz="1500" b="1" dirty="0">
                <a:solidFill>
                  <a:schemeClr val="tx1"/>
                </a:solidFill>
                <a:ea typeface="Calibri" panose="020F0502020204030204" pitchFamily="34" charset="0"/>
              </a:rPr>
              <a:t>программа </a:t>
            </a:r>
            <a:r>
              <a:rPr lang="ru-RU" altLang="ru-RU" sz="1500" b="1" dirty="0" smtClean="0">
                <a:solidFill>
                  <a:schemeClr val="tx1"/>
                </a:solidFill>
                <a:ea typeface="Calibri" panose="020F0502020204030204" pitchFamily="34" charset="0"/>
              </a:rPr>
              <a:t>«</a:t>
            </a:r>
            <a:r>
              <a:rPr lang="ru-RU" altLang="ru-RU" sz="1500" b="1" dirty="0">
                <a:solidFill>
                  <a:schemeClr val="tx1"/>
                </a:solidFill>
                <a:ea typeface="Calibri" panose="020F0502020204030204" pitchFamily="34" charset="0"/>
              </a:rPr>
              <a:t>Защита населения и территорий от чрезвычайных ситуаций, обеспечение пожарной безопасности и безопасности людей на водных объектах в Республике </a:t>
            </a:r>
            <a:r>
              <a:rPr lang="ru-RU" altLang="ru-RU" sz="1500" b="1" dirty="0" smtClean="0">
                <a:solidFill>
                  <a:schemeClr val="tx1"/>
                </a:solidFill>
                <a:ea typeface="Calibri" panose="020F0502020204030204" pitchFamily="34" charset="0"/>
              </a:rPr>
              <a:t>Татарстан на 2014 – 2027 годы»</a:t>
            </a:r>
            <a:endParaRPr lang="ru-RU" altLang="ru-RU" sz="1500" b="1" dirty="0">
              <a:solidFill>
                <a:schemeClr val="tx1"/>
              </a:solidFill>
            </a:endParaRPr>
          </a:p>
        </p:txBody>
      </p:sp>
      <p:sp>
        <p:nvSpPr>
          <p:cNvPr id="8" name="Прямоугольник 7"/>
          <p:cNvSpPr/>
          <p:nvPr/>
        </p:nvSpPr>
        <p:spPr>
          <a:xfrm>
            <a:off x="542925" y="5617700"/>
            <a:ext cx="8534400" cy="400110"/>
          </a:xfrm>
          <a:prstGeom prst="rect">
            <a:avLst/>
          </a:prstGeom>
        </p:spPr>
        <p:txBody>
          <a:bodyPr wrap="square">
            <a:spAutoFit/>
          </a:bodyPr>
          <a:lstStyle/>
          <a:p>
            <a:r>
              <a:rPr lang="ru-RU" sz="1000" b="1" i="1" dirty="0">
                <a:solidFill>
                  <a:schemeClr val="accent1"/>
                </a:solidFill>
              </a:rPr>
              <a:t>Ответственный исполнитель ГП: Министерство </a:t>
            </a:r>
            <a:r>
              <a:rPr lang="ru-RU" sz="1000" b="1" i="1" dirty="0" smtClean="0">
                <a:solidFill>
                  <a:schemeClr val="accent1"/>
                </a:solidFill>
              </a:rPr>
              <a:t>по делам гражданской обороны и чрезвычайным ситуациям Республики </a:t>
            </a:r>
            <a:r>
              <a:rPr lang="ru-RU" sz="1000" b="1" i="1" dirty="0">
                <a:solidFill>
                  <a:schemeClr val="accent1"/>
                </a:solidFill>
              </a:rPr>
              <a:t>Татарстан</a:t>
            </a:r>
          </a:p>
        </p:txBody>
      </p:sp>
      <p:sp>
        <p:nvSpPr>
          <p:cNvPr id="9" name="Прямоугольник 8"/>
          <p:cNvSpPr/>
          <p:nvPr/>
        </p:nvSpPr>
        <p:spPr>
          <a:xfrm>
            <a:off x="485775" y="5995545"/>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a:t>
            </a:r>
            <a:r>
              <a:rPr lang="ru-RU" sz="1000" b="1" i="1" dirty="0" smtClean="0">
                <a:solidFill>
                  <a:schemeClr val="accent6"/>
                </a:solidFill>
              </a:rPr>
              <a:t>программа и отчеты о ходе ее реализации, </a:t>
            </a:r>
            <a:r>
              <a:rPr lang="ru-RU" sz="1000" b="1" i="1" dirty="0">
                <a:solidFill>
                  <a:schemeClr val="accent6"/>
                </a:solidFill>
              </a:rPr>
              <a:t>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http://mchs.tatarstan.ru</a:t>
            </a:r>
            <a:endParaRPr lang="ru-RU" sz="1000" b="1" i="1" dirty="0">
              <a:solidFill>
                <a:schemeClr val="accent6"/>
              </a:solidFill>
            </a:endParaRPr>
          </a:p>
        </p:txBody>
      </p:sp>
    </p:spTree>
    <p:extLst>
      <p:ext uri="{BB962C8B-B14F-4D97-AF65-F5344CB8AC3E}">
        <p14:creationId xmlns:p14="http://schemas.microsoft.com/office/powerpoint/2010/main" val="18377748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3034173818"/>
              </p:ext>
            </p:extLst>
          </p:nvPr>
        </p:nvGraphicFramePr>
        <p:xfrm>
          <a:off x="514350" y="1593623"/>
          <a:ext cx="8477250" cy="529845"/>
        </p:xfrm>
        <a:graphic>
          <a:graphicData uri="http://schemas.openxmlformats.org/drawingml/2006/table">
            <a:tbl>
              <a:tblPr firstRow="1" firstCol="1" bandRow="1">
                <a:tableStyleId>{5C22544A-7EE6-4342-B048-85BDC9FD1C3A}</a:tableStyleId>
              </a:tblPr>
              <a:tblGrid>
                <a:gridCol w="6459854"/>
                <a:gridCol w="1089660"/>
                <a:gridCol w="927736"/>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a:t>
                      </a:r>
                      <a:r>
                        <a:rPr lang="ru-RU" sz="1000" dirty="0">
                          <a:solidFill>
                            <a:schemeClr val="tx1"/>
                          </a:solidFill>
                          <a:effectLst/>
                        </a:rPr>
                        <a:t>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dirty="0"/>
                    </a:p>
                  </a:txBody>
                  <a:tcPr/>
                </a:tc>
                <a:tc>
                  <a:txBody>
                    <a:bodyPr/>
                    <a:lstStyle/>
                    <a:p>
                      <a:pPr algn="ctr" fontAlgn="ctr"/>
                      <a:r>
                        <a:rPr lang="ru-RU" sz="1000" b="1" i="0" u="none" strike="noStrike" dirty="0">
                          <a:solidFill>
                            <a:srgbClr val="000000"/>
                          </a:solidFill>
                          <a:effectLst/>
                          <a:latin typeface="+mn-lt"/>
                        </a:rPr>
                        <a:t>14 876 </a:t>
                      </a:r>
                      <a:r>
                        <a:rPr lang="ru-RU" sz="1000" b="1" i="0" u="none" strike="noStrike" dirty="0" smtClean="0">
                          <a:solidFill>
                            <a:srgbClr val="000000"/>
                          </a:solidFill>
                          <a:effectLst/>
                          <a:latin typeface="+mn-lt"/>
                        </a:rPr>
                        <a:t>459,7*</a:t>
                      </a:r>
                      <a:endParaRPr lang="ru-RU" sz="10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mn-lt"/>
                        </a:rPr>
                        <a:t>15 060 454,4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42925" y="901125"/>
            <a:ext cx="84772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u-RU" altLang="ru-RU" sz="1200" b="1" dirty="0">
                <a:latin typeface="Arial" panose="020B0604020202020204" pitchFamily="34" charset="0"/>
                <a:ea typeface="Times New Roman" panose="02020603050405020304" pitchFamily="18" charset="0"/>
              </a:rPr>
              <a:t>Цель</a:t>
            </a:r>
            <a:r>
              <a:rPr lang="ru-RU" altLang="ru-RU" sz="1200" dirty="0" smtClean="0">
                <a:latin typeface="Arial" panose="020B0604020202020204" pitchFamily="34" charset="0"/>
                <a:ea typeface="Times New Roman" panose="02020603050405020304" pitchFamily="18" charset="0"/>
              </a:rPr>
              <a:t>:</a:t>
            </a:r>
            <a:r>
              <a:rPr lang="en-US" altLang="ru-RU" sz="1200" dirty="0" smtClean="0">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удовлетворение </a:t>
            </a:r>
            <a:r>
              <a:rPr lang="ru-RU" altLang="ru-RU" sz="1200" dirty="0">
                <a:latin typeface="Arial" panose="020B0604020202020204" pitchFamily="34" charset="0"/>
                <a:ea typeface="Times New Roman" panose="02020603050405020304" pitchFamily="18" charset="0"/>
              </a:rPr>
              <a:t>текущих и формирование новых потребностей жителей Республики Татарстан в сфере культуры, искусства и кинематографии, повышение привлекательности учреждений культуры, искусства и кинематографии для жителей и гостей республики</a:t>
            </a:r>
            <a:r>
              <a:rPr kumimoji="0" lang="en-US" altLang="ru-RU" sz="1200" i="0" u="none" strike="noStrike" cap="none" normalizeH="0" baseline="0" dirty="0" smtClean="0">
                <a:ln>
                  <a:noFill/>
                </a:ln>
                <a:effectLst/>
                <a:latin typeface="Arial" panose="020B0604020202020204" pitchFamily="34" charset="0"/>
                <a:ea typeface="Times New Roman" panose="02020603050405020304" pitchFamily="18" charset="0"/>
              </a:rPr>
              <a:t> </a:t>
            </a:r>
            <a:endParaRPr kumimoji="0" lang="ru-RU" altLang="ru-RU" sz="1200" i="0" u="none" strike="noStrike" cap="none" normalizeH="0" baseline="0" dirty="0" smtClean="0">
              <a:ln>
                <a:noFill/>
              </a:ln>
              <a:effectLst/>
              <a:latin typeface="Arial" panose="020B0604020202020204" pitchFamily="34" charset="0"/>
            </a:endParaRPr>
          </a:p>
        </p:txBody>
      </p:sp>
      <p:sp>
        <p:nvSpPr>
          <p:cNvPr id="2" name="Скругленный прямоугольник 1"/>
          <p:cNvSpPr/>
          <p:nvPr/>
        </p:nvSpPr>
        <p:spPr>
          <a:xfrm>
            <a:off x="542925" y="195242"/>
            <a:ext cx="794385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altLang="ru-RU" b="1" dirty="0" smtClean="0">
                <a:latin typeface="Arial" panose="020B0604020202020204" pitchFamily="34" charset="0"/>
                <a:ea typeface="Times New Roman" panose="02020603050405020304" pitchFamily="18" charset="0"/>
              </a:rPr>
              <a:t>8. </a:t>
            </a:r>
            <a:r>
              <a:rPr lang="ru-RU" b="1" dirty="0"/>
              <a:t>Государственная программа </a:t>
            </a:r>
            <a:endParaRPr lang="ru-RU" b="1" dirty="0" smtClean="0"/>
          </a:p>
          <a:p>
            <a:pPr algn="ctr" fontAlgn="t"/>
            <a:r>
              <a:rPr lang="ru-RU" b="1" dirty="0" smtClean="0"/>
              <a:t>«Развитие </a:t>
            </a:r>
            <a:r>
              <a:rPr lang="ru-RU" b="1" dirty="0"/>
              <a:t>культуры Республики </a:t>
            </a:r>
            <a:r>
              <a:rPr lang="ru-RU" b="1" dirty="0" smtClean="0"/>
              <a:t>Татарстан»</a:t>
            </a:r>
            <a:endParaRPr lang="ru-RU" b="1" dirty="0">
              <a:solidFill>
                <a:srgbClr val="00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951237481"/>
              </p:ext>
            </p:extLst>
          </p:nvPr>
        </p:nvGraphicFramePr>
        <p:xfrm>
          <a:off x="514351" y="2237580"/>
          <a:ext cx="8477250" cy="2497176"/>
        </p:xfrm>
        <a:graphic>
          <a:graphicData uri="http://schemas.openxmlformats.org/drawingml/2006/table">
            <a:tbl>
              <a:tblPr>
                <a:tableStyleId>{616DA210-FB5B-4158-B5E0-FEB733F419BA}</a:tableStyleId>
              </a:tblPr>
              <a:tblGrid>
                <a:gridCol w="2562225"/>
                <a:gridCol w="3920489"/>
                <a:gridCol w="1066800"/>
                <a:gridCol w="927736"/>
              </a:tblGrid>
              <a:tr h="236679">
                <a:tc gridSpan="2">
                  <a:txBody>
                    <a:bodyPr/>
                    <a:lstStyle/>
                    <a:p>
                      <a:pPr algn="ctr" fontAlgn="ctr"/>
                      <a:r>
                        <a:rPr lang="ru-RU" sz="1000" b="1" i="0"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fontAlgn="ctr"/>
                      <a:endParaRPr lang="ru-RU" sz="800" b="0" i="0" u="none" strike="noStrike" dirty="0">
                        <a:solidFill>
                          <a:srgbClr val="000000"/>
                        </a:solidFill>
                        <a:effectLst/>
                        <a:latin typeface="Calibri" panose="020F0502020204030204" pitchFamily="34" charset="0"/>
                      </a:endParaRPr>
                    </a:p>
                  </a:txBody>
                  <a:tcPr marL="5849" marR="5849" marT="5849" marB="0" anchor="ctr"/>
                </a:tc>
                <a:tc>
                  <a:txBody>
                    <a:bodyPr/>
                    <a:lstStyle/>
                    <a:p>
                      <a:pPr algn="ctr" fontAlgn="ctr"/>
                      <a:r>
                        <a:rPr lang="ru-RU" sz="1000" b="1" u="none" strike="noStrike" dirty="0" smtClean="0">
                          <a:solidFill>
                            <a:schemeClr val="tx1"/>
                          </a:solidFill>
                          <a:effectLst/>
                        </a:rPr>
                        <a:t>2022</a:t>
                      </a:r>
                      <a:r>
                        <a:rPr lang="ru-RU" sz="1000" b="1" u="none" strike="noStrike" baseline="0" dirty="0" smtClean="0">
                          <a:solidFill>
                            <a:schemeClr val="tx1"/>
                          </a:solidFill>
                          <a:effectLst/>
                        </a:rPr>
                        <a:t> </a:t>
                      </a:r>
                      <a:r>
                        <a:rPr lang="ru-RU" sz="1000" b="1" u="none" strike="noStrike" dirty="0" smtClean="0">
                          <a:solidFill>
                            <a:schemeClr val="tx1"/>
                          </a:solidFill>
                          <a:effectLst/>
                        </a:rPr>
                        <a:t>год </a:t>
                      </a:r>
                    </a:p>
                    <a:p>
                      <a:pPr algn="ctr" fontAlgn="ctr"/>
                      <a:r>
                        <a:rPr lang="ru-RU" sz="1000" b="1" u="none" strike="noStrike" dirty="0" smtClean="0">
                          <a:solidFill>
                            <a:schemeClr val="tx1"/>
                          </a:solidFill>
                          <a:effectLst/>
                        </a:rPr>
                        <a:t>(</a:t>
                      </a:r>
                      <a:r>
                        <a:rPr lang="ru-RU" sz="1000" b="1" u="none" strike="noStrike" dirty="0">
                          <a:solidFill>
                            <a:schemeClr val="tx1"/>
                          </a:solidFill>
                          <a:effectLst/>
                        </a:rPr>
                        <a:t>план)</a:t>
                      </a:r>
                      <a:endParaRPr lang="ru-RU" sz="1000" b="1" i="0" u="none" strike="noStrike" dirty="0">
                        <a:solidFill>
                          <a:schemeClr val="tx1"/>
                        </a:solidFill>
                        <a:effectLst/>
                        <a:latin typeface="Calibri" panose="020F0502020204030204" pitchFamily="34"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a:t>
                      </a:r>
                      <a:r>
                        <a:rPr lang="ru-RU" sz="1000" b="1" u="none" strike="noStrike" dirty="0">
                          <a:solidFill>
                            <a:schemeClr val="tx1"/>
                          </a:solidFill>
                          <a:effectLst/>
                        </a:rPr>
                        <a:t>год (факт)</a:t>
                      </a:r>
                      <a:endParaRPr lang="ru-RU" sz="1000" b="1" i="0" u="none" strike="noStrike" dirty="0">
                        <a:solidFill>
                          <a:schemeClr val="tx1"/>
                        </a:solidFill>
                        <a:effectLst/>
                        <a:latin typeface="Calibri" panose="020F0502020204030204" pitchFamily="34"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17084">
                <a:tc>
                  <a:txBody>
                    <a:bodyPr/>
                    <a:lstStyle/>
                    <a:p>
                      <a:pPr algn="ctr" fontAlgn="ctr"/>
                      <a:r>
                        <a:rPr lang="ru-RU" sz="1000" u="none" strike="noStrike" dirty="0">
                          <a:solidFill>
                            <a:schemeClr val="tx1"/>
                          </a:solidFill>
                          <a:effectLst/>
                          <a:latin typeface="+mn-lt"/>
                        </a:rPr>
                        <a:t>Комплексное развитие музеев </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ru-RU" sz="1000" u="none" strike="noStrike" dirty="0">
                          <a:solidFill>
                            <a:schemeClr val="tx1"/>
                          </a:solidFill>
                          <a:effectLst/>
                          <a:latin typeface="+mn-lt"/>
                        </a:rPr>
                        <a:t> Отношение числа выставок, открытых в отчетном году, к числу выставок, открытых в предыдущем году, %</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7000"/>
                        </a:lnSpc>
                        <a:spcAft>
                          <a:spcPts val="0"/>
                        </a:spcAft>
                      </a:pPr>
                      <a:r>
                        <a:rPr lang="ru-RU" sz="1000" kern="1200" dirty="0">
                          <a:solidFill>
                            <a:schemeClr val="tx1"/>
                          </a:solidFill>
                          <a:effectLst/>
                          <a:latin typeface="+mn-lt"/>
                          <a:ea typeface="Calibri"/>
                          <a:cs typeface="Times New Roman"/>
                        </a:rPr>
                        <a:t>105,10</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7000"/>
                        </a:lnSpc>
                        <a:spcAft>
                          <a:spcPts val="0"/>
                        </a:spcAft>
                      </a:pPr>
                      <a:r>
                        <a:rPr lang="ru-RU" sz="1000" kern="1200" dirty="0">
                          <a:solidFill>
                            <a:schemeClr val="tx1"/>
                          </a:solidFill>
                          <a:effectLst/>
                          <a:latin typeface="+mn-lt"/>
                          <a:ea typeface="Calibri"/>
                          <a:cs typeface="Times New Roman"/>
                        </a:rPr>
                        <a:t>107,0</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08430">
                <a:tc rowSpan="2">
                  <a:txBody>
                    <a:bodyPr/>
                    <a:lstStyle/>
                    <a:p>
                      <a:pPr algn="ctr" fontAlgn="ctr"/>
                      <a:r>
                        <a:rPr lang="ru-RU" sz="1000" u="none" strike="noStrike" dirty="0">
                          <a:solidFill>
                            <a:schemeClr val="tx1"/>
                          </a:solidFill>
                          <a:effectLst/>
                          <a:latin typeface="+mn-lt"/>
                        </a:rPr>
                        <a:t>Сохранение и развитие сети театров, традиций репертуарного театра</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ru-RU" sz="1000" u="none" strike="noStrike" dirty="0">
                          <a:solidFill>
                            <a:schemeClr val="tx1"/>
                          </a:solidFill>
                          <a:effectLst/>
                          <a:latin typeface="+mn-lt"/>
                        </a:rPr>
                        <a:t>Средняя заполняемость залов на стационарных площадках,%</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7000"/>
                        </a:lnSpc>
                        <a:spcAft>
                          <a:spcPts val="0"/>
                        </a:spcAft>
                      </a:pPr>
                      <a:r>
                        <a:rPr lang="ru-RU" sz="1000" kern="1200" dirty="0">
                          <a:solidFill>
                            <a:schemeClr val="tx1"/>
                          </a:solidFill>
                          <a:effectLst/>
                          <a:latin typeface="+mn-lt"/>
                          <a:ea typeface="Calibri"/>
                          <a:cs typeface="Times New Roman"/>
                        </a:rPr>
                        <a:t>85,0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7000"/>
                        </a:lnSpc>
                        <a:spcAft>
                          <a:spcPts val="0"/>
                        </a:spcAft>
                      </a:pPr>
                      <a:r>
                        <a:rPr lang="ru-RU" sz="1000" kern="1200" dirty="0">
                          <a:solidFill>
                            <a:schemeClr val="tx1"/>
                          </a:solidFill>
                          <a:effectLst/>
                          <a:latin typeface="+mn-lt"/>
                          <a:ea typeface="Calibri"/>
                          <a:cs typeface="Times New Roman"/>
                        </a:rPr>
                        <a:t>85,0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0098">
                <a:tc vMerge="1">
                  <a:txBody>
                    <a:bodyPr/>
                    <a:lstStyle/>
                    <a:p>
                      <a:endParaRPr lang="ru-RU"/>
                    </a:p>
                  </a:txBody>
                  <a:tcPr/>
                </a:tc>
                <a:tc>
                  <a:txBody>
                    <a:bodyPr/>
                    <a:lstStyle/>
                    <a:p>
                      <a:pPr algn="l" fontAlgn="b"/>
                      <a:r>
                        <a:rPr lang="ru-RU" sz="1000" u="none" strike="noStrike" dirty="0">
                          <a:solidFill>
                            <a:schemeClr val="tx1"/>
                          </a:solidFill>
                          <a:effectLst/>
                          <a:latin typeface="+mn-lt"/>
                        </a:rPr>
                        <a:t>Доля новых постановок в общем количестве спектаклей,%</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7000"/>
                        </a:lnSpc>
                        <a:spcAft>
                          <a:spcPts val="0"/>
                        </a:spcAft>
                      </a:pPr>
                      <a:r>
                        <a:rPr lang="ru-RU" sz="1000" kern="1200" dirty="0">
                          <a:solidFill>
                            <a:schemeClr val="tx1"/>
                          </a:solidFill>
                          <a:effectLst/>
                          <a:latin typeface="+mn-lt"/>
                          <a:ea typeface="Calibri"/>
                          <a:cs typeface="Times New Roman"/>
                        </a:rPr>
                        <a:t>22,0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7000"/>
                        </a:lnSpc>
                        <a:spcAft>
                          <a:spcPts val="0"/>
                        </a:spcAft>
                      </a:pPr>
                      <a:r>
                        <a:rPr lang="ru-RU" sz="1000" kern="1200" dirty="0">
                          <a:solidFill>
                            <a:schemeClr val="tx1"/>
                          </a:solidFill>
                          <a:effectLst/>
                          <a:latin typeface="+mn-lt"/>
                          <a:ea typeface="Calibri"/>
                          <a:cs typeface="Times New Roman"/>
                        </a:rPr>
                        <a:t>22,2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81129">
                <a:tc>
                  <a:txBody>
                    <a:bodyPr/>
                    <a:lstStyle/>
                    <a:p>
                      <a:pPr algn="ctr" fontAlgn="ctr"/>
                      <a:r>
                        <a:rPr lang="ru-RU" sz="1000" u="none" strike="noStrike" dirty="0">
                          <a:solidFill>
                            <a:schemeClr val="tx1"/>
                          </a:solidFill>
                          <a:effectLst/>
                          <a:latin typeface="+mn-lt"/>
                        </a:rPr>
                        <a:t>Развитие системы библиотечного обслуживания</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ru-RU" sz="1000" u="none" strike="noStrike" dirty="0">
                          <a:solidFill>
                            <a:schemeClr val="tx1"/>
                          </a:solidFill>
                          <a:effectLst/>
                          <a:latin typeface="+mn-lt"/>
                        </a:rPr>
                        <a:t>Доля общедоступных библиотек, подключенных к сети Интернет,%</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7000"/>
                        </a:lnSpc>
                        <a:spcAft>
                          <a:spcPts val="0"/>
                        </a:spcAft>
                      </a:pPr>
                      <a:r>
                        <a:rPr lang="ru-RU" sz="1000" kern="1200" dirty="0">
                          <a:solidFill>
                            <a:schemeClr val="tx1"/>
                          </a:solidFill>
                          <a:effectLst/>
                          <a:latin typeface="+mn-lt"/>
                          <a:ea typeface="Calibri"/>
                          <a:cs typeface="Times New Roman"/>
                        </a:rPr>
                        <a:t>94,0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7000"/>
                        </a:lnSpc>
                        <a:spcAft>
                          <a:spcPts val="0"/>
                        </a:spcAft>
                      </a:pPr>
                      <a:r>
                        <a:rPr lang="ru-RU" sz="1000" kern="1200" dirty="0">
                          <a:solidFill>
                            <a:schemeClr val="tx1"/>
                          </a:solidFill>
                          <a:effectLst/>
                          <a:latin typeface="+mn-lt"/>
                          <a:ea typeface="Calibri"/>
                          <a:cs typeface="Times New Roman"/>
                        </a:rPr>
                        <a:t>94,5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4072">
                <a:tc rowSpan="2">
                  <a:txBody>
                    <a:bodyPr/>
                    <a:lstStyle/>
                    <a:p>
                      <a:pPr algn="ctr" fontAlgn="ctr"/>
                      <a:r>
                        <a:rPr lang="ru-RU" sz="1000" u="none" strike="noStrike" dirty="0">
                          <a:solidFill>
                            <a:schemeClr val="tx1"/>
                          </a:solidFill>
                          <a:effectLst/>
                          <a:latin typeface="+mn-lt"/>
                        </a:rPr>
                        <a:t>Сохранение и развитие национальных музыкальных традиций, развитие современного музыкального искусства</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ru-RU" sz="1000" u="none" strike="noStrike" dirty="0">
                          <a:solidFill>
                            <a:schemeClr val="tx1"/>
                          </a:solidFill>
                          <a:effectLst/>
                          <a:latin typeface="+mn-lt"/>
                        </a:rPr>
                        <a:t>Число зрителей концертных</a:t>
                      </a:r>
                      <a:r>
                        <a:rPr lang="ru-RU" sz="1000" u="none" strike="noStrike" baseline="0" dirty="0">
                          <a:solidFill>
                            <a:schemeClr val="tx1"/>
                          </a:solidFill>
                          <a:effectLst/>
                          <a:latin typeface="+mn-lt"/>
                        </a:rPr>
                        <a:t> организаций</a:t>
                      </a:r>
                      <a:r>
                        <a:rPr lang="ru-RU" sz="1000" u="none" strike="noStrike" dirty="0">
                          <a:solidFill>
                            <a:schemeClr val="tx1"/>
                          </a:solidFill>
                          <a:effectLst/>
                          <a:latin typeface="+mn-lt"/>
                        </a:rPr>
                        <a:t>, тыс. человек</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7000"/>
                        </a:lnSpc>
                        <a:spcAft>
                          <a:spcPts val="0"/>
                        </a:spcAft>
                      </a:pPr>
                      <a:r>
                        <a:rPr lang="ru-RU" sz="1000" kern="1200" dirty="0">
                          <a:solidFill>
                            <a:schemeClr val="tx1"/>
                          </a:solidFill>
                          <a:effectLst/>
                          <a:latin typeface="+mn-lt"/>
                          <a:ea typeface="Calibri"/>
                          <a:cs typeface="Times New Roman"/>
                        </a:rPr>
                        <a:t>750,0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7000"/>
                        </a:lnSpc>
                        <a:spcAft>
                          <a:spcPts val="0"/>
                        </a:spcAft>
                      </a:pPr>
                      <a:r>
                        <a:rPr lang="ru-RU" sz="1000" kern="1200" dirty="0">
                          <a:solidFill>
                            <a:schemeClr val="tx1"/>
                          </a:solidFill>
                          <a:effectLst/>
                          <a:latin typeface="+mn-lt"/>
                          <a:ea typeface="Calibri"/>
                          <a:cs typeface="Times New Roman"/>
                        </a:rPr>
                        <a:t>1 037,0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57308">
                <a:tc vMerge="1">
                  <a:txBody>
                    <a:bodyPr/>
                    <a:lstStyle/>
                    <a:p>
                      <a:endParaRPr lang="ru-RU"/>
                    </a:p>
                  </a:txBody>
                  <a:tcPr/>
                </a:tc>
                <a:tc>
                  <a:txBody>
                    <a:bodyPr/>
                    <a:lstStyle/>
                    <a:p>
                      <a:pPr algn="l" fontAlgn="b"/>
                      <a:r>
                        <a:rPr lang="ru-RU" sz="1000" u="none" strike="noStrike" dirty="0">
                          <a:solidFill>
                            <a:schemeClr val="tx1"/>
                          </a:solidFill>
                          <a:effectLst/>
                          <a:latin typeface="+mn-lt"/>
                        </a:rPr>
                        <a:t>Доля новых концертных программ в общем количестве концертных программ, %</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7000"/>
                        </a:lnSpc>
                        <a:spcAft>
                          <a:spcPts val="0"/>
                        </a:spcAft>
                      </a:pPr>
                      <a:r>
                        <a:rPr lang="ru-RU" sz="1000" kern="1200" dirty="0">
                          <a:solidFill>
                            <a:schemeClr val="tx1"/>
                          </a:solidFill>
                          <a:effectLst/>
                          <a:latin typeface="+mn-lt"/>
                          <a:ea typeface="Calibri"/>
                          <a:cs typeface="Times New Roman"/>
                        </a:rPr>
                        <a:t>26,0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7000"/>
                        </a:lnSpc>
                        <a:spcAft>
                          <a:spcPts val="0"/>
                        </a:spcAft>
                      </a:pPr>
                      <a:r>
                        <a:rPr lang="ru-RU" sz="1000" kern="1200" dirty="0">
                          <a:solidFill>
                            <a:schemeClr val="tx1"/>
                          </a:solidFill>
                          <a:effectLst/>
                          <a:latin typeface="+mn-lt"/>
                          <a:ea typeface="Calibri"/>
                          <a:cs typeface="Times New Roman"/>
                        </a:rPr>
                        <a:t>26,0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9081">
                <a:tc rowSpan="2">
                  <a:txBody>
                    <a:bodyPr/>
                    <a:lstStyle/>
                    <a:p>
                      <a:pPr algn="ctr" fontAlgn="ctr"/>
                      <a:r>
                        <a:rPr lang="ru-RU" sz="1000" u="none" strike="noStrike" dirty="0">
                          <a:solidFill>
                            <a:schemeClr val="tx1"/>
                          </a:solidFill>
                          <a:effectLst/>
                          <a:latin typeface="+mn-lt"/>
                        </a:rPr>
                        <a:t>Создание необходимых условий для развития кинематографии, производства, проката и показа </a:t>
                      </a:r>
                      <a:r>
                        <a:rPr lang="ru-RU" sz="1000" u="none" strike="noStrike" dirty="0" err="1">
                          <a:solidFill>
                            <a:schemeClr val="tx1"/>
                          </a:solidFill>
                          <a:effectLst/>
                          <a:latin typeface="+mn-lt"/>
                        </a:rPr>
                        <a:t>киновидеофильмов</a:t>
                      </a:r>
                      <a:r>
                        <a:rPr lang="ru-RU" sz="1000" u="none" strike="noStrike" dirty="0">
                          <a:solidFill>
                            <a:schemeClr val="tx1"/>
                          </a:solidFill>
                          <a:effectLst/>
                          <a:latin typeface="+mn-lt"/>
                        </a:rPr>
                        <a:t> </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ru-RU" sz="1000" u="none" strike="noStrike" dirty="0">
                          <a:solidFill>
                            <a:schemeClr val="tx1"/>
                          </a:solidFill>
                          <a:effectLst/>
                          <a:latin typeface="+mn-lt"/>
                        </a:rPr>
                        <a:t>Доля национальных фильмов в общем объеме кинопроката, %</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7000"/>
                        </a:lnSpc>
                        <a:spcAft>
                          <a:spcPts val="0"/>
                        </a:spcAft>
                      </a:pPr>
                      <a:r>
                        <a:rPr lang="ru-RU" sz="1000" kern="1200" dirty="0">
                          <a:solidFill>
                            <a:schemeClr val="tx1"/>
                          </a:solidFill>
                          <a:effectLst/>
                          <a:latin typeface="+mn-lt"/>
                          <a:ea typeface="Calibri"/>
                          <a:cs typeface="Times New Roman"/>
                        </a:rPr>
                        <a:t>43,0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7000"/>
                        </a:lnSpc>
                        <a:spcAft>
                          <a:spcPts val="0"/>
                        </a:spcAft>
                      </a:pPr>
                      <a:r>
                        <a:rPr lang="ru-RU" sz="1000" kern="1200" dirty="0">
                          <a:solidFill>
                            <a:schemeClr val="tx1"/>
                          </a:solidFill>
                          <a:effectLst/>
                          <a:latin typeface="+mn-lt"/>
                          <a:ea typeface="Calibri"/>
                          <a:cs typeface="Times New Roman"/>
                        </a:rPr>
                        <a:t>43,0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37458">
                <a:tc vMerge="1">
                  <a:txBody>
                    <a:bodyPr/>
                    <a:lstStyle/>
                    <a:p>
                      <a:endParaRPr lang="ru-RU"/>
                    </a:p>
                  </a:txBody>
                  <a:tcPr/>
                </a:tc>
                <a:tc>
                  <a:txBody>
                    <a:bodyPr/>
                    <a:lstStyle/>
                    <a:p>
                      <a:pPr algn="l" fontAlgn="b"/>
                      <a:r>
                        <a:rPr lang="ru-RU" sz="1000" u="none" strike="noStrike" dirty="0">
                          <a:solidFill>
                            <a:schemeClr val="tx1"/>
                          </a:solidFill>
                          <a:effectLst/>
                          <a:latin typeface="+mn-lt"/>
                        </a:rPr>
                        <a:t>Доля посетителей киномероприятий в составе организованных групп в общем объеме зрителей, %</a:t>
                      </a:r>
                      <a:endParaRPr lang="ru-RU" sz="1000" b="0" i="0" u="none" strike="noStrike" dirty="0">
                        <a:solidFill>
                          <a:schemeClr val="tx1"/>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07000"/>
                        </a:lnSpc>
                        <a:spcAft>
                          <a:spcPts val="0"/>
                        </a:spcAft>
                      </a:pPr>
                      <a:r>
                        <a:rPr lang="ru-RU" sz="1000" kern="1200" dirty="0">
                          <a:solidFill>
                            <a:schemeClr val="tx1"/>
                          </a:solidFill>
                          <a:effectLst/>
                          <a:latin typeface="+mn-lt"/>
                          <a:ea typeface="Calibri"/>
                          <a:cs typeface="Times New Roman"/>
                        </a:rPr>
                        <a:t>72,0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7000"/>
                        </a:lnSpc>
                        <a:spcAft>
                          <a:spcPts val="0"/>
                        </a:spcAft>
                      </a:pPr>
                      <a:r>
                        <a:rPr lang="ru-RU" sz="1000" kern="1200" dirty="0">
                          <a:solidFill>
                            <a:schemeClr val="tx1"/>
                          </a:solidFill>
                          <a:effectLst/>
                          <a:latin typeface="+mn-lt"/>
                          <a:ea typeface="Calibri"/>
                          <a:cs typeface="Times New Roman"/>
                        </a:rPr>
                        <a:t>72,0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Прямоугольник 5"/>
          <p:cNvSpPr/>
          <p:nvPr/>
        </p:nvSpPr>
        <p:spPr>
          <a:xfrm>
            <a:off x="485776" y="5789493"/>
            <a:ext cx="8534400" cy="246221"/>
          </a:xfrm>
          <a:prstGeom prst="rect">
            <a:avLst/>
          </a:prstGeom>
        </p:spPr>
        <p:txBody>
          <a:bodyPr wrap="square">
            <a:spAutoFit/>
          </a:bodyPr>
          <a:lstStyle/>
          <a:p>
            <a:r>
              <a:rPr lang="ru-RU" sz="1000" b="1" i="1" dirty="0">
                <a:solidFill>
                  <a:schemeClr val="accent1"/>
                </a:solidFill>
              </a:rPr>
              <a:t>Ответственный исполнитель ГП: Министерство </a:t>
            </a:r>
            <a:r>
              <a:rPr lang="ru-RU" sz="1000" b="1" i="1" dirty="0" smtClean="0">
                <a:solidFill>
                  <a:schemeClr val="accent1"/>
                </a:solidFill>
              </a:rPr>
              <a:t>культуры Республики </a:t>
            </a:r>
            <a:r>
              <a:rPr lang="ru-RU" sz="1000" b="1" i="1" dirty="0">
                <a:solidFill>
                  <a:schemeClr val="accent1"/>
                </a:solidFill>
              </a:rPr>
              <a:t>Татарстан</a:t>
            </a:r>
          </a:p>
        </p:txBody>
      </p:sp>
      <p:sp>
        <p:nvSpPr>
          <p:cNvPr id="7" name="Прямоугольник 6"/>
          <p:cNvSpPr/>
          <p:nvPr/>
        </p:nvSpPr>
        <p:spPr>
          <a:xfrm>
            <a:off x="485775" y="5995545"/>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a:t>
            </a:r>
            <a:r>
              <a:rPr lang="ru-RU" sz="1000" b="1" i="1" dirty="0" smtClean="0">
                <a:solidFill>
                  <a:schemeClr val="accent6"/>
                </a:solidFill>
              </a:rPr>
              <a:t>программа и отчеты о ходе ее реализации, </a:t>
            </a:r>
            <a:r>
              <a:rPr lang="ru-RU" sz="1000" b="1" i="1" dirty="0">
                <a:solidFill>
                  <a:schemeClr val="accent6"/>
                </a:solidFill>
              </a:rPr>
              <a:t>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http://mincult.tatarstan.ru/</a:t>
            </a:r>
            <a:endParaRPr lang="ru-RU" sz="1000" b="1" i="1" dirty="0">
              <a:solidFill>
                <a:schemeClr val="accent6"/>
              </a:solidFill>
            </a:endParaRPr>
          </a:p>
        </p:txBody>
      </p:sp>
      <p:sp>
        <p:nvSpPr>
          <p:cNvPr id="9" name="Текст 2"/>
          <p:cNvSpPr txBox="1">
            <a:spLocks/>
          </p:cNvSpPr>
          <p:nvPr/>
        </p:nvSpPr>
        <p:spPr>
          <a:xfrm>
            <a:off x="485775" y="4830611"/>
            <a:ext cx="8300136"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ru-RU" sz="800" b="0" i="1" dirty="0" smtClean="0"/>
              <a:t>* - в соответствии с Законом Республики Татарстан от 21.11.2021 № 86-ЗРТ «О бюджете Республики Татарстан на 2022 год и на плановый период 2023 и 2024 годов» (в редакциях Законов Республики Татарстан от 14.07.2022 № 42-ЗРТ, от 23.09.2022 № 51-ЗРТ, от 23.12.2022 № 98-ЗРТ)</a:t>
            </a:r>
            <a:endParaRPr lang="ru-RU" sz="800" b="0" i="1" dirty="0"/>
          </a:p>
        </p:txBody>
      </p:sp>
    </p:spTree>
    <p:extLst>
      <p:ext uri="{BB962C8B-B14F-4D97-AF65-F5344CB8AC3E}">
        <p14:creationId xmlns:p14="http://schemas.microsoft.com/office/powerpoint/2010/main" val="26856960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48343709"/>
              </p:ext>
            </p:extLst>
          </p:nvPr>
        </p:nvGraphicFramePr>
        <p:xfrm>
          <a:off x="492220" y="1325942"/>
          <a:ext cx="8435774" cy="488061"/>
        </p:xfrm>
        <a:graphic>
          <a:graphicData uri="http://schemas.openxmlformats.org/drawingml/2006/table">
            <a:tbl>
              <a:tblPr firstRow="1" firstCol="1" bandRow="1">
                <a:tableStyleId>{5940675A-B579-460E-94D1-54222C63F5DA}</a:tableStyleId>
              </a:tblPr>
              <a:tblGrid>
                <a:gridCol w="6640100"/>
                <a:gridCol w="958967"/>
                <a:gridCol w="836707"/>
              </a:tblGrid>
              <a:tr h="282962">
                <a:tc rowSpan="2">
                  <a:txBody>
                    <a:bodyPr/>
                    <a:lstStyle/>
                    <a:p>
                      <a:pPr algn="ctr">
                        <a:lnSpc>
                          <a:spcPct val="107000"/>
                        </a:lnSpc>
                        <a:spcAft>
                          <a:spcPts val="0"/>
                        </a:spcAft>
                      </a:pPr>
                      <a:r>
                        <a:rPr lang="ru-RU" sz="1000" b="1" dirty="0" smtClean="0">
                          <a:effectLst/>
                        </a:rPr>
                        <a:t>Объем финансирования государственной программы (тыс. рублей)</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2022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(план)</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2022 год </a:t>
                      </a:r>
                      <a:endParaRPr lang="ru-RU" sz="1000" b="1" dirty="0">
                        <a:solidFill>
                          <a:schemeClr val="tx1"/>
                        </a:solidFill>
                        <a:effectLst/>
                      </a:endParaRPr>
                    </a:p>
                    <a:p>
                      <a:pPr algn="ctr">
                        <a:lnSpc>
                          <a:spcPct val="107000"/>
                        </a:lnSpc>
                        <a:spcAft>
                          <a:spcPts val="0"/>
                        </a:spcAft>
                      </a:pPr>
                      <a:r>
                        <a:rPr lang="ru-RU" sz="1000" b="1" dirty="0">
                          <a:solidFill>
                            <a:schemeClr val="tx1"/>
                          </a:solidFill>
                          <a:effectLst/>
                        </a:rPr>
                        <a:t>(факт)</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41814">
                <a:tc vMerge="1">
                  <a:txBody>
                    <a:bodyPr/>
                    <a:lstStyle/>
                    <a:p>
                      <a:endParaRPr lang="ru-RU"/>
                    </a:p>
                  </a:txBody>
                  <a:tcPr/>
                </a:tc>
                <a:tc>
                  <a:txBody>
                    <a:bodyPr/>
                    <a:lstStyle/>
                    <a:p>
                      <a:pPr algn="ctr" fontAlgn="ctr"/>
                      <a:r>
                        <a:rPr lang="ru-RU" sz="1000" b="1" i="0" u="none" strike="noStrike" dirty="0">
                          <a:solidFill>
                            <a:srgbClr val="000000"/>
                          </a:solidFill>
                          <a:effectLst/>
                          <a:latin typeface="+mn-lt"/>
                        </a:rPr>
                        <a:t>5 723 </a:t>
                      </a:r>
                      <a:r>
                        <a:rPr lang="ru-RU" sz="1000" b="1" i="0" u="none" strike="noStrike" dirty="0" smtClean="0">
                          <a:solidFill>
                            <a:srgbClr val="000000"/>
                          </a:solidFill>
                          <a:effectLst/>
                          <a:latin typeface="+mn-lt"/>
                        </a:rPr>
                        <a:t>900,6*</a:t>
                      </a:r>
                      <a:endParaRPr lang="ru-RU" sz="10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mn-lt"/>
                        </a:rPr>
                        <a:t>5 737 640,9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1"/>
          <p:cNvSpPr>
            <a:spLocks noChangeArrowheads="1"/>
          </p:cNvSpPr>
          <p:nvPr/>
        </p:nvSpPr>
        <p:spPr bwMode="auto">
          <a:xfrm>
            <a:off x="475323" y="801582"/>
            <a:ext cx="84695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just"/>
            <a:r>
              <a:rPr kumimoji="0" lang="ru-RU" altLang="ru-RU" sz="1200" b="1"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Цель:</a:t>
            </a:r>
            <a:r>
              <a:rPr lang="ru-RU" altLang="ru-RU" sz="1200" b="1" dirty="0">
                <a:latin typeface="Calibri" panose="020F0502020204030204" pitchFamily="34" charset="0"/>
                <a:ea typeface="Calibri" panose="020F0502020204030204" pitchFamily="34" charset="0"/>
                <a:cs typeface="Times New Roman" panose="02020603050405020304" pitchFamily="18" charset="0"/>
              </a:rPr>
              <a:t> </a:t>
            </a:r>
            <a:r>
              <a:rPr lang="ru-RU" altLang="ru-RU" sz="1200" dirty="0" smtClean="0">
                <a:latin typeface="+mn-lt"/>
                <a:ea typeface="Calibri" panose="020F0502020204030204" pitchFamily="34" charset="0"/>
                <a:cs typeface="Times New Roman" panose="02020603050405020304" pitchFamily="18" charset="0"/>
              </a:rPr>
              <a:t>повышение </a:t>
            </a:r>
            <a:r>
              <a:rPr lang="ru-RU" altLang="ru-RU" sz="1200" dirty="0">
                <a:latin typeface="+mn-lt"/>
                <a:ea typeface="Calibri" panose="020F0502020204030204" pitchFamily="34" charset="0"/>
                <a:cs typeface="Times New Roman" panose="02020603050405020304" pitchFamily="18" charset="0"/>
              </a:rPr>
              <a:t>уровня экологической безопасности граждан, сохранение и рациональное использование природных ресурсов Республики Татарстан</a:t>
            </a:r>
            <a:endParaRPr kumimoji="0" lang="ru-RU" altLang="ru-RU" sz="1200" i="0" u="none" strike="noStrike" cap="none" normalizeH="0" baseline="0" dirty="0" smtClean="0">
              <a:ln>
                <a:noFill/>
              </a:ln>
              <a:effectLst/>
              <a:latin typeface="+mn-l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591874412"/>
              </p:ext>
            </p:extLst>
          </p:nvPr>
        </p:nvGraphicFramePr>
        <p:xfrm>
          <a:off x="492220" y="1877716"/>
          <a:ext cx="8435773" cy="4514276"/>
        </p:xfrm>
        <a:graphic>
          <a:graphicData uri="http://schemas.openxmlformats.org/drawingml/2006/table">
            <a:tbl>
              <a:tblPr>
                <a:tableStyleId>{5940675A-B579-460E-94D1-54222C63F5DA}</a:tableStyleId>
              </a:tblPr>
              <a:tblGrid>
                <a:gridCol w="6682937"/>
                <a:gridCol w="922638"/>
                <a:gridCol w="830198"/>
              </a:tblGrid>
              <a:tr h="250124">
                <a:tc>
                  <a:txBody>
                    <a:bodyPr/>
                    <a:lstStyle/>
                    <a:p>
                      <a:pPr algn="ctr" fontAlgn="ctr"/>
                      <a:r>
                        <a:rPr lang="ru-RU" sz="800" b="1" i="0" u="none" strike="noStrike" dirty="0" smtClean="0">
                          <a:solidFill>
                            <a:schemeClr val="tx1"/>
                          </a:solidFill>
                          <a:effectLst/>
                          <a:latin typeface="+mn-lt"/>
                        </a:rPr>
                        <a:t>Целевые показатели реализации государственной программы</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2022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план)</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2022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факт)</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5054">
                <a:tc>
                  <a:txBody>
                    <a:bodyPr/>
                    <a:lstStyle/>
                    <a:p>
                      <a:pPr algn="just">
                        <a:lnSpc>
                          <a:spcPct val="115000"/>
                        </a:lnSpc>
                        <a:spcAft>
                          <a:spcPts val="0"/>
                        </a:spcAft>
                      </a:pPr>
                      <a:r>
                        <a:rPr lang="ru-RU" sz="900" dirty="0">
                          <a:effectLst/>
                          <a:latin typeface="+mn-lt"/>
                          <a:ea typeface="Times New Roman"/>
                          <a:cs typeface="Times New Roman"/>
                        </a:rPr>
                        <a:t>Количество муниципальных районов (городских округов), охваченных территориальной системой наблюдения за состоянием окружающей среды, единиц</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mn-lt"/>
                          <a:ea typeface="Times New Roman"/>
                          <a:cs typeface="Times New Roman"/>
                        </a:rPr>
                        <a:t>39</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900" dirty="0">
                          <a:effectLst/>
                          <a:latin typeface="+mn-lt"/>
                          <a:ea typeface="Times New Roman"/>
                          <a:cs typeface="Times New Roman"/>
                        </a:rPr>
                        <a:t>Количество разработанных и введенных в действие региональных нормативов качества окружающей среды, единиц</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mn-lt"/>
                          <a:ea typeface="Times New Roman"/>
                          <a:cs typeface="Times New Roman"/>
                        </a:rPr>
                        <a:t>35</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35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900" dirty="0">
                          <a:effectLst/>
                          <a:latin typeface="+mn-lt"/>
                          <a:ea typeface="Times New Roman"/>
                          <a:cs typeface="Times New Roman"/>
                        </a:rPr>
                        <a:t>Доля размещенных в открытом доступе подсистем ГИС "Экологическая карта Республики Татарстан" от их общего количества,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mn-lt"/>
                          <a:ea typeface="Times New Roman"/>
                          <a:cs typeface="Times New Roman"/>
                        </a:rPr>
                        <a:t>38</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38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900" dirty="0">
                          <a:effectLst/>
                          <a:latin typeface="+mn-lt"/>
                          <a:ea typeface="Times New Roman"/>
                          <a:cs typeface="Times New Roman"/>
                        </a:rPr>
                        <a:t>Доля населения от общего числа жителей республики, принимающего участие в природоохранных, эколого-просветительских мероприятиях,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mn-lt"/>
                          <a:ea typeface="Times New Roman"/>
                          <a:cs typeface="Times New Roman"/>
                        </a:rPr>
                        <a:t>34</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900" dirty="0">
                          <a:effectLst/>
                          <a:latin typeface="+mn-lt"/>
                          <a:ea typeface="Times New Roman"/>
                          <a:cs typeface="Times New Roman"/>
                        </a:rPr>
                        <a:t>Количество целевых материалов по экологической тематике, размещенных в печатных, электронных средствах массовой информации и транслируемых на городских, республиканских каналах, штук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mn-lt"/>
                          <a:ea typeface="Times New Roman"/>
                          <a:cs typeface="Times New Roman"/>
                        </a:rPr>
                        <a:t>935</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978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06831">
                <a:tc>
                  <a:txBody>
                    <a:bodyPr/>
                    <a:lstStyle/>
                    <a:p>
                      <a:pPr algn="just">
                        <a:lnSpc>
                          <a:spcPct val="115000"/>
                        </a:lnSpc>
                        <a:spcAft>
                          <a:spcPts val="0"/>
                        </a:spcAft>
                      </a:pPr>
                      <a:r>
                        <a:rPr lang="ru-RU" sz="900" dirty="0">
                          <a:effectLst/>
                          <a:latin typeface="+mn-lt"/>
                          <a:ea typeface="Times New Roman"/>
                          <a:cs typeface="Times New Roman"/>
                        </a:rPr>
                        <a:t>Соотношение количества обработанных отчетов по операциям с единицами учета радиоактивных веществ и радиоактивных отходов к общему количеству поступивших,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mn-lt"/>
                          <a:ea typeface="Times New Roman"/>
                          <a:cs typeface="Times New Roman"/>
                        </a:rPr>
                        <a:t>90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900" dirty="0">
                          <a:effectLst/>
                          <a:latin typeface="+mn-lt"/>
                          <a:ea typeface="Times New Roman"/>
                          <a:cs typeface="Times New Roman"/>
                        </a:rPr>
                        <a:t>Количество действующих пунктов приема утильсырья (вторичных ресурсов), штук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mn-lt"/>
                          <a:ea typeface="Times New Roman"/>
                          <a:cs typeface="Times New Roman"/>
                        </a:rPr>
                        <a:t>79</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ru-RU" sz="900" b="0" i="0" u="none" strike="noStrike" dirty="0">
                          <a:solidFill>
                            <a:schemeClr val="tx1"/>
                          </a:solidFill>
                          <a:effectLst/>
                          <a:latin typeface="+mn-lt"/>
                        </a:rPr>
                        <a:t>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900" dirty="0">
                          <a:effectLst/>
                          <a:latin typeface="+mn-lt"/>
                          <a:ea typeface="Times New Roman"/>
                          <a:cs typeface="Times New Roman"/>
                        </a:rPr>
                        <a:t>Доля ТКО, термически обезвреженных с генерацией электрической и (или) тепловой энергии, от общего количества образовавшихся ТКО,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mn-lt"/>
                          <a:ea typeface="Times New Roman"/>
                          <a:cs typeface="Times New Roman"/>
                        </a:rPr>
                        <a:t>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ru-RU" sz="9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06831">
                <a:tc>
                  <a:txBody>
                    <a:bodyPr/>
                    <a:lstStyle/>
                    <a:p>
                      <a:pPr algn="just">
                        <a:lnSpc>
                          <a:spcPct val="115000"/>
                        </a:lnSpc>
                        <a:spcAft>
                          <a:spcPts val="0"/>
                        </a:spcAft>
                      </a:pPr>
                      <a:r>
                        <a:rPr lang="ru-RU" sz="900" dirty="0">
                          <a:effectLst/>
                          <a:latin typeface="+mn-lt"/>
                          <a:ea typeface="Times New Roman"/>
                          <a:cs typeface="Times New Roman"/>
                        </a:rPr>
                        <a:t>Доля контейнерных площадок, оборудованных для осуществления раздельного накопления ТКО,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mn-lt"/>
                          <a:ea typeface="Times New Roman"/>
                          <a:cs typeface="Times New Roman"/>
                        </a:rPr>
                        <a:t>30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ru-RU" sz="900" b="0" i="0" u="none" strike="noStrike" dirty="0">
                          <a:solidFill>
                            <a:schemeClr val="tx1"/>
                          </a:solidFill>
                          <a:effectLst/>
                          <a:latin typeface="+mn-lt"/>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87610">
                <a:tc>
                  <a:txBody>
                    <a:bodyPr/>
                    <a:lstStyle/>
                    <a:p>
                      <a:pPr algn="just">
                        <a:lnSpc>
                          <a:spcPct val="115000"/>
                        </a:lnSpc>
                        <a:spcAft>
                          <a:spcPts val="0"/>
                        </a:spcAft>
                      </a:pPr>
                      <a:r>
                        <a:rPr lang="ru-RU" sz="900" dirty="0">
                          <a:effectLst/>
                          <a:latin typeface="+mn-lt"/>
                          <a:ea typeface="Times New Roman"/>
                          <a:cs typeface="Times New Roman"/>
                        </a:rPr>
                        <a:t>Доля населения, охваченного услугой по обращению с ТКО,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mn-lt"/>
                          <a:ea typeface="Times New Roman"/>
                          <a:cs typeface="Times New Roman"/>
                        </a:rPr>
                        <a:t>90,0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ru-RU" sz="900" b="0" i="0" u="none" strike="noStrike" dirty="0">
                          <a:solidFill>
                            <a:schemeClr val="tx1"/>
                          </a:solidFill>
                          <a:effectLst/>
                          <a:latin typeface="+mn-lt"/>
                        </a:rPr>
                        <a:t>99,5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900" dirty="0">
                          <a:effectLst/>
                          <a:latin typeface="+mn-lt"/>
                          <a:ea typeface="Times New Roman"/>
                          <a:cs typeface="Times New Roman"/>
                        </a:rPr>
                        <a:t>Доля направленных на захоронение ТКО, в том числе прошедших обработку (сортировку), в общей массе образованных твердых коммунальных отходов,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900" dirty="0">
                          <a:solidFill>
                            <a:schemeClr val="tx1"/>
                          </a:solidFill>
                          <a:effectLst/>
                          <a:latin typeface="+mn-lt"/>
                          <a:ea typeface="Times New Roman"/>
                          <a:cs typeface="Times New Roman"/>
                        </a:rPr>
                        <a:t>99,1</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ru-RU" sz="900" b="0" i="0" u="none" strike="noStrike" dirty="0">
                          <a:solidFill>
                            <a:schemeClr val="tx1"/>
                          </a:solidFill>
                          <a:effectLst/>
                          <a:latin typeface="+mn-lt"/>
                        </a:rPr>
                        <a:t>95,5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5" name="Скругленный прямоугольник 4"/>
          <p:cNvSpPr/>
          <p:nvPr/>
        </p:nvSpPr>
        <p:spPr>
          <a:xfrm>
            <a:off x="509118" y="72033"/>
            <a:ext cx="7943850" cy="69806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lnSpc>
                <a:spcPts val="14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программа</a:t>
            </a:r>
            <a:endParaRPr lang="ru-RU" altLang="ru-RU" sz="1400" b="1" dirty="0">
              <a:solidFill>
                <a:schemeClr val="tx1"/>
              </a:solidFill>
            </a:endParaRPr>
          </a:p>
          <a:p>
            <a:pPr lvl="0" indent="0" algn="ctr">
              <a:lnSpc>
                <a:spcPts val="1400"/>
              </a:lnSpc>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a:t>
            </a:r>
            <a:endParaRPr lang="ru-RU" altLang="ru-RU" sz="1400" b="1" dirty="0" smtClean="0">
              <a:ea typeface="Calibri" panose="020F0502020204030204" pitchFamily="34" charset="0"/>
              <a:cs typeface="Times New Roman" panose="02020603050405020304" pitchFamily="18" charset="0"/>
            </a:endParaRPr>
          </a:p>
          <a:p>
            <a:pPr lvl="0" indent="0" algn="ctr">
              <a:lnSpc>
                <a:spcPts val="1400"/>
              </a:lnSpc>
            </a:pPr>
            <a:r>
              <a:rPr lang="ru-RU" altLang="ru-RU" sz="1400" b="1" dirty="0" smtClean="0">
                <a:ea typeface="Calibri" panose="020F0502020204030204" pitchFamily="34" charset="0"/>
                <a:cs typeface="Times New Roman" panose="02020603050405020304" pitchFamily="18" charset="0"/>
              </a:rPr>
              <a:t>природных </a:t>
            </a:r>
            <a:r>
              <a:rPr lang="ru-RU" altLang="ru-RU" sz="1400" b="1" dirty="0">
                <a:ea typeface="Calibri" panose="020F0502020204030204" pitchFamily="34" charset="0"/>
                <a:cs typeface="Times New Roman" panose="02020603050405020304" pitchFamily="18" charset="0"/>
              </a:rPr>
              <a:t>ресурсов Республики </a:t>
            </a:r>
            <a:r>
              <a:rPr lang="ru-RU" altLang="ru-RU" sz="1400" b="1" dirty="0" smtClean="0">
                <a:ea typeface="Calibri" panose="020F0502020204030204" pitchFamily="34" charset="0"/>
                <a:cs typeface="Times New Roman" panose="02020603050405020304" pitchFamily="18" charset="0"/>
              </a:rPr>
              <a:t>Татарстан»</a:t>
            </a:r>
            <a:endParaRPr lang="ru-RU" altLang="ru-RU" sz="1400" b="1" u="sng" dirty="0">
              <a:ea typeface="Times New Roman" panose="02020603050405020304" pitchFamily="18" charset="0"/>
              <a:cs typeface="Times New Roman" panose="02020603050405020304" pitchFamily="18" charset="0"/>
            </a:endParaRPr>
          </a:p>
        </p:txBody>
      </p:sp>
      <p:sp>
        <p:nvSpPr>
          <p:cNvPr id="7" name="Текст 2"/>
          <p:cNvSpPr txBox="1">
            <a:spLocks/>
          </p:cNvSpPr>
          <p:nvPr/>
        </p:nvSpPr>
        <p:spPr>
          <a:xfrm>
            <a:off x="441165" y="6391992"/>
            <a:ext cx="8291261"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ru-RU" sz="800" b="0" i="1" dirty="0" smtClean="0"/>
              <a:t>* - в соответствии с Законом Республики Татарстан от 21.11.2021 № 86-ЗРТ «О бюджете Республики Татарстан на 2022 год и на плановый период 2023 и 2024 годов» (в редакциях Законов Республики Татарстан от 14.07.2022 № 42-ЗРТ, от 23.09.2022 № 51-ЗРТ, от 23.12.2022 № 98-ЗРТ)</a:t>
            </a:r>
            <a:endParaRPr lang="ru-RU" sz="800" b="0" i="1" dirty="0"/>
          </a:p>
        </p:txBody>
      </p:sp>
    </p:spTree>
    <p:extLst>
      <p:ext uri="{BB962C8B-B14F-4D97-AF65-F5344CB8AC3E}">
        <p14:creationId xmlns:p14="http://schemas.microsoft.com/office/powerpoint/2010/main" val="19942449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537693" y="134738"/>
            <a:ext cx="7943850" cy="698063"/>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ts val="14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программа</a:t>
            </a:r>
            <a:endParaRPr lang="ru-RU" altLang="ru-RU" sz="1400" b="1" dirty="0">
              <a:solidFill>
                <a:schemeClr val="tx1"/>
              </a:solidFill>
            </a:endParaRPr>
          </a:p>
          <a:p>
            <a:pPr lvl="0" indent="0" algn="ctr">
              <a:lnSpc>
                <a:spcPts val="1400"/>
              </a:lnSpc>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a:t>
            </a:r>
            <a:endParaRPr lang="ru-RU" altLang="ru-RU" sz="1400" b="1" dirty="0" smtClean="0">
              <a:ea typeface="Calibri" panose="020F0502020204030204" pitchFamily="34" charset="0"/>
              <a:cs typeface="Times New Roman" panose="02020603050405020304" pitchFamily="18" charset="0"/>
            </a:endParaRPr>
          </a:p>
          <a:p>
            <a:pPr lvl="0" indent="0" algn="ctr">
              <a:lnSpc>
                <a:spcPts val="1400"/>
              </a:lnSpc>
            </a:pPr>
            <a:r>
              <a:rPr lang="ru-RU" altLang="ru-RU" sz="1400" b="1" dirty="0" smtClean="0">
                <a:ea typeface="Calibri" panose="020F0502020204030204" pitchFamily="34" charset="0"/>
                <a:cs typeface="Times New Roman" panose="02020603050405020304" pitchFamily="18" charset="0"/>
              </a:rPr>
              <a:t>природных </a:t>
            </a:r>
            <a:r>
              <a:rPr lang="ru-RU" altLang="ru-RU" sz="1400" b="1" dirty="0">
                <a:ea typeface="Calibri" panose="020F0502020204030204" pitchFamily="34" charset="0"/>
                <a:cs typeface="Times New Roman" panose="02020603050405020304" pitchFamily="18" charset="0"/>
              </a:rPr>
              <a:t>ресурсов Республики </a:t>
            </a:r>
            <a:r>
              <a:rPr lang="ru-RU" altLang="ru-RU" sz="1400" b="1" dirty="0" smtClean="0">
                <a:ea typeface="Calibri" panose="020F0502020204030204" pitchFamily="34" charset="0"/>
                <a:cs typeface="Times New Roman" panose="02020603050405020304" pitchFamily="18" charset="0"/>
              </a:rPr>
              <a:t>Татарстан» (продолжение)</a:t>
            </a:r>
            <a:endParaRPr lang="ru-RU" altLang="ru-RU" sz="1400" b="1" u="sng" dirty="0">
              <a:ea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280390385"/>
              </p:ext>
            </p:extLst>
          </p:nvPr>
        </p:nvGraphicFramePr>
        <p:xfrm>
          <a:off x="537693" y="894161"/>
          <a:ext cx="8435773" cy="5827964"/>
        </p:xfrm>
        <a:graphic>
          <a:graphicData uri="http://schemas.openxmlformats.org/drawingml/2006/table">
            <a:tbl>
              <a:tblPr>
                <a:tableStyleId>{5940675A-B579-460E-94D1-54222C63F5DA}</a:tableStyleId>
              </a:tblPr>
              <a:tblGrid>
                <a:gridCol w="6961969"/>
                <a:gridCol w="746679"/>
                <a:gridCol w="727125"/>
              </a:tblGrid>
              <a:tr h="250124">
                <a:tc>
                  <a:txBody>
                    <a:bodyPr/>
                    <a:lstStyle/>
                    <a:p>
                      <a:pPr algn="ctr" fontAlgn="ctr"/>
                      <a:r>
                        <a:rPr lang="ru-RU" sz="800" b="1" i="0" u="none" strike="noStrike" dirty="0" smtClean="0">
                          <a:solidFill>
                            <a:schemeClr val="tx1"/>
                          </a:solidFill>
                          <a:effectLst/>
                          <a:latin typeface="+mn-lt"/>
                        </a:rPr>
                        <a:t>Целевые показатели реализации государственной программы</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2022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план)</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2022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факт)</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3647">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ТКО, направленных на обработку (сортировку), в общей массе образованных ТКО,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21</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21,4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83647">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направленных на утилизацию отходов, выделенных в результате раздельного накопления и обработки (сортировки) твердых коммунальных отходов, в общей массе образованных твердых коммунальных отходов,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0,9</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83647">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импорта оборудования для обработки и утилизации ТКО,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38</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06831">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Количество разработанных электронных моделей, штук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разработанных электронных моделей,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Количество ликвидированных наиболее опасных объектов накопленного вреда окружающей среде, штук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2</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06831">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Количество ликвидированных несанкционированных свалок в границах городов, штук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2</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Численность населения, качество жизни которого улучшится в связи с ликвидацией наиболее опасных объектов накопленного вреда окружающей среде, тыс. человек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95,9</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78761">
                <a:tc>
                  <a:txBody>
                    <a:bodyPr/>
                    <a:lstStyle/>
                    <a:p>
                      <a:pPr algn="just">
                        <a:lnSpc>
                          <a:spcPct val="115000"/>
                        </a:lnSpc>
                        <a:spcAft>
                          <a:spcPts val="0"/>
                        </a:spcAft>
                      </a:pPr>
                      <a:r>
                        <a:rPr lang="ru-RU" sz="800" dirty="0">
                          <a:solidFill>
                            <a:schemeClr val="tx1"/>
                          </a:solidFill>
                          <a:effectLst/>
                          <a:latin typeface="+mn-lt"/>
                          <a:ea typeface="Times New Roman"/>
                          <a:cs typeface="Times New Roman"/>
                        </a:rPr>
                        <a:t>Численность населения, качество жизни которого улучшится в связи с ликвидацией несанкционированных свалок в границах городов, тыс. человек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809,2</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809,2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06831">
                <a:tc>
                  <a:txBody>
                    <a:bodyPr/>
                    <a:lstStyle/>
                    <a:p>
                      <a:pPr algn="just">
                        <a:lnSpc>
                          <a:spcPct val="115000"/>
                        </a:lnSpc>
                        <a:spcAft>
                          <a:spcPts val="0"/>
                        </a:spcAft>
                      </a:pPr>
                      <a:r>
                        <a:rPr lang="ru-RU" sz="800" dirty="0">
                          <a:solidFill>
                            <a:schemeClr val="tx1"/>
                          </a:solidFill>
                          <a:effectLst/>
                          <a:latin typeface="+mn-lt"/>
                          <a:ea typeface="Times New Roman"/>
                          <a:cs typeface="Times New Roman"/>
                        </a:rPr>
                        <a:t>Отношение количества муниципальных районов Республики Татарстан, охваченных мониторингом опасных экзогенных геологических процессов, к количеству муниципальных районов Республики Татарстан, подверженных негативному влиянию опасных экзогенных геологических процессов,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38,5</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38,5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42542">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площади территории, охваченной новыми данными геологических, гидрогеологических и </a:t>
                      </a:r>
                      <a:r>
                        <a:rPr lang="ru-RU" sz="800" dirty="0" err="1">
                          <a:solidFill>
                            <a:schemeClr val="tx1"/>
                          </a:solidFill>
                          <a:effectLst/>
                          <a:latin typeface="+mn-lt"/>
                          <a:ea typeface="Times New Roman"/>
                          <a:cs typeface="Times New Roman"/>
                        </a:rPr>
                        <a:t>геоэкологических</a:t>
                      </a:r>
                      <a:r>
                        <a:rPr lang="ru-RU" sz="800" dirty="0">
                          <a:solidFill>
                            <a:schemeClr val="tx1"/>
                          </a:solidFill>
                          <a:effectLst/>
                          <a:latin typeface="+mn-lt"/>
                          <a:ea typeface="Times New Roman"/>
                          <a:cs typeface="Times New Roman"/>
                        </a:rPr>
                        <a:t> исследований, к общей площади территории Республики Татарстан,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27</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Отношение количества муниципальных районов Республики Татарстан, охваченных ревизией водозаборных скважин, к общему количеству муниципальных районов Республики Татарстан,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28</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площади территории, охваченной мониторингом геологической среды, к общей площади территории РТ,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47,5</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47,5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утвержденных запасов подземных вод и их прогнозных ресурсов,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41,5</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41,5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водозаборных сооружений, оснащенных системами учета воды, в общем количестве водозаборных сооружений,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96</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06831">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водопользователей, осуществляющих использование водных объектов на основании предоставленных в установленном порядке прав пользования, в общем количестве пользователей, осуществление водопользования которыми предусматривает приобретение прав пользования водными объектами,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99</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330597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537693" y="134738"/>
            <a:ext cx="7943850" cy="698063"/>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ts val="14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программа</a:t>
            </a:r>
            <a:endParaRPr lang="ru-RU" altLang="ru-RU" sz="1400" b="1" dirty="0">
              <a:solidFill>
                <a:schemeClr val="tx1"/>
              </a:solidFill>
            </a:endParaRPr>
          </a:p>
          <a:p>
            <a:pPr lvl="0" indent="0" algn="ctr">
              <a:lnSpc>
                <a:spcPts val="1400"/>
              </a:lnSpc>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a:t>
            </a:r>
            <a:endParaRPr lang="ru-RU" altLang="ru-RU" sz="1400" b="1" dirty="0" smtClean="0">
              <a:ea typeface="Calibri" panose="020F0502020204030204" pitchFamily="34" charset="0"/>
              <a:cs typeface="Times New Roman" panose="02020603050405020304" pitchFamily="18" charset="0"/>
            </a:endParaRPr>
          </a:p>
          <a:p>
            <a:pPr lvl="0" indent="0" algn="ctr">
              <a:lnSpc>
                <a:spcPts val="1400"/>
              </a:lnSpc>
            </a:pPr>
            <a:r>
              <a:rPr lang="ru-RU" altLang="ru-RU" sz="1400" b="1" dirty="0" smtClean="0">
                <a:ea typeface="Calibri" panose="020F0502020204030204" pitchFamily="34" charset="0"/>
                <a:cs typeface="Times New Roman" panose="02020603050405020304" pitchFamily="18" charset="0"/>
              </a:rPr>
              <a:t>природных </a:t>
            </a:r>
            <a:r>
              <a:rPr lang="ru-RU" altLang="ru-RU" sz="1400" b="1" dirty="0">
                <a:ea typeface="Calibri" panose="020F0502020204030204" pitchFamily="34" charset="0"/>
                <a:cs typeface="Times New Roman" panose="02020603050405020304" pitchFamily="18" charset="0"/>
              </a:rPr>
              <a:t>ресурсов Республики </a:t>
            </a:r>
            <a:r>
              <a:rPr lang="ru-RU" altLang="ru-RU" sz="1400" b="1" dirty="0" smtClean="0">
                <a:ea typeface="Calibri" panose="020F0502020204030204" pitchFamily="34" charset="0"/>
                <a:cs typeface="Times New Roman" panose="02020603050405020304" pitchFamily="18" charset="0"/>
              </a:rPr>
              <a:t>Татарстан» (продолжение)</a:t>
            </a:r>
            <a:endParaRPr lang="ru-RU" altLang="ru-RU" sz="1400" b="1" u="sng" dirty="0">
              <a:ea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029758826"/>
              </p:ext>
            </p:extLst>
          </p:nvPr>
        </p:nvGraphicFramePr>
        <p:xfrm>
          <a:off x="537693" y="897132"/>
          <a:ext cx="8435773" cy="5642822"/>
        </p:xfrm>
        <a:graphic>
          <a:graphicData uri="http://schemas.openxmlformats.org/drawingml/2006/table">
            <a:tbl>
              <a:tblPr>
                <a:tableStyleId>{5940675A-B579-460E-94D1-54222C63F5DA}</a:tableStyleId>
              </a:tblPr>
              <a:tblGrid>
                <a:gridCol w="6961969"/>
                <a:gridCol w="746679"/>
                <a:gridCol w="727125"/>
              </a:tblGrid>
              <a:tr h="345398">
                <a:tc>
                  <a:txBody>
                    <a:bodyPr/>
                    <a:lstStyle/>
                    <a:p>
                      <a:pPr algn="ctr" fontAlgn="ctr"/>
                      <a:r>
                        <a:rPr lang="ru-RU" sz="800" b="1" i="0" u="none" strike="noStrike" dirty="0" smtClean="0">
                          <a:solidFill>
                            <a:schemeClr val="tx1"/>
                          </a:solidFill>
                          <a:effectLst/>
                          <a:latin typeface="+mn-lt"/>
                        </a:rPr>
                        <a:t>Целевые показатели реализации государственной программы</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2022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план)</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2022 год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факт)</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величины фактического поступления в бюджетную систему Российской Федерации сумм платы за пользование водными объектами к утвержденным плановым значениям сумм платы за пользование водными объектами, находящимися в федеральной собственности,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94</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96,29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Протяженность очищенной прибрежной полосы водных объектов, тыс. км</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24,2</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Протяженность расчищенных участков русел рек, км</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14,3</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Количество населения, улучшившего экологические условия проживания вблизи водных объектов, млн человек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0,0166</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0,0166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Количество населения, вовлеченного в мероприятия по очистке берегов водных объектов, млн человек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0,6861</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0,8415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населения, проживающего на подверженных негативному воздействию вод территориях, защищенного в результате проведения мероприятий по повышению защищенности от негативного воздействия вод, в общем количестве населения, проживающего на таких территориях,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81,9</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82,7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Протяженность новых и реконструированных сооружений инженерной защиты и берегоукрепления, км</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23,25</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24,02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гидротехнических сооружений с неудовлетворительным и опасным уровнем безопасности, приведенных в безопасное техническое состояние, в общем количестве гидротехнических сооружений с неудовлетворительным и опасным уровнем безопасности,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67</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74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Количество ГТС с неудовлетворительным и опасным уровнем безопасности, приведенных в безопасное техническое состояние, единиц</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Численность населения, экологические условия проживания которого будут улучшены в результате реализации мероприятий по восстановлению и экологической реабилитации водных объектов, человек</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273 958</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284 026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Объем выемки донных отложений в результате реализации мероприятий по восстановлению и экологической реабилитации водных объектов, тыс. куб. метров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12,0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12,36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Протяженность работ по восстановлению и экологической реабилитации водных объектов, км</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13,59</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29,51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Площадь работ по восстановлению и экологической реабилитации водных объектов, тыс. кв. метров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48,0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49,42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94643">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площади Республики Татарстан, занятой особо охраняемыми природными территориями всех уровней, в общей площади РТ,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7,0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Количество выявленных и пресеченных нарушений на особо охраняемых природных территориях Республики Татарстан, единиц</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690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697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Количество заполненных карточек встреч редких и находящихся под угрозой исчезновения видов животных, растений и грибов, единиц</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2000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3591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771710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3"/>
            <p:extLst>
              <p:ext uri="{D42A27DB-BD31-4B8C-83A1-F6EECF244321}">
                <p14:modId xmlns:p14="http://schemas.microsoft.com/office/powerpoint/2010/main" val="3297025092"/>
              </p:ext>
            </p:extLst>
          </p:nvPr>
        </p:nvGraphicFramePr>
        <p:xfrm>
          <a:off x="616266" y="1035050"/>
          <a:ext cx="8299134" cy="4606417"/>
        </p:xfrm>
        <a:graphic>
          <a:graphicData uri="http://schemas.openxmlformats.org/drawingml/2006/table">
            <a:tbl>
              <a:tblPr firstRow="1" bandRow="1">
                <a:tableStyleId>{5C22544A-7EE6-4342-B048-85BDC9FD1C3A}</a:tableStyleId>
              </a:tblPr>
              <a:tblGrid>
                <a:gridCol w="6295074"/>
                <a:gridCol w="1066800"/>
                <a:gridCol w="937260"/>
              </a:tblGrid>
              <a:tr h="370840">
                <a:tc>
                  <a:txBody>
                    <a:bodyPr/>
                    <a:lstStyle/>
                    <a:p>
                      <a:pPr algn="ctr" fontAlgn="ctr"/>
                      <a:r>
                        <a:rPr lang="ru-RU" sz="800" b="1" i="0" u="none" strike="noStrike" dirty="0" smtClean="0">
                          <a:solidFill>
                            <a:schemeClr val="tx1"/>
                          </a:solidFill>
                          <a:effectLst/>
                          <a:latin typeface="+mn-lt"/>
                        </a:rPr>
                        <a:t>Целевые показатели реализации государственной программы</a:t>
                      </a:r>
                      <a:endParaRPr lang="ru-RU" sz="800" b="1" i="0" u="none" strike="noStrike" dirty="0">
                        <a:solidFill>
                          <a:schemeClr val="tx1"/>
                        </a:solidFill>
                        <a:effectLst/>
                        <a:latin typeface="+mn-lt"/>
                      </a:endParaRP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2022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план)</a:t>
                      </a:r>
                      <a:endParaRPr lang="ru-RU" sz="800" b="1" i="0" u="none" strike="noStrike" dirty="0">
                        <a:solidFill>
                          <a:schemeClr val="tx1"/>
                        </a:solidFill>
                        <a:effectLst/>
                        <a:latin typeface="+mn-lt"/>
                      </a:endParaRP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2022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факт)</a:t>
                      </a:r>
                      <a:endParaRPr lang="ru-RU" sz="800" b="1" i="0" u="none" strike="noStrike" dirty="0">
                        <a:solidFill>
                          <a:schemeClr val="tx1"/>
                        </a:solidFill>
                        <a:effectLst/>
                        <a:latin typeface="+mn-lt"/>
                      </a:endParaRP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77165">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Количество учащихся, охваченных лекциями и иными публичными мероприятиями по вопросам особо охраняемых природных территорий, человек</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22800</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36412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видов охотничьих ресурсов, по которым ведется мониторинг численности, в общем количестве видов охотничьих ресурсов, обитающих на территории Республики Татарстан,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привлеченных к ответственности лиц за нарушения законодательства в области охоты и сохранения охотничьих ресурсов к общему количеству возбужденных дел об административных правонарушениях в области охоты и сохранения охотничьих ресурсов,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83</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площади охотничьих угодий, на которых проведено внутрихозяйственное охотустройство, в общей площади охотничьих угодий,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6225">
                <a:tc>
                  <a:txBody>
                    <a:bodyPr/>
                    <a:lstStyle/>
                    <a:p>
                      <a:pPr algn="just">
                        <a:lnSpc>
                          <a:spcPct val="115000"/>
                        </a:lnSpc>
                        <a:spcAft>
                          <a:spcPts val="0"/>
                        </a:spcAft>
                      </a:pPr>
                      <a:r>
                        <a:rPr lang="ru-RU" sz="800" kern="1200" dirty="0">
                          <a:solidFill>
                            <a:schemeClr val="tx1"/>
                          </a:solidFill>
                          <a:effectLst/>
                          <a:latin typeface="+mn-lt"/>
                          <a:ea typeface="Times New Roman"/>
                          <a:cs typeface="Times New Roman"/>
                        </a:rPr>
                        <a:t>Площадь акватории водных объектов Республики Татарстан, очищенной от брошенных орудий лова (вылова), кв. километров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878</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878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количества зарегистрированных обращений в области экологического нормирования и количества подготовленных согласований и документов,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количества зарегистрированных обращений в области охраны окружающей среды при планировании хозяйственной и иной деятельности, территориального планирования и государственной экологической экспертизы и количества подготовленных согласований и проведенных государственных экологических экспертиз,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908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автотранспортных средств с повышенным содержанием загрязняющих веществ в отработавших газах к общему количеству проверенных автомобилей,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7,0</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812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загрязненных (без очистки) сточных вод в общем объеме водоотведения,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11,3</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нормативно очищенных сточных вод в общем объеме сточных вод,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18,6</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98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Качество окружающей среды, процентов</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106,3</a:t>
                      </a:r>
                    </a:p>
                  </a:txBody>
                  <a:tcPr marL="39370" marR="39370" marT="64770" marB="647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Текст 3"/>
          <p:cNvSpPr>
            <a:spLocks noGrp="1"/>
          </p:cNvSpPr>
          <p:nvPr>
            <p:ph type="body" sz="quarter" idx="14"/>
          </p:nvPr>
        </p:nvSpPr>
        <p:spPr>
          <a:xfrm>
            <a:off x="678180" y="46039"/>
            <a:ext cx="7924282" cy="612934"/>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ct val="100000"/>
              </a:lnSpc>
              <a:spcBef>
                <a:spcPts val="0"/>
              </a:spcBef>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a:t>
            </a:r>
            <a:r>
              <a:rPr lang="ru-RU" altLang="ru-RU" sz="1400" b="1" dirty="0" smtClean="0">
                <a:ea typeface="Calibri" panose="020F0502020204030204" pitchFamily="34" charset="0"/>
                <a:cs typeface="Times New Roman" panose="02020603050405020304" pitchFamily="18" charset="0"/>
              </a:rPr>
              <a:t>«</a:t>
            </a: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a:t>
            </a:r>
            <a:r>
              <a:rPr lang="ru-RU" altLang="ru-RU" sz="1400" b="1" dirty="0" smtClean="0">
                <a:ea typeface="Calibri" panose="020F0502020204030204" pitchFamily="34" charset="0"/>
                <a:cs typeface="Times New Roman" panose="02020603050405020304" pitchFamily="18" charset="0"/>
              </a:rPr>
              <a:t>природных </a:t>
            </a:r>
            <a:r>
              <a:rPr lang="ru-RU" altLang="ru-RU" sz="1400" b="1" dirty="0">
                <a:ea typeface="Calibri" panose="020F0502020204030204" pitchFamily="34" charset="0"/>
                <a:cs typeface="Times New Roman" panose="02020603050405020304" pitchFamily="18" charset="0"/>
              </a:rPr>
              <a:t>ресурсов Республики </a:t>
            </a:r>
            <a:r>
              <a:rPr lang="ru-RU" altLang="ru-RU" sz="1400" b="1" dirty="0" smtClean="0">
                <a:ea typeface="Calibri" panose="020F0502020204030204" pitchFamily="34" charset="0"/>
                <a:cs typeface="Times New Roman" panose="02020603050405020304" pitchFamily="18" charset="0"/>
              </a:rPr>
              <a:t>Татарстан» (продолжение)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656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380999" y="121920"/>
            <a:ext cx="8391525" cy="600075"/>
          </a:xfrm>
        </p:spPr>
        <p:txBody>
          <a:bodyPr>
            <a:normAutofit fontScale="55000" lnSpcReduction="20000"/>
          </a:bodyPr>
          <a:lstStyle/>
          <a:p>
            <a:r>
              <a:rPr lang="ru-RU" dirty="0"/>
              <a:t>Расходы консолидированного бюджета Республики </a:t>
            </a:r>
            <a:r>
              <a:rPr lang="ru-RU" dirty="0" smtClean="0"/>
              <a:t>Татарстан в </a:t>
            </a:r>
            <a:r>
              <a:rPr lang="ru-RU" dirty="0"/>
              <a:t>отдельных секторах экономики и социальной сферы </a:t>
            </a:r>
            <a:r>
              <a:rPr lang="ru-RU" dirty="0" smtClean="0"/>
              <a:t>в </a:t>
            </a:r>
            <a:r>
              <a:rPr lang="ru-RU" dirty="0"/>
              <a:t>расчете на душу населения (рублей</a:t>
            </a:r>
            <a:r>
              <a:rPr lang="ru-RU" dirty="0" smtClean="0"/>
              <a:t>) в 2022 году</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184867917"/>
              </p:ext>
            </p:extLst>
          </p:nvPr>
        </p:nvGraphicFramePr>
        <p:xfrm>
          <a:off x="571501" y="577217"/>
          <a:ext cx="4219574" cy="5428167"/>
        </p:xfrm>
        <a:graphic>
          <a:graphicData uri="http://schemas.openxmlformats.org/drawingml/2006/table">
            <a:tbl>
              <a:tblPr>
                <a:tableStyleId>{E8B1032C-EA38-4F05-BA0D-38AFFFC7BED3}</a:tableStyleId>
              </a:tblPr>
              <a:tblGrid>
                <a:gridCol w="3204488"/>
                <a:gridCol w="1015086"/>
              </a:tblGrid>
              <a:tr h="364450">
                <a:tc>
                  <a:txBody>
                    <a:bodyPr/>
                    <a:lstStyle/>
                    <a:p>
                      <a:pPr algn="l" rtl="0" fontAlgn="ctr"/>
                      <a:r>
                        <a:rPr lang="ru-RU" sz="1400" b="0" i="0" u="none" strike="noStrike" dirty="0">
                          <a:solidFill>
                            <a:srgbClr val="000000"/>
                          </a:solidFill>
                          <a:effectLst/>
                          <a:latin typeface="Arial" panose="020B0604020202020204" pitchFamily="34" charset="0"/>
                        </a:rPr>
                        <a:t>Общеэкономические вопросы</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390,9</a:t>
                      </a:r>
                    </a:p>
                  </a:txBody>
                  <a:tcPr marL="9525" marR="9525" marT="9525" marB="0" anchor="ctr"/>
                </a:tc>
              </a:tr>
              <a:tr h="364450">
                <a:tc>
                  <a:txBody>
                    <a:bodyPr/>
                    <a:lstStyle/>
                    <a:p>
                      <a:pPr algn="l" rtl="0" fontAlgn="ctr"/>
                      <a:r>
                        <a:rPr lang="ru-RU" sz="1400" b="0" i="0" u="none" strike="noStrike">
                          <a:solidFill>
                            <a:srgbClr val="000000"/>
                          </a:solidFill>
                          <a:effectLst/>
                          <a:latin typeface="Arial" panose="020B0604020202020204" pitchFamily="34" charset="0"/>
                        </a:rPr>
                        <a:t>Сельское хозяйство и рыболовство</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4 546,0</a:t>
                      </a:r>
                    </a:p>
                  </a:txBody>
                  <a:tcPr marL="9525" marR="9525" marT="9525" marB="0" anchor="ctr"/>
                </a:tc>
              </a:tr>
              <a:tr h="364450">
                <a:tc>
                  <a:txBody>
                    <a:bodyPr/>
                    <a:lstStyle/>
                    <a:p>
                      <a:pPr algn="l" rtl="0" fontAlgn="ctr"/>
                      <a:r>
                        <a:rPr lang="ru-RU" sz="1400" b="0" i="0" u="none" strike="noStrike">
                          <a:solidFill>
                            <a:srgbClr val="000000"/>
                          </a:solidFill>
                          <a:effectLst/>
                          <a:latin typeface="Arial" panose="020B0604020202020204" pitchFamily="34" charset="0"/>
                        </a:rPr>
                        <a:t>Лесное хозяйство</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335,5</a:t>
                      </a:r>
                    </a:p>
                  </a:txBody>
                  <a:tcPr marL="9525" marR="9525" marT="9525" marB="0" anchor="ctr"/>
                </a:tc>
              </a:tr>
              <a:tr h="440173">
                <a:tc>
                  <a:txBody>
                    <a:bodyPr/>
                    <a:lstStyle/>
                    <a:p>
                      <a:pPr algn="l" rtl="0" fontAlgn="ctr"/>
                      <a:r>
                        <a:rPr lang="ru-RU" sz="1400" b="0" i="0" u="none" strike="noStrike">
                          <a:solidFill>
                            <a:srgbClr val="000000"/>
                          </a:solidFill>
                          <a:effectLst/>
                          <a:latin typeface="Arial" panose="020B0604020202020204" pitchFamily="34" charset="0"/>
                        </a:rPr>
                        <a:t>Транспорт</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2 411,3</a:t>
                      </a:r>
                    </a:p>
                  </a:txBody>
                  <a:tcPr marL="9525" marR="9525" marT="9525" marB="0" anchor="ctr"/>
                </a:tc>
              </a:tr>
              <a:tr h="364450">
                <a:tc>
                  <a:txBody>
                    <a:bodyPr/>
                    <a:lstStyle/>
                    <a:p>
                      <a:pPr algn="l" rtl="0" fontAlgn="ctr"/>
                      <a:r>
                        <a:rPr lang="ru-RU" sz="1400" b="0" i="0" u="none" strike="noStrike">
                          <a:solidFill>
                            <a:srgbClr val="000000"/>
                          </a:solidFill>
                          <a:effectLst/>
                          <a:latin typeface="Arial" panose="020B0604020202020204" pitchFamily="34" charset="0"/>
                        </a:rPr>
                        <a:t>Дорожное хозяйство (дорожные фонды)</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22 249,4</a:t>
                      </a:r>
                    </a:p>
                  </a:txBody>
                  <a:tcPr marL="9525" marR="9525" marT="9525" marB="0" anchor="ctr"/>
                </a:tc>
              </a:tr>
              <a:tr h="364450">
                <a:tc>
                  <a:txBody>
                    <a:bodyPr/>
                    <a:lstStyle/>
                    <a:p>
                      <a:pPr algn="l" rtl="0" fontAlgn="b"/>
                      <a:r>
                        <a:rPr lang="ru-RU" sz="1400" b="0" i="0" u="none" strike="noStrike">
                          <a:solidFill>
                            <a:srgbClr val="000000"/>
                          </a:solidFill>
                          <a:effectLst/>
                          <a:latin typeface="Arial" panose="020B0604020202020204" pitchFamily="34" charset="0"/>
                        </a:rPr>
                        <a:t>Связь и информатика</a:t>
                      </a:r>
                    </a:p>
                  </a:txBody>
                  <a:tcPr marL="9525" marR="9525" marT="9525" marB="0" anchor="b"/>
                </a:tc>
                <a:tc>
                  <a:txBody>
                    <a:bodyPr/>
                    <a:lstStyle/>
                    <a:p>
                      <a:pPr algn="r" rtl="0" fontAlgn="ctr"/>
                      <a:r>
                        <a:rPr lang="ru-RU" sz="1400" b="0" i="0" u="none" strike="noStrike">
                          <a:solidFill>
                            <a:srgbClr val="000000"/>
                          </a:solidFill>
                          <a:effectLst/>
                          <a:latin typeface="Arial" panose="020B0604020202020204" pitchFamily="34" charset="0"/>
                        </a:rPr>
                        <a:t>704,7</a:t>
                      </a:r>
                    </a:p>
                  </a:txBody>
                  <a:tcPr marL="9525" marR="9525" marT="9525" marB="0" anchor="ctr"/>
                </a:tc>
              </a:tr>
              <a:tr h="364450">
                <a:tc>
                  <a:txBody>
                    <a:bodyPr/>
                    <a:lstStyle/>
                    <a:p>
                      <a:pPr algn="l" rtl="0" fontAlgn="b"/>
                      <a:r>
                        <a:rPr lang="ru-RU" sz="1400" b="0" i="0" u="none" strike="noStrike">
                          <a:solidFill>
                            <a:srgbClr val="000000"/>
                          </a:solidFill>
                          <a:effectLst/>
                          <a:latin typeface="Arial" panose="020B0604020202020204" pitchFamily="34" charset="0"/>
                        </a:rPr>
                        <a:t>Жилищное хозяйство</a:t>
                      </a:r>
                    </a:p>
                  </a:txBody>
                  <a:tcPr marL="9525" marR="9525" marT="9525" marB="0" anchor="b"/>
                </a:tc>
                <a:tc>
                  <a:txBody>
                    <a:bodyPr/>
                    <a:lstStyle/>
                    <a:p>
                      <a:pPr algn="r" rtl="0" fontAlgn="ctr"/>
                      <a:r>
                        <a:rPr lang="ru-RU" sz="1400" b="0" i="0" u="none" strike="noStrike">
                          <a:solidFill>
                            <a:srgbClr val="000000"/>
                          </a:solidFill>
                          <a:effectLst/>
                          <a:latin typeface="Arial" panose="020B0604020202020204" pitchFamily="34" charset="0"/>
                        </a:rPr>
                        <a:t>1 701,2</a:t>
                      </a:r>
                    </a:p>
                  </a:txBody>
                  <a:tcPr marL="9525" marR="9525" marT="9525" marB="0" anchor="ctr"/>
                </a:tc>
              </a:tr>
              <a:tr h="364450">
                <a:tc>
                  <a:txBody>
                    <a:bodyPr/>
                    <a:lstStyle/>
                    <a:p>
                      <a:pPr algn="l" rtl="0" fontAlgn="b"/>
                      <a:r>
                        <a:rPr lang="ru-RU" sz="1400" b="0" i="0" u="none" strike="noStrike">
                          <a:solidFill>
                            <a:srgbClr val="000000"/>
                          </a:solidFill>
                          <a:effectLst/>
                          <a:latin typeface="Arial" panose="020B0604020202020204" pitchFamily="34" charset="0"/>
                        </a:rPr>
                        <a:t>Коммунальное хозяйство</a:t>
                      </a:r>
                    </a:p>
                  </a:txBody>
                  <a:tcPr marL="9525" marR="9525" marT="9525" marB="0" anchor="b"/>
                </a:tc>
                <a:tc>
                  <a:txBody>
                    <a:bodyPr/>
                    <a:lstStyle/>
                    <a:p>
                      <a:pPr algn="r" rtl="0" fontAlgn="ctr"/>
                      <a:r>
                        <a:rPr lang="ru-RU" sz="1400" b="0" i="0" u="none" strike="noStrike">
                          <a:solidFill>
                            <a:srgbClr val="000000"/>
                          </a:solidFill>
                          <a:effectLst/>
                          <a:latin typeface="Arial" panose="020B0604020202020204" pitchFamily="34" charset="0"/>
                        </a:rPr>
                        <a:t>1 673,6</a:t>
                      </a:r>
                    </a:p>
                  </a:txBody>
                  <a:tcPr marL="9525" marR="9525" marT="9525" marB="0" anchor="ctr"/>
                </a:tc>
              </a:tr>
              <a:tr h="364450">
                <a:tc>
                  <a:txBody>
                    <a:bodyPr/>
                    <a:lstStyle/>
                    <a:p>
                      <a:pPr algn="l" rtl="0" fontAlgn="ctr"/>
                      <a:r>
                        <a:rPr lang="ru-RU" sz="1400" b="0" i="0" u="none" strike="noStrike">
                          <a:solidFill>
                            <a:srgbClr val="000000"/>
                          </a:solidFill>
                          <a:effectLst/>
                          <a:latin typeface="Arial" panose="020B0604020202020204" pitchFamily="34" charset="0"/>
                        </a:rPr>
                        <a:t>Благоустройство</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7 032,4</a:t>
                      </a:r>
                    </a:p>
                  </a:txBody>
                  <a:tcPr marL="9525" marR="9525" marT="9525" marB="0" anchor="ctr"/>
                </a:tc>
              </a:tr>
              <a:tr h="439580">
                <a:tc>
                  <a:txBody>
                    <a:bodyPr/>
                    <a:lstStyle/>
                    <a:p>
                      <a:pPr algn="l" rtl="0" fontAlgn="ctr"/>
                      <a:r>
                        <a:rPr lang="ru-RU" sz="1400" b="0" i="0" u="none" strike="noStrike">
                          <a:solidFill>
                            <a:srgbClr val="000000"/>
                          </a:solidFill>
                          <a:effectLst/>
                          <a:latin typeface="Arial" panose="020B0604020202020204" pitchFamily="34" charset="0"/>
                        </a:rPr>
                        <a:t>Охрана объектов растительного и животного мира и среды их обитания</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110,5</a:t>
                      </a:r>
                    </a:p>
                  </a:txBody>
                  <a:tcPr marL="9525" marR="9525" marT="9525" marB="0" anchor="ctr"/>
                </a:tc>
              </a:tr>
              <a:tr h="434340">
                <a:tc>
                  <a:txBody>
                    <a:bodyPr/>
                    <a:lstStyle/>
                    <a:p>
                      <a:pPr algn="l" rtl="0" fontAlgn="ctr"/>
                      <a:r>
                        <a:rPr lang="ru-RU" sz="1400" b="0" i="0" u="none" strike="noStrike">
                          <a:solidFill>
                            <a:srgbClr val="000000"/>
                          </a:solidFill>
                          <a:effectLst/>
                          <a:latin typeface="Arial" panose="020B0604020202020204" pitchFamily="34" charset="0"/>
                        </a:rPr>
                        <a:t>Дошкольное образование</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7 630,8</a:t>
                      </a:r>
                    </a:p>
                  </a:txBody>
                  <a:tcPr marL="9525" marR="9525" marT="9525" marB="0" anchor="ctr"/>
                </a:tc>
              </a:tr>
              <a:tr h="364450">
                <a:tc>
                  <a:txBody>
                    <a:bodyPr/>
                    <a:lstStyle/>
                    <a:p>
                      <a:pPr algn="l" rtl="0" fontAlgn="ctr"/>
                      <a:r>
                        <a:rPr lang="ru-RU" sz="1400" b="0" i="0" u="none" strike="noStrike">
                          <a:solidFill>
                            <a:srgbClr val="000000"/>
                          </a:solidFill>
                          <a:effectLst/>
                          <a:latin typeface="Arial" panose="020B0604020202020204" pitchFamily="34" charset="0"/>
                        </a:rPr>
                        <a:t>Общее образование</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19 575,3</a:t>
                      </a:r>
                    </a:p>
                  </a:txBody>
                  <a:tcPr marL="9525" marR="9525" marT="9525" marB="0" anchor="ctr"/>
                </a:tc>
              </a:tr>
              <a:tr h="364450">
                <a:tc>
                  <a:txBody>
                    <a:bodyPr/>
                    <a:lstStyle/>
                    <a:p>
                      <a:pPr algn="l" rtl="0" fontAlgn="ctr"/>
                      <a:r>
                        <a:rPr lang="ru-RU" sz="1400" b="0" i="0" u="none" strike="noStrike">
                          <a:solidFill>
                            <a:srgbClr val="000000"/>
                          </a:solidFill>
                          <a:effectLst/>
                          <a:latin typeface="Arial" panose="020B0604020202020204" pitchFamily="34" charset="0"/>
                        </a:rPr>
                        <a:t>Среднее профессиональное образование</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2 261,7</a:t>
                      </a:r>
                    </a:p>
                  </a:txBody>
                  <a:tcPr marL="9525" marR="9525" marT="9525" marB="0" anchor="ctr"/>
                </a:tc>
              </a:tr>
              <a:tr h="325984">
                <a:tc>
                  <a:txBody>
                    <a:bodyPr/>
                    <a:lstStyle/>
                    <a:p>
                      <a:pPr algn="l" rtl="0" fontAlgn="ctr"/>
                      <a:r>
                        <a:rPr lang="ru-RU" sz="1400" b="0" i="0" u="none" strike="noStrike">
                          <a:solidFill>
                            <a:srgbClr val="000000"/>
                          </a:solidFill>
                          <a:effectLst/>
                          <a:latin typeface="Arial" panose="020B0604020202020204" pitchFamily="34" charset="0"/>
                        </a:rPr>
                        <a:t>Молодежная политика</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1 999,9</a:t>
                      </a:r>
                    </a:p>
                  </a:txBody>
                  <a:tcPr marL="9525" marR="9525" marT="9525" marB="0" anchor="ct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855740229"/>
              </p:ext>
            </p:extLst>
          </p:nvPr>
        </p:nvGraphicFramePr>
        <p:xfrm>
          <a:off x="4886325" y="577215"/>
          <a:ext cx="4138614" cy="4288155"/>
        </p:xfrm>
        <a:graphic>
          <a:graphicData uri="http://schemas.openxmlformats.org/drawingml/2006/table">
            <a:tbl>
              <a:tblPr>
                <a:tableStyleId>{E8B1032C-EA38-4F05-BA0D-38AFFFC7BED3}</a:tableStyleId>
              </a:tblPr>
              <a:tblGrid>
                <a:gridCol w="3143004"/>
                <a:gridCol w="995610"/>
              </a:tblGrid>
              <a:tr h="367665">
                <a:tc>
                  <a:txBody>
                    <a:bodyPr/>
                    <a:lstStyle/>
                    <a:p>
                      <a:pPr algn="l" rtl="0" fontAlgn="ctr"/>
                      <a:r>
                        <a:rPr lang="ru-RU" sz="1400" b="0" i="0" u="none" strike="noStrike" dirty="0">
                          <a:solidFill>
                            <a:srgbClr val="000000"/>
                          </a:solidFill>
                          <a:effectLst/>
                          <a:latin typeface="Arial" panose="020B0604020202020204" pitchFamily="34" charset="0"/>
                        </a:rPr>
                        <a:t>Культура </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5 841,3</a:t>
                      </a:r>
                    </a:p>
                  </a:txBody>
                  <a:tcPr marL="9525" marR="9525" marT="9525" marB="0" anchor="ctr"/>
                </a:tc>
              </a:tr>
              <a:tr h="373380">
                <a:tc>
                  <a:txBody>
                    <a:bodyPr/>
                    <a:lstStyle/>
                    <a:p>
                      <a:pPr algn="l" rtl="0" fontAlgn="ctr"/>
                      <a:r>
                        <a:rPr lang="ru-RU" sz="1400" b="0" i="0" u="none" strike="noStrike">
                          <a:solidFill>
                            <a:srgbClr val="000000"/>
                          </a:solidFill>
                          <a:effectLst/>
                          <a:latin typeface="Arial" panose="020B0604020202020204" pitchFamily="34" charset="0"/>
                        </a:rPr>
                        <a:t>Стационарная медицинская помощь</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3 770,1</a:t>
                      </a:r>
                    </a:p>
                  </a:txBody>
                  <a:tcPr marL="9525" marR="9525" marT="9525" marB="0" anchor="ctr"/>
                </a:tc>
              </a:tr>
              <a:tr h="342900">
                <a:tc>
                  <a:txBody>
                    <a:bodyPr/>
                    <a:lstStyle/>
                    <a:p>
                      <a:pPr algn="l" rtl="0" fontAlgn="ctr"/>
                      <a:r>
                        <a:rPr lang="ru-RU" sz="1400" b="0" i="0" u="none" strike="noStrike">
                          <a:solidFill>
                            <a:srgbClr val="000000"/>
                          </a:solidFill>
                          <a:effectLst/>
                          <a:latin typeface="Arial" panose="020B0604020202020204" pitchFamily="34" charset="0"/>
                        </a:rPr>
                        <a:t>Амбулаторная помощь</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676,8</a:t>
                      </a:r>
                    </a:p>
                  </a:txBody>
                  <a:tcPr marL="9525" marR="9525" marT="9525" marB="0" anchor="ctr"/>
                </a:tc>
              </a:tr>
              <a:tr h="358140">
                <a:tc>
                  <a:txBody>
                    <a:bodyPr/>
                    <a:lstStyle/>
                    <a:p>
                      <a:pPr algn="l" rtl="0" fontAlgn="ctr"/>
                      <a:r>
                        <a:rPr lang="ru-RU" sz="1400" b="0" i="0" u="none" strike="noStrike">
                          <a:solidFill>
                            <a:srgbClr val="000000"/>
                          </a:solidFill>
                          <a:effectLst/>
                          <a:latin typeface="Arial" panose="020B0604020202020204" pitchFamily="34" charset="0"/>
                        </a:rPr>
                        <a:t>Социальное обслуживание населения </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1 440,1</a:t>
                      </a:r>
                    </a:p>
                  </a:txBody>
                  <a:tcPr marL="9525" marR="9525" marT="9525" marB="0" anchor="ctr"/>
                </a:tc>
              </a:tr>
              <a:tr h="457200">
                <a:tc>
                  <a:txBody>
                    <a:bodyPr/>
                    <a:lstStyle/>
                    <a:p>
                      <a:pPr algn="l" rtl="0" fontAlgn="ctr"/>
                      <a:r>
                        <a:rPr lang="ru-RU" sz="1400" b="0" i="0" u="none" strike="noStrike">
                          <a:solidFill>
                            <a:srgbClr val="000000"/>
                          </a:solidFill>
                          <a:effectLst/>
                          <a:latin typeface="Arial" panose="020B0604020202020204" pitchFamily="34" charset="0"/>
                        </a:rPr>
                        <a:t>Социальное обеспечение населения</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7 355,7</a:t>
                      </a:r>
                    </a:p>
                  </a:txBody>
                  <a:tcPr marL="9525" marR="9525" marT="9525" marB="0" anchor="ctr"/>
                </a:tc>
              </a:tr>
              <a:tr h="358140">
                <a:tc>
                  <a:txBody>
                    <a:bodyPr/>
                    <a:lstStyle/>
                    <a:p>
                      <a:pPr algn="l" rtl="0" fontAlgn="ctr"/>
                      <a:r>
                        <a:rPr lang="ru-RU" sz="1400" b="0" i="0" u="none" strike="noStrike">
                          <a:solidFill>
                            <a:srgbClr val="000000"/>
                          </a:solidFill>
                          <a:effectLst/>
                          <a:latin typeface="Arial" panose="020B0604020202020204" pitchFamily="34" charset="0"/>
                        </a:rPr>
                        <a:t>Охрана семьи и детства</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4 959,4</a:t>
                      </a:r>
                    </a:p>
                  </a:txBody>
                  <a:tcPr marL="9525" marR="9525" marT="9525" marB="0" anchor="ctr"/>
                </a:tc>
              </a:tr>
              <a:tr h="350520">
                <a:tc>
                  <a:txBody>
                    <a:bodyPr/>
                    <a:lstStyle/>
                    <a:p>
                      <a:pPr algn="l" rtl="0" fontAlgn="ctr"/>
                      <a:r>
                        <a:rPr lang="ru-RU" sz="1400" b="0" i="0" u="none" strike="noStrike">
                          <a:solidFill>
                            <a:srgbClr val="000000"/>
                          </a:solidFill>
                          <a:effectLst/>
                          <a:latin typeface="Arial" panose="020B0604020202020204" pitchFamily="34" charset="0"/>
                        </a:rPr>
                        <a:t>Физическая культура </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3 065,6</a:t>
                      </a:r>
                    </a:p>
                  </a:txBody>
                  <a:tcPr marL="9525" marR="9525" marT="9525" marB="0" anchor="ctr"/>
                </a:tc>
              </a:tr>
              <a:tr h="373380">
                <a:tc>
                  <a:txBody>
                    <a:bodyPr/>
                    <a:lstStyle/>
                    <a:p>
                      <a:pPr algn="l" rtl="0" fontAlgn="ctr"/>
                      <a:r>
                        <a:rPr lang="ru-RU" sz="1400" b="0" i="0" u="none" strike="noStrike">
                          <a:solidFill>
                            <a:srgbClr val="000000"/>
                          </a:solidFill>
                          <a:effectLst/>
                          <a:latin typeface="Arial" panose="020B0604020202020204" pitchFamily="34" charset="0"/>
                        </a:rPr>
                        <a:t>Массовый спорт</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301,9</a:t>
                      </a:r>
                    </a:p>
                  </a:txBody>
                  <a:tcPr marL="9525" marR="9525" marT="9525" marB="0" anchor="ctr"/>
                </a:tc>
              </a:tr>
              <a:tr h="350520">
                <a:tc>
                  <a:txBody>
                    <a:bodyPr/>
                    <a:lstStyle/>
                    <a:p>
                      <a:pPr algn="l" rtl="0" fontAlgn="ctr"/>
                      <a:r>
                        <a:rPr lang="ru-RU" sz="1400" b="0" i="0" u="none" strike="noStrike">
                          <a:solidFill>
                            <a:srgbClr val="000000"/>
                          </a:solidFill>
                          <a:effectLst/>
                          <a:latin typeface="Arial" panose="020B0604020202020204" pitchFamily="34" charset="0"/>
                        </a:rPr>
                        <a:t>Спорт высших достижений</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249,3</a:t>
                      </a:r>
                    </a:p>
                  </a:txBody>
                  <a:tcPr marL="9525" marR="9525" marT="9525" marB="0" anchor="ctr"/>
                </a:tc>
              </a:tr>
              <a:tr h="441960">
                <a:tc>
                  <a:txBody>
                    <a:bodyPr/>
                    <a:lstStyle/>
                    <a:p>
                      <a:pPr algn="l" rtl="0" fontAlgn="ctr"/>
                      <a:r>
                        <a:rPr lang="ru-RU" sz="1400" b="0" i="0" u="none" strike="noStrike">
                          <a:solidFill>
                            <a:srgbClr val="000000"/>
                          </a:solidFill>
                          <a:effectLst/>
                          <a:latin typeface="Arial" panose="020B0604020202020204" pitchFamily="34" charset="0"/>
                        </a:rPr>
                        <a:t>Телевидение и радиовещание</a:t>
                      </a:r>
                    </a:p>
                  </a:txBody>
                  <a:tcPr marL="9525" marR="9525" marT="9525" marB="0" anchor="ctr"/>
                </a:tc>
                <a:tc>
                  <a:txBody>
                    <a:bodyPr/>
                    <a:lstStyle/>
                    <a:p>
                      <a:pPr algn="r" rtl="0" fontAlgn="ctr"/>
                      <a:r>
                        <a:rPr lang="ru-RU" sz="1400" b="0" i="0" u="none" strike="noStrike">
                          <a:solidFill>
                            <a:srgbClr val="000000"/>
                          </a:solidFill>
                          <a:effectLst/>
                          <a:latin typeface="Arial" panose="020B0604020202020204" pitchFamily="34" charset="0"/>
                        </a:rPr>
                        <a:t>257,1</a:t>
                      </a:r>
                    </a:p>
                  </a:txBody>
                  <a:tcPr marL="9525" marR="9525" marT="9525" marB="0" anchor="ctr"/>
                </a:tc>
              </a:tr>
              <a:tr h="388620">
                <a:tc>
                  <a:txBody>
                    <a:bodyPr/>
                    <a:lstStyle/>
                    <a:p>
                      <a:pPr algn="l" rtl="0" fontAlgn="ctr"/>
                      <a:r>
                        <a:rPr lang="ru-RU" sz="1400" b="0" i="0" u="none" strike="noStrike">
                          <a:solidFill>
                            <a:srgbClr val="000000"/>
                          </a:solidFill>
                          <a:effectLst/>
                          <a:latin typeface="Arial" panose="020B0604020202020204" pitchFamily="34" charset="0"/>
                        </a:rPr>
                        <a:t>Периодическая печать и издательства</a:t>
                      </a:r>
                    </a:p>
                  </a:txBody>
                  <a:tcPr marL="9525" marR="9525" marT="9525" marB="0" anchor="ctr"/>
                </a:tc>
                <a:tc>
                  <a:txBody>
                    <a:bodyPr/>
                    <a:lstStyle/>
                    <a:p>
                      <a:pPr algn="r" rtl="0" fontAlgn="ctr"/>
                      <a:r>
                        <a:rPr lang="ru-RU" sz="1400" b="0" i="0" u="none" strike="noStrike" dirty="0">
                          <a:solidFill>
                            <a:srgbClr val="000000"/>
                          </a:solidFill>
                          <a:effectLst/>
                          <a:latin typeface="Arial" panose="020B0604020202020204" pitchFamily="34" charset="0"/>
                        </a:rPr>
                        <a:t>202,1</a:t>
                      </a:r>
                    </a:p>
                  </a:txBody>
                  <a:tcPr marL="9525" marR="9525" marT="9525" marB="0" anchor="ctr"/>
                </a:tc>
              </a:tr>
            </a:tbl>
          </a:graphicData>
        </a:graphic>
      </p:graphicFrame>
    </p:spTree>
    <p:extLst>
      <p:ext uri="{BB962C8B-B14F-4D97-AF65-F5344CB8AC3E}">
        <p14:creationId xmlns:p14="http://schemas.microsoft.com/office/powerpoint/2010/main" val="4263497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537693" y="134738"/>
            <a:ext cx="7943850" cy="698063"/>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ts val="14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Республики Татарстан</a:t>
            </a:r>
            <a:endParaRPr lang="ru-RU" altLang="ru-RU" sz="1400" b="1" dirty="0">
              <a:solidFill>
                <a:schemeClr val="tx1"/>
              </a:solidFill>
            </a:endParaRPr>
          </a:p>
          <a:p>
            <a:pPr lvl="0" indent="0" algn="ctr">
              <a:lnSpc>
                <a:spcPts val="1400"/>
              </a:lnSpc>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природных ресурсов Республики </a:t>
            </a:r>
            <a:r>
              <a:rPr lang="ru-RU" altLang="ru-RU" sz="1400" b="1" dirty="0" smtClean="0">
                <a:ea typeface="Calibri" panose="020F0502020204030204" pitchFamily="34" charset="0"/>
                <a:cs typeface="Times New Roman" panose="02020603050405020304" pitchFamily="18" charset="0"/>
              </a:rPr>
              <a:t>Татарстан» (продолжение)</a:t>
            </a:r>
            <a:endParaRPr lang="ru-RU" altLang="ru-RU" sz="1400" b="1" u="sng" dirty="0">
              <a:ea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724366114"/>
              </p:ext>
            </p:extLst>
          </p:nvPr>
        </p:nvGraphicFramePr>
        <p:xfrm>
          <a:off x="455315" y="936280"/>
          <a:ext cx="8435773" cy="4553162"/>
        </p:xfrm>
        <a:graphic>
          <a:graphicData uri="http://schemas.openxmlformats.org/drawingml/2006/table">
            <a:tbl>
              <a:tblPr>
                <a:tableStyleId>{5940675A-B579-460E-94D1-54222C63F5DA}</a:tableStyleId>
              </a:tblPr>
              <a:tblGrid>
                <a:gridCol w="6961969"/>
                <a:gridCol w="746679"/>
                <a:gridCol w="727125"/>
              </a:tblGrid>
              <a:tr h="345398">
                <a:tc>
                  <a:txBody>
                    <a:bodyPr/>
                    <a:lstStyle/>
                    <a:p>
                      <a:pPr algn="ctr" fontAlgn="ctr"/>
                      <a:r>
                        <a:rPr lang="ru-RU" sz="800" b="1" i="0" u="none" strike="noStrike" dirty="0" smtClean="0">
                          <a:solidFill>
                            <a:schemeClr val="tx1"/>
                          </a:solidFill>
                          <a:effectLst/>
                          <a:latin typeface="+mn-lt"/>
                        </a:rPr>
                        <a:t>Целевые показатели реализации государственной программы</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2022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план)</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2022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факт)</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рекультивируемых земель, </a:t>
                      </a:r>
                      <a:r>
                        <a:rPr lang="ru-RU" sz="800" dirty="0" smtClean="0">
                          <a:solidFill>
                            <a:schemeClr val="tx1"/>
                          </a:solidFill>
                          <a:effectLst/>
                          <a:latin typeface="+mn-lt"/>
                          <a:ea typeface="Times New Roman"/>
                          <a:cs typeface="Times New Roman"/>
                        </a:rPr>
                        <a:t>процентов</a:t>
                      </a:r>
                      <a:endParaRPr lang="ru-RU" sz="800" dirty="0">
                        <a:solidFill>
                          <a:schemeClr val="tx1"/>
                        </a:solidFill>
                        <a:effectLst/>
                        <a:latin typeface="+mn-lt"/>
                        <a:ea typeface="Times New Roman"/>
                        <a:cs typeface="Times New Roman"/>
                      </a:endParaRP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45</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поступивших заявок в ГИС "Народный контроль", которым присвоен статус "Заявка решена",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&gt;</a:t>
                      </a:r>
                      <a:r>
                        <a:rPr lang="en-US" sz="800" dirty="0">
                          <a:solidFill>
                            <a:schemeClr val="tx1"/>
                          </a:solidFill>
                          <a:effectLst/>
                          <a:latin typeface="+mn-lt"/>
                          <a:ea typeface="Times New Roman"/>
                          <a:cs typeface="Times New Roman"/>
                        </a:rPr>
                        <a:t>=</a:t>
                      </a:r>
                      <a:r>
                        <a:rPr lang="ru-RU" sz="800" dirty="0">
                          <a:solidFill>
                            <a:schemeClr val="tx1"/>
                          </a:solidFill>
                          <a:effectLst/>
                          <a:latin typeface="+mn-lt"/>
                          <a:ea typeface="Times New Roman"/>
                          <a:cs typeface="Times New Roman"/>
                        </a:rPr>
                        <a:t> 50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74,75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Наличие уведомлений со статусом "Выполнено несвоевременно" в государственной информационной системе "Народный контроль", единиц</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Снижение доли загрязненных земельных участков в результате несанкционированного размещения отходов производства и потребления по отношению к предыдущему году, процентов (показатель группы А.3)</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21,5</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Формирование плана проверок на очередной год с учетом риск-ориентированного подхода, да/нет (показатель группы В.3.1.2)</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да</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да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Снижение количества фактов безлицензионной добычи общераспространенных полезных ископаемых на участках недр местного значения на территории Республики Татарстан, единиц (показатель группы А.3)</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61</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количества исследованных проб к общему количеству проб, заявленных для отбора при реализации регионального государственного экологического надзора и других природоохранных мероприятий,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количества отчетов о результатах геологоразведочных работ и количества проведенных государственных экспертиз, </a:t>
                      </a:r>
                      <a:r>
                        <a:rPr lang="ru-RU" sz="800" dirty="0" smtClean="0">
                          <a:solidFill>
                            <a:schemeClr val="tx1"/>
                          </a:solidFill>
                          <a:effectLst/>
                          <a:latin typeface="+mn-lt"/>
                          <a:ea typeface="Times New Roman"/>
                          <a:cs typeface="Times New Roman"/>
                        </a:rPr>
                        <a:t>процентов</a:t>
                      </a:r>
                      <a:endParaRPr lang="ru-RU" sz="800" dirty="0">
                        <a:solidFill>
                          <a:schemeClr val="tx1"/>
                        </a:solidFill>
                        <a:effectLst/>
                        <a:latin typeface="+mn-lt"/>
                        <a:ea typeface="Times New Roman"/>
                        <a:cs typeface="Times New Roman"/>
                      </a:endParaRP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фактического объема эксплуатационного бурения нефтяных скважин к запланированному, </a:t>
                      </a:r>
                      <a:r>
                        <a:rPr lang="ru-RU" sz="800" dirty="0" smtClean="0">
                          <a:solidFill>
                            <a:schemeClr val="tx1"/>
                          </a:solidFill>
                          <a:effectLst/>
                          <a:latin typeface="+mn-lt"/>
                          <a:ea typeface="Times New Roman"/>
                          <a:cs typeface="Times New Roman"/>
                        </a:rPr>
                        <a:t>процентов</a:t>
                      </a:r>
                      <a:endParaRPr lang="ru-RU" sz="800" dirty="0">
                        <a:solidFill>
                          <a:schemeClr val="tx1"/>
                        </a:solidFill>
                        <a:effectLst/>
                        <a:latin typeface="+mn-lt"/>
                        <a:ea typeface="Times New Roman"/>
                        <a:cs typeface="Times New Roman"/>
                      </a:endParaRP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63,7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фактического объема поисково-разведочного бурения нефтяных скважин к запланированному, </a:t>
                      </a:r>
                      <a:r>
                        <a:rPr lang="ru-RU" sz="800" dirty="0" smtClean="0">
                          <a:solidFill>
                            <a:schemeClr val="tx1"/>
                          </a:solidFill>
                          <a:effectLst/>
                          <a:latin typeface="+mn-lt"/>
                          <a:ea typeface="Times New Roman"/>
                          <a:cs typeface="Times New Roman"/>
                        </a:rPr>
                        <a:t>процентов</a:t>
                      </a:r>
                      <a:endParaRPr lang="ru-RU" sz="800" dirty="0">
                        <a:solidFill>
                          <a:schemeClr val="tx1"/>
                        </a:solidFill>
                        <a:effectLst/>
                        <a:latin typeface="+mn-lt"/>
                        <a:ea typeface="Times New Roman"/>
                        <a:cs typeface="Times New Roman"/>
                      </a:endParaRP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количества выданных лицензий к количеству рассмотренных заявлений на получение права пользования недрами с целью геологического изучения, разведки и добычи полезных ископаемых,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96</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количества удовлетворенных заявок на предоставление геологической информации к общему количеству обращений, процентов</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99</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Количество крупных городов Республики Татарстан, охваченных сводными расчетами загрязнения атмосферного воздуха, </a:t>
                      </a:r>
                      <a:r>
                        <a:rPr lang="ru-RU" sz="800" dirty="0" smtClean="0">
                          <a:solidFill>
                            <a:schemeClr val="tx1"/>
                          </a:solidFill>
                          <a:effectLst/>
                          <a:latin typeface="+mn-lt"/>
                          <a:ea typeface="Times New Roman"/>
                          <a:cs typeface="Times New Roman"/>
                        </a:rPr>
                        <a:t>штук</a:t>
                      </a:r>
                      <a:endParaRPr lang="ru-RU" sz="800" dirty="0">
                        <a:solidFill>
                          <a:schemeClr val="tx1"/>
                        </a:solidFill>
                        <a:effectLst/>
                        <a:latin typeface="+mn-lt"/>
                        <a:ea typeface="Times New Roman"/>
                        <a:cs typeface="Times New Roman"/>
                      </a:endParaRP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6</a:t>
                      </a:r>
                    </a:p>
                  </a:txBody>
                  <a:tcPr marL="39370" marR="39370" marT="64770" marB="647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883759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537693" y="134738"/>
            <a:ext cx="7943850" cy="698063"/>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ts val="14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Республики Татарстан</a:t>
            </a:r>
            <a:endParaRPr lang="ru-RU" altLang="ru-RU" sz="1400" b="1" dirty="0">
              <a:solidFill>
                <a:schemeClr val="tx1"/>
              </a:solidFill>
            </a:endParaRPr>
          </a:p>
          <a:p>
            <a:pPr lvl="0" indent="0" algn="ctr">
              <a:lnSpc>
                <a:spcPts val="1400"/>
              </a:lnSpc>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природных ресурсов Республики </a:t>
            </a:r>
            <a:r>
              <a:rPr lang="ru-RU" altLang="ru-RU" sz="1400" b="1" dirty="0" smtClean="0">
                <a:ea typeface="Calibri" panose="020F0502020204030204" pitchFamily="34" charset="0"/>
                <a:cs typeface="Times New Roman" panose="02020603050405020304" pitchFamily="18" charset="0"/>
              </a:rPr>
              <a:t>Татарстан» (продолжение)</a:t>
            </a:r>
            <a:endParaRPr lang="ru-RU" altLang="ru-RU" sz="1400" b="1" u="sng" dirty="0">
              <a:ea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74751262"/>
              </p:ext>
            </p:extLst>
          </p:nvPr>
        </p:nvGraphicFramePr>
        <p:xfrm>
          <a:off x="447077" y="916927"/>
          <a:ext cx="8435773" cy="5652531"/>
        </p:xfrm>
        <a:graphic>
          <a:graphicData uri="http://schemas.openxmlformats.org/drawingml/2006/table">
            <a:tbl>
              <a:tblPr>
                <a:tableStyleId>{5940675A-B579-460E-94D1-54222C63F5DA}</a:tableStyleId>
              </a:tblPr>
              <a:tblGrid>
                <a:gridCol w="6961969"/>
                <a:gridCol w="746679"/>
                <a:gridCol w="727125"/>
              </a:tblGrid>
              <a:tr h="325447">
                <a:tc>
                  <a:txBody>
                    <a:bodyPr/>
                    <a:lstStyle/>
                    <a:p>
                      <a:pPr algn="ctr" fontAlgn="ctr"/>
                      <a:r>
                        <a:rPr lang="ru-RU" sz="800" b="1" i="0" u="none" strike="noStrike" dirty="0" smtClean="0">
                          <a:solidFill>
                            <a:schemeClr val="tx1"/>
                          </a:solidFill>
                          <a:effectLst/>
                          <a:latin typeface="+mn-lt"/>
                        </a:rPr>
                        <a:t>Целевые показатели реализации государственной программы</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2022 </a:t>
                      </a:r>
                      <a:r>
                        <a:rPr lang="ru-RU" sz="800" b="1" u="none" strike="noStrike" dirty="0">
                          <a:solidFill>
                            <a:schemeClr val="tx1"/>
                          </a:solidFill>
                          <a:effectLst/>
                        </a:rPr>
                        <a:t>год </a:t>
                      </a:r>
                      <a:r>
                        <a:rPr lang="ru-RU" sz="800" b="1" u="none" strike="noStrike" dirty="0" smtClean="0">
                          <a:solidFill>
                            <a:schemeClr val="tx1"/>
                          </a:solidFill>
                          <a:effectLst/>
                        </a:rPr>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план)</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rPr>
                        <a:t>2022 год </a:t>
                      </a:r>
                      <a:br>
                        <a:rPr lang="ru-RU" sz="800" b="1" u="none" strike="noStrike" dirty="0" smtClean="0">
                          <a:solidFill>
                            <a:schemeClr val="tx1"/>
                          </a:solidFill>
                          <a:effectLst/>
                        </a:rPr>
                      </a:br>
                      <a:r>
                        <a:rPr lang="ru-RU" sz="800" b="1" u="none" strike="noStrike" dirty="0" smtClean="0">
                          <a:solidFill>
                            <a:schemeClr val="tx1"/>
                          </a:solidFill>
                          <a:effectLst/>
                        </a:rPr>
                        <a:t>(</a:t>
                      </a:r>
                      <a:r>
                        <a:rPr lang="ru-RU" sz="800" b="1" u="none" strike="noStrike" dirty="0">
                          <a:solidFill>
                            <a:schemeClr val="tx1"/>
                          </a:solidFill>
                          <a:effectLst/>
                        </a:rPr>
                        <a:t>факт)</a:t>
                      </a:r>
                      <a:endParaRPr lang="ru-RU" sz="800" b="1" i="0" u="none" strike="noStrike" dirty="0">
                        <a:solidFill>
                          <a:schemeClr val="tx1"/>
                        </a:solidFill>
                        <a:effectLst/>
                        <a:latin typeface="+mn-lt"/>
                      </a:endParaRPr>
                    </a:p>
                  </a:txBody>
                  <a:tcPr marL="36000" marR="36000"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54167">
                <a:tc>
                  <a:txBody>
                    <a:bodyPr/>
                    <a:lstStyle/>
                    <a:p>
                      <a:pPr algn="just">
                        <a:lnSpc>
                          <a:spcPct val="115000"/>
                        </a:lnSpc>
                        <a:spcAft>
                          <a:spcPts val="0"/>
                        </a:spcAft>
                      </a:pPr>
                      <a:r>
                        <a:rPr lang="ru-RU" sz="800" dirty="0">
                          <a:solidFill>
                            <a:schemeClr val="tx1"/>
                          </a:solidFill>
                          <a:effectLst/>
                          <a:latin typeface="+mn-lt"/>
                          <a:ea typeface="Times New Roman"/>
                          <a:cs typeface="Times New Roman"/>
                        </a:rPr>
                        <a:t>Ежегодный утвержденный баланс запасов общераспространенных полезных ископаемых Республики Татарстан, балансов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4167">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величины фактического поступления в бюджет Республики Татарстан разовых платежей за пользование недрами при наступлении определенных событий, оговоренных в лицензии, при пользовании недрами на территории Российской Федерации по участкам недр, содержащим общераспространенные полезные ископаемые, или участкам недр местного значения к утвержденным плановым значениям,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ru-RU" sz="800" dirty="0">
                        <a:solidFill>
                          <a:schemeClr val="tx1"/>
                        </a:solidFill>
                        <a:effectLst/>
                        <a:latin typeface="+mn-lt"/>
                        <a:ea typeface="Times New Roman"/>
                        <a:cs typeface="Times New Roman"/>
                      </a:endParaRPr>
                    </a:p>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ru-RU" sz="800" dirty="0">
                          <a:solidFill>
                            <a:schemeClr val="tx1"/>
                          </a:solidFill>
                          <a:effectLst/>
                          <a:latin typeface="+mn-lt"/>
                          <a:ea typeface="Times New Roman"/>
                          <a:cs typeface="Times New Roman"/>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4167">
                <a:tc>
                  <a:txBody>
                    <a:bodyPr/>
                    <a:lstStyle/>
                    <a:p>
                      <a:pPr algn="just">
                        <a:lnSpc>
                          <a:spcPct val="115000"/>
                        </a:lnSpc>
                        <a:spcAft>
                          <a:spcPts val="0"/>
                        </a:spcAft>
                      </a:pPr>
                      <a:r>
                        <a:rPr lang="ru-RU" sz="800" dirty="0">
                          <a:solidFill>
                            <a:schemeClr val="tx1"/>
                          </a:solidFill>
                          <a:effectLst/>
                          <a:latin typeface="+mn-lt"/>
                          <a:ea typeface="Times New Roman"/>
                          <a:cs typeface="Times New Roman"/>
                        </a:rPr>
                        <a:t>Уровень удовлетворенности качеством государственных услуг,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90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4167">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выполненных Министерством экологии и природных ресурсов Республики Татарстан в установленные сроки поручений Президента Республики Татарстан, Премьер-министра Республики Татарстан, Руководителя Аппарата Президента Республики Татарстан, заместителей Премьер-министра Республики Татарстан в общем объеме поручений, по которым указанными лицами установлен контрольный срок выполнения,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ru-RU" sz="800" dirty="0">
                        <a:solidFill>
                          <a:schemeClr val="tx1"/>
                        </a:solidFill>
                        <a:effectLst/>
                        <a:latin typeface="+mn-lt"/>
                        <a:ea typeface="Times New Roman"/>
                        <a:cs typeface="Times New Roman"/>
                      </a:endParaRPr>
                    </a:p>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86276">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выполненных Министерством экологии и природных ресурсов Республики Татарстан в установленные сроки поручений Президента Республики Татарстан, Премьер-министра Республики Татарстан, Руководителя Аппарата Президента Республики Татарстан, заместителей Премьер-министра Республики Татарстан по рассмотрению обращений граждан в общем объеме поручений по рассмотрению обращений граждан, по которым указанными лицами установлен контрольный срок выполнения,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ru-RU" sz="800" dirty="0">
                        <a:solidFill>
                          <a:schemeClr val="tx1"/>
                        </a:solidFill>
                        <a:effectLst/>
                        <a:latin typeface="+mn-lt"/>
                        <a:ea typeface="Times New Roman"/>
                        <a:cs typeface="Times New Roman"/>
                      </a:endParaRPr>
                    </a:p>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4167">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выполненных Министерством экологии и природных ресурсов Республики Татарстан персонифицированных поручений, в том числе своевременно обновленных отчетов в системе "Открытый Татарстан" и внесенных данных по курируемым региональным проектам в информационно-аналитическую систему Республики Татарстан по направлению "Контроль национальных проектов",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ru-RU" sz="400" dirty="0">
                        <a:solidFill>
                          <a:schemeClr val="tx1"/>
                        </a:solidFill>
                        <a:effectLst/>
                        <a:latin typeface="+mn-lt"/>
                        <a:ea typeface="Times New Roman"/>
                        <a:cs typeface="Times New Roman"/>
                      </a:endParaRPr>
                    </a:p>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4167">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согласованных в регламентные сроки проектов постановлений и распоряжений Кабинета Министров Республики Татарстан,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4167">
                <a:tc>
                  <a:txBody>
                    <a:bodyPr/>
                    <a:lstStyle/>
                    <a:p>
                      <a:pPr algn="just">
                        <a:lnSpc>
                          <a:spcPct val="115000"/>
                        </a:lnSpc>
                        <a:spcAft>
                          <a:spcPts val="0"/>
                        </a:spcAft>
                      </a:pPr>
                      <a:r>
                        <a:rPr lang="ru-RU" sz="800" dirty="0">
                          <a:solidFill>
                            <a:schemeClr val="tx1"/>
                          </a:solidFill>
                          <a:effectLst/>
                          <a:latin typeface="+mn-lt"/>
                          <a:ea typeface="Times New Roman"/>
                          <a:cs typeface="Times New Roman"/>
                        </a:rPr>
                        <a:t>Доля проектов нормативных правовых актов Кабинета Министров Республики Татарстан, разработка и издание (принятие) которых требуется в связи с изданием (принятием) законов Республики Татарстан, внесенных Министерством экологии и природных ресурсов Республики Татарстан в Кабинет Министров Республики Татарстан в установленные регламентные сроки, в общем объеме указанных нормативных правовых актов,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ru-RU" sz="800" dirty="0">
                        <a:solidFill>
                          <a:schemeClr val="tx1"/>
                        </a:solidFill>
                        <a:effectLst/>
                        <a:latin typeface="+mn-lt"/>
                        <a:ea typeface="Times New Roman"/>
                        <a:cs typeface="Times New Roman"/>
                      </a:endParaRPr>
                    </a:p>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86276">
                <a:tc>
                  <a:txBody>
                    <a:bodyPr/>
                    <a:lstStyle/>
                    <a:p>
                      <a:pPr algn="just">
                        <a:lnSpc>
                          <a:spcPct val="115000"/>
                        </a:lnSpc>
                        <a:spcAft>
                          <a:spcPts val="0"/>
                        </a:spcAft>
                      </a:pPr>
                      <a:r>
                        <a:rPr lang="ru-RU" sz="800" dirty="0">
                          <a:solidFill>
                            <a:schemeClr val="tx1"/>
                          </a:solidFill>
                          <a:effectLst/>
                          <a:latin typeface="+mn-lt"/>
                          <a:ea typeface="Times New Roman"/>
                          <a:cs typeface="Times New Roman"/>
                        </a:rPr>
                        <a:t>Выполнение государственных программ государственным заказчиком-координатором,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ru-RU" sz="300" dirty="0">
                        <a:solidFill>
                          <a:schemeClr val="tx1"/>
                        </a:solidFill>
                        <a:effectLst/>
                        <a:latin typeface="+mn-lt"/>
                        <a:ea typeface="Times New Roman"/>
                        <a:cs typeface="Times New Roman"/>
                      </a:endParaRPr>
                    </a:p>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86276">
                <a:tc>
                  <a:txBody>
                    <a:bodyPr/>
                    <a:lstStyle/>
                    <a:p>
                      <a:pPr algn="just">
                        <a:lnSpc>
                          <a:spcPct val="115000"/>
                        </a:lnSpc>
                        <a:spcAft>
                          <a:spcPts val="0"/>
                        </a:spcAft>
                      </a:pPr>
                      <a:r>
                        <a:rPr lang="ru-RU" sz="800">
                          <a:solidFill>
                            <a:schemeClr val="tx1"/>
                          </a:solidFill>
                          <a:effectLst/>
                          <a:latin typeface="+mn-lt"/>
                          <a:ea typeface="Times New Roman"/>
                          <a:cs typeface="Times New Roman"/>
                        </a:rPr>
                        <a:t>Доля стоимости контрактов, заключенных по результатам несостоявшихся конкурентных способов закупок, в общей стоимости заключенных контрактов,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ru-RU" sz="300" dirty="0">
                        <a:solidFill>
                          <a:schemeClr val="tx1"/>
                        </a:solidFill>
                        <a:effectLst/>
                        <a:latin typeface="+mn-lt"/>
                        <a:ea typeface="Times New Roman"/>
                        <a:cs typeface="Times New Roman"/>
                      </a:endParaRPr>
                    </a:p>
                    <a:p>
                      <a:pPr algn="ctr">
                        <a:lnSpc>
                          <a:spcPct val="115000"/>
                        </a:lnSpc>
                        <a:spcAft>
                          <a:spcPts val="0"/>
                        </a:spcAft>
                      </a:pPr>
                      <a:r>
                        <a:rPr lang="ru-RU" sz="800" dirty="0">
                          <a:solidFill>
                            <a:schemeClr val="tx1"/>
                          </a:solidFill>
                          <a:effectLst/>
                          <a:latin typeface="+mn-lt"/>
                          <a:ea typeface="Times New Roman"/>
                          <a:cs typeface="Times New Roman"/>
                        </a:rPr>
                        <a:t>&lt;= 11</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10,74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54167">
                <a:tc>
                  <a:txBody>
                    <a:bodyPr/>
                    <a:lstStyle/>
                    <a:p>
                      <a:pPr algn="just">
                        <a:lnSpc>
                          <a:spcPct val="115000"/>
                        </a:lnSpc>
                        <a:spcAft>
                          <a:spcPts val="0"/>
                        </a:spcAft>
                      </a:pPr>
                      <a:r>
                        <a:rPr lang="ru-RU" sz="800">
                          <a:solidFill>
                            <a:schemeClr val="tx1"/>
                          </a:solidFill>
                          <a:effectLst/>
                          <a:latin typeface="+mn-lt"/>
                          <a:ea typeface="Times New Roman"/>
                          <a:cs typeface="Times New Roman"/>
                        </a:rPr>
                        <a:t>Доля закупок, размещенных у субъектов малого предпринимательства и социально ориентированных некоммерческих организаций, от совокупного годового объема закупок, процентов</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ru-RU" sz="300" dirty="0">
                        <a:solidFill>
                          <a:schemeClr val="tx1"/>
                        </a:solidFill>
                        <a:effectLst/>
                        <a:latin typeface="+mn-lt"/>
                        <a:ea typeface="Times New Roman"/>
                        <a:cs typeface="Times New Roman"/>
                      </a:endParaRPr>
                    </a:p>
                    <a:p>
                      <a:pPr algn="ctr">
                        <a:lnSpc>
                          <a:spcPct val="115000"/>
                        </a:lnSpc>
                        <a:spcAft>
                          <a:spcPts val="0"/>
                        </a:spcAft>
                      </a:pPr>
                      <a:r>
                        <a:rPr lang="ru-RU" sz="800" dirty="0">
                          <a:solidFill>
                            <a:schemeClr val="tx1"/>
                          </a:solidFill>
                          <a:effectLst/>
                          <a:latin typeface="+mn-lt"/>
                          <a:ea typeface="Times New Roman"/>
                          <a:cs typeface="Times New Roman"/>
                        </a:rPr>
                        <a:t>&gt;= 30</a:t>
                      </a:r>
                    </a:p>
                  </a:txBody>
                  <a:tcPr marL="39370" marR="39370" marT="64770" marB="647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66,56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760669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3"/>
            <p:extLst>
              <p:ext uri="{D42A27DB-BD31-4B8C-83A1-F6EECF244321}">
                <p14:modId xmlns:p14="http://schemas.microsoft.com/office/powerpoint/2010/main" val="3183887967"/>
              </p:ext>
            </p:extLst>
          </p:nvPr>
        </p:nvGraphicFramePr>
        <p:xfrm>
          <a:off x="616266" y="1035050"/>
          <a:ext cx="8299134" cy="2550160"/>
        </p:xfrm>
        <a:graphic>
          <a:graphicData uri="http://schemas.openxmlformats.org/drawingml/2006/table">
            <a:tbl>
              <a:tblPr firstRow="1" bandRow="1">
                <a:tableStyleId>{5C22544A-7EE6-4342-B048-85BDC9FD1C3A}</a:tableStyleId>
              </a:tblPr>
              <a:tblGrid>
                <a:gridCol w="6295074"/>
                <a:gridCol w="1066800"/>
                <a:gridCol w="937260"/>
              </a:tblGrid>
              <a:tr h="370840">
                <a:tc>
                  <a:txBody>
                    <a:bodyPr/>
                    <a:lstStyle/>
                    <a:p>
                      <a:pPr algn="ctr" fontAlgn="ctr"/>
                      <a:r>
                        <a:rPr lang="ru-RU" sz="800" b="1" i="0" u="none" strike="noStrike" dirty="0" smtClean="0">
                          <a:solidFill>
                            <a:schemeClr val="tx1"/>
                          </a:solidFill>
                          <a:effectLst/>
                          <a:latin typeface="+mn-lt"/>
                        </a:rPr>
                        <a:t>Целевые показатели реализации государственной программы</a:t>
                      </a:r>
                      <a:endParaRPr lang="ru-RU" sz="800" b="1" i="0" u="none" strike="noStrike" dirty="0">
                        <a:solidFill>
                          <a:schemeClr val="tx1"/>
                        </a:solidFill>
                        <a:effectLst/>
                        <a:latin typeface="+mn-lt"/>
                      </a:endParaRP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2022 </a:t>
                      </a:r>
                      <a:r>
                        <a:rPr lang="ru-RU" sz="800" b="1" u="none" strike="noStrike" dirty="0">
                          <a:solidFill>
                            <a:schemeClr val="tx1"/>
                          </a:solidFill>
                          <a:effectLst/>
                          <a:latin typeface="+mn-lt"/>
                        </a:rPr>
                        <a:t>год </a:t>
                      </a:r>
                      <a:r>
                        <a:rPr lang="ru-RU" sz="800" b="1" u="none" strike="noStrike" dirty="0" smtClean="0">
                          <a:solidFill>
                            <a:schemeClr val="tx1"/>
                          </a:solidFill>
                          <a:effectLst/>
                          <a:latin typeface="+mn-lt"/>
                        </a:rPr>
                        <a:t/>
                      </a:r>
                      <a:br>
                        <a:rPr lang="ru-RU" sz="800" b="1" u="none" strike="noStrike" dirty="0" smtClean="0">
                          <a:solidFill>
                            <a:schemeClr val="tx1"/>
                          </a:solidFill>
                          <a:effectLst/>
                          <a:latin typeface="+mn-lt"/>
                        </a:rPr>
                      </a:br>
                      <a:r>
                        <a:rPr lang="ru-RU" sz="800" b="1" u="none" strike="noStrike" dirty="0" smtClean="0">
                          <a:solidFill>
                            <a:schemeClr val="tx1"/>
                          </a:solidFill>
                          <a:effectLst/>
                          <a:latin typeface="+mn-lt"/>
                        </a:rPr>
                        <a:t>(</a:t>
                      </a: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2022 </a:t>
                      </a:r>
                      <a:r>
                        <a:rPr lang="ru-RU" sz="800" b="1" u="none" strike="noStrike" dirty="0">
                          <a:solidFill>
                            <a:schemeClr val="tx1"/>
                          </a:solidFill>
                          <a:effectLst/>
                          <a:latin typeface="+mn-lt"/>
                        </a:rPr>
                        <a:t>год </a:t>
                      </a:r>
                      <a:r>
                        <a:rPr lang="ru-RU" sz="800" b="1" u="none" strike="noStrike" dirty="0" smtClean="0">
                          <a:solidFill>
                            <a:schemeClr val="tx1"/>
                          </a:solidFill>
                          <a:effectLst/>
                          <a:latin typeface="+mn-lt"/>
                        </a:rPr>
                        <a:t/>
                      </a:r>
                      <a:br>
                        <a:rPr lang="ru-RU" sz="800" b="1" u="none" strike="noStrike" dirty="0" smtClean="0">
                          <a:solidFill>
                            <a:schemeClr val="tx1"/>
                          </a:solidFill>
                          <a:effectLst/>
                          <a:latin typeface="+mn-lt"/>
                        </a:rPr>
                      </a:br>
                      <a:r>
                        <a:rPr lang="ru-RU" sz="800" b="1" u="none" strike="noStrike" dirty="0" smtClean="0">
                          <a:solidFill>
                            <a:schemeClr val="tx1"/>
                          </a:solidFill>
                          <a:effectLst/>
                          <a:latin typeface="+mn-lt"/>
                        </a:rPr>
                        <a:t>(</a:t>
                      </a: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36000" marR="36000" marT="56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77165">
                <a:tc>
                  <a:txBody>
                    <a:bodyPr/>
                    <a:lstStyle/>
                    <a:p>
                      <a:pPr algn="just">
                        <a:lnSpc>
                          <a:spcPct val="115000"/>
                        </a:lnSpc>
                        <a:spcAft>
                          <a:spcPts val="0"/>
                        </a:spcAft>
                      </a:pPr>
                      <a:r>
                        <a:rPr lang="ru-RU" sz="800" dirty="0">
                          <a:solidFill>
                            <a:schemeClr val="tx1"/>
                          </a:solidFill>
                          <a:effectLst/>
                          <a:latin typeface="+mn-lt"/>
                          <a:ea typeface="Times New Roman"/>
                          <a:cs typeface="Times New Roman"/>
                        </a:rPr>
                        <a:t>Выполнение показателей региональных составляющих национальных проектов,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7165">
                <a:tc>
                  <a:txBody>
                    <a:bodyPr/>
                    <a:lstStyle/>
                    <a:p>
                      <a:pPr algn="just">
                        <a:lnSpc>
                          <a:spcPct val="115000"/>
                        </a:lnSpc>
                        <a:spcAft>
                          <a:spcPts val="0"/>
                        </a:spcAft>
                      </a:pPr>
                      <a:r>
                        <a:rPr lang="ru-RU" sz="800" dirty="0">
                          <a:solidFill>
                            <a:schemeClr val="tx1"/>
                          </a:solidFill>
                          <a:effectLst/>
                          <a:latin typeface="+mn-lt"/>
                          <a:ea typeface="Times New Roman"/>
                          <a:cs typeface="Times New Roman"/>
                        </a:rPr>
                        <a:t>Выполнение Государственного заказа на управление в сфере охраны окружающей среды и природопользования,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7165">
                <a:tc>
                  <a:txBody>
                    <a:bodyPr/>
                    <a:lstStyle/>
                    <a:p>
                      <a:pPr algn="just">
                        <a:lnSpc>
                          <a:spcPct val="115000"/>
                        </a:lnSpc>
                        <a:spcAft>
                          <a:spcPts val="0"/>
                        </a:spcAft>
                      </a:pPr>
                      <a:r>
                        <a:rPr lang="ru-RU" sz="800" dirty="0">
                          <a:solidFill>
                            <a:schemeClr val="tx1"/>
                          </a:solidFill>
                          <a:effectLst/>
                          <a:latin typeface="+mn-lt"/>
                          <a:ea typeface="Times New Roman"/>
                          <a:cs typeface="Times New Roman"/>
                        </a:rPr>
                        <a:t>Расходы консолидированного бюджета Республики Татарстан на охрану окружающей среды, воспроизводство и использование природных ресурсов в расчете на одного жителя, рублей</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800" dirty="0">
                          <a:solidFill>
                            <a:schemeClr val="tx1"/>
                          </a:solidFill>
                          <a:effectLst/>
                          <a:latin typeface="+mn-lt"/>
                          <a:ea typeface="Times New Roman"/>
                          <a:cs typeface="Times New Roman"/>
                        </a:rPr>
                        <a:t>415,6</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ru-RU" sz="800" b="0" i="0" u="none" strike="noStrike" kern="1200" dirty="0">
                          <a:solidFill>
                            <a:schemeClr val="tx1"/>
                          </a:solidFill>
                          <a:effectLst/>
                          <a:latin typeface="+mn-lt"/>
                          <a:ea typeface="+mn-ea"/>
                          <a:cs typeface="+mn-cs"/>
                        </a:rPr>
                        <a:t>699,08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a:lnSpc>
                          <a:spcPct val="115000"/>
                        </a:lnSpc>
                        <a:spcAft>
                          <a:spcPts val="0"/>
                        </a:spcAft>
                      </a:pPr>
                      <a:r>
                        <a:rPr lang="ru-RU" sz="800" dirty="0">
                          <a:solidFill>
                            <a:schemeClr val="tx1"/>
                          </a:solidFill>
                          <a:effectLst/>
                          <a:latin typeface="+mn-lt"/>
                          <a:ea typeface="Times New Roman"/>
                          <a:cs typeface="Times New Roman"/>
                        </a:rPr>
                        <a:t>Количество Соглашений о взаимодействии с Министерством экологии и природных Ресурсов Республики Татарстан и Исполкомов по обеспечению выполнения природоохранных мероприятий за счет средств муниципальных бюджетов, штук </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ru-RU" sz="400" dirty="0">
                        <a:solidFill>
                          <a:schemeClr val="tx1"/>
                        </a:solidFill>
                        <a:effectLst/>
                        <a:latin typeface="+mn-lt"/>
                        <a:ea typeface="Times New Roman"/>
                        <a:cs typeface="Times New Roman"/>
                      </a:endParaRPr>
                    </a:p>
                    <a:p>
                      <a:pPr algn="ctr">
                        <a:lnSpc>
                          <a:spcPct val="115000"/>
                        </a:lnSpc>
                        <a:spcAft>
                          <a:spcPts val="0"/>
                        </a:spcAft>
                      </a:pPr>
                      <a:r>
                        <a:rPr lang="ru-RU" sz="800" dirty="0">
                          <a:solidFill>
                            <a:schemeClr val="tx1"/>
                          </a:solidFill>
                          <a:effectLst/>
                          <a:latin typeface="+mn-lt"/>
                          <a:ea typeface="Times New Roman"/>
                          <a:cs typeface="Times New Roman"/>
                        </a:rPr>
                        <a:t>45</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выполненных в срок мероприятий государственного задания, по которым установлен контрольный срок исполнения, в общем объеме мероприятий государственного задания,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ru-RU" sz="300" dirty="0">
                        <a:solidFill>
                          <a:schemeClr val="tx1"/>
                        </a:solidFill>
                        <a:effectLst/>
                        <a:latin typeface="+mn-lt"/>
                        <a:ea typeface="Times New Roman"/>
                        <a:cs typeface="Times New Roman"/>
                      </a:endParaRPr>
                    </a:p>
                    <a:p>
                      <a:pPr algn="ctr">
                        <a:lnSpc>
                          <a:spcPct val="115000"/>
                        </a:lnSpc>
                        <a:spcAft>
                          <a:spcPts val="0"/>
                        </a:spcAft>
                      </a:pPr>
                      <a:r>
                        <a:rPr lang="ru-RU" sz="800" dirty="0">
                          <a:solidFill>
                            <a:schemeClr val="tx1"/>
                          </a:solidFill>
                          <a:effectLst/>
                          <a:latin typeface="+mn-lt"/>
                          <a:ea typeface="Times New Roman"/>
                          <a:cs typeface="Times New Roman"/>
                        </a:rPr>
                        <a:t>100</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a:lnSpc>
                          <a:spcPct val="115000"/>
                        </a:lnSpc>
                        <a:spcAft>
                          <a:spcPts val="0"/>
                        </a:spcAft>
                      </a:pPr>
                      <a:r>
                        <a:rPr lang="ru-RU" sz="800" dirty="0">
                          <a:solidFill>
                            <a:schemeClr val="tx1"/>
                          </a:solidFill>
                          <a:effectLst/>
                          <a:latin typeface="+mn-lt"/>
                          <a:ea typeface="Times New Roman"/>
                          <a:cs typeface="Times New Roman"/>
                        </a:rPr>
                        <a:t>Соотношение количества отборов проб и наблюдений за компонентами природной среды к общему количеству отборов проб и наблюдений, утвержденных в рамках государственного задания, процентов</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endParaRPr lang="ru-RU" sz="400" dirty="0">
                        <a:solidFill>
                          <a:schemeClr val="tx1"/>
                        </a:solidFill>
                        <a:effectLst/>
                        <a:latin typeface="+mn-lt"/>
                        <a:ea typeface="Times New Roman"/>
                        <a:cs typeface="Times New Roman"/>
                      </a:endParaRPr>
                    </a:p>
                    <a:p>
                      <a:pPr algn="ctr">
                        <a:lnSpc>
                          <a:spcPct val="115000"/>
                        </a:lnSpc>
                        <a:spcAft>
                          <a:spcPts val="0"/>
                        </a:spcAft>
                      </a:pPr>
                      <a:r>
                        <a:rPr lang="ru-RU" sz="800" dirty="0">
                          <a:solidFill>
                            <a:schemeClr val="tx1"/>
                          </a:solidFill>
                          <a:effectLst/>
                          <a:latin typeface="+mn-lt"/>
                          <a:ea typeface="Times New Roman"/>
                          <a:cs typeface="Times New Roman"/>
                        </a:rPr>
                        <a:t>95</a:t>
                      </a:r>
                    </a:p>
                  </a:txBody>
                  <a:tcPr marL="39370" marR="39370" marT="64770" marB="647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800" b="0" i="0" u="none" strike="noStrike" dirty="0">
                          <a:solidFill>
                            <a:schemeClr val="tx1"/>
                          </a:solidFill>
                          <a:effectLst/>
                          <a:latin typeface="+mn-lt"/>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Текст 3"/>
          <p:cNvSpPr>
            <a:spLocks noGrp="1"/>
          </p:cNvSpPr>
          <p:nvPr>
            <p:ph type="body" sz="quarter" idx="14"/>
          </p:nvPr>
        </p:nvSpPr>
        <p:spPr>
          <a:xfrm>
            <a:off x="678180" y="46039"/>
            <a:ext cx="7924282" cy="851297"/>
          </a:xfrm>
          <a:prstGeom prst="round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eaLnBrk="0" fontAlgn="base" hangingPunct="0">
              <a:lnSpc>
                <a:spcPct val="100000"/>
              </a:lnSpc>
              <a:spcBef>
                <a:spcPts val="0"/>
              </a:spcBef>
            </a:pPr>
            <a:r>
              <a:rPr lang="ru-RU" altLang="ru-RU" sz="1600" b="1" dirty="0" smtClean="0">
                <a:solidFill>
                  <a:schemeClr val="tx1"/>
                </a:solidFill>
                <a:ea typeface="Calibri" panose="020F0502020204030204" pitchFamily="34" charset="0"/>
                <a:cs typeface="Times New Roman" panose="02020603050405020304" pitchFamily="18" charset="0"/>
              </a:rPr>
              <a:t>9. </a:t>
            </a:r>
            <a:r>
              <a:rPr lang="ru-RU" altLang="ru-RU" sz="1400" b="1" dirty="0" smtClean="0">
                <a:solidFill>
                  <a:schemeClr val="tx1"/>
                </a:solidFill>
                <a:ea typeface="Calibri" panose="020F0502020204030204" pitchFamily="34" charset="0"/>
                <a:cs typeface="Times New Roman" panose="02020603050405020304" pitchFamily="18" charset="0"/>
              </a:rPr>
              <a:t>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Республики Татарстан</a:t>
            </a:r>
            <a:endParaRPr lang="ru-RU" altLang="ru-RU" sz="1400" b="1" dirty="0">
              <a:solidFill>
                <a:schemeClr val="tx1"/>
              </a:solidFill>
            </a:endParaRPr>
          </a:p>
          <a:p>
            <a:pPr lvl="0" indent="0" algn="ctr">
              <a:lnSpc>
                <a:spcPct val="100000"/>
              </a:lnSpc>
              <a:spcBef>
                <a:spcPts val="0"/>
              </a:spcBef>
            </a:pPr>
            <a:r>
              <a:rPr lang="ru-RU" altLang="ru-RU" sz="1400" b="1" dirty="0">
                <a:ea typeface="Calibri" panose="020F0502020204030204" pitchFamily="34" charset="0"/>
                <a:cs typeface="Times New Roman" panose="02020603050405020304" pitchFamily="18" charset="0"/>
              </a:rPr>
              <a:t>«Охрана окружающей среды, воспроизводство и использование природных ресурсов Республики </a:t>
            </a:r>
            <a:r>
              <a:rPr lang="ru-RU" altLang="ru-RU" sz="1400" b="1" dirty="0" smtClean="0">
                <a:ea typeface="Calibri" panose="020F0502020204030204" pitchFamily="34" charset="0"/>
                <a:cs typeface="Times New Roman" panose="02020603050405020304" pitchFamily="18" charset="0"/>
              </a:rPr>
              <a:t>Татарстан» (окончание)</a:t>
            </a:r>
            <a:endParaRPr lang="ru-RU" altLang="ru-RU" sz="1400" b="1" u="sng" dirty="0">
              <a:ea typeface="Times New Roman" panose="02020603050405020304" pitchFamily="18" charset="0"/>
              <a:cs typeface="Times New Roman" panose="02020603050405020304" pitchFamily="18" charset="0"/>
            </a:endParaRPr>
          </a:p>
        </p:txBody>
      </p:sp>
      <p:sp>
        <p:nvSpPr>
          <p:cNvPr id="10" name="Прямоугольник 9"/>
          <p:cNvSpPr/>
          <p:nvPr/>
        </p:nvSpPr>
        <p:spPr>
          <a:xfrm>
            <a:off x="566695" y="6170589"/>
            <a:ext cx="8037499" cy="246221"/>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a:t>
            </a:r>
            <a:r>
              <a:rPr lang="ru-RU" sz="1000" b="1" i="1" dirty="0" smtClean="0">
                <a:solidFill>
                  <a:schemeClr val="accent1"/>
                </a:solidFill>
              </a:rPr>
              <a:t>экологии и природных ресурсов Республики Татарстан</a:t>
            </a:r>
            <a:endParaRPr lang="ru-RU" sz="1000" b="1" i="1" dirty="0">
              <a:solidFill>
                <a:schemeClr val="accent1"/>
              </a:solidFill>
            </a:endParaRPr>
          </a:p>
        </p:txBody>
      </p:sp>
      <p:sp>
        <p:nvSpPr>
          <p:cNvPr id="11" name="Прямоугольник 10"/>
          <p:cNvSpPr/>
          <p:nvPr/>
        </p:nvSpPr>
        <p:spPr>
          <a:xfrm>
            <a:off x="566695" y="6410622"/>
            <a:ext cx="8225758" cy="400110"/>
          </a:xfrm>
          <a:prstGeom prst="rect">
            <a:avLst/>
          </a:prstGeom>
        </p:spPr>
        <p:txBody>
          <a:bodyPr wrap="square">
            <a:spAutoFit/>
          </a:bodyPr>
          <a:lstStyle/>
          <a:p>
            <a:pPr fontAlgn="ctr"/>
            <a:r>
              <a:rPr lang="ru-RU" sz="1000" b="1" i="1" dirty="0">
                <a:solidFill>
                  <a:schemeClr val="accent6">
                    <a:lumMod val="75000"/>
                  </a:schemeClr>
                </a:solidFill>
              </a:rPr>
              <a:t>Официальный сайт, на котором размещена государственная программа и отчеты о ходе ее реализации, находится по адресу: https://</a:t>
            </a:r>
            <a:r>
              <a:rPr lang="ru-RU" sz="1000" b="1" i="1" dirty="0" smtClean="0">
                <a:solidFill>
                  <a:schemeClr val="accent6">
                    <a:lumMod val="75000"/>
                  </a:schemeClr>
                </a:solidFill>
              </a:rPr>
              <a:t>eco.tatarstan.ru</a:t>
            </a:r>
            <a:endParaRPr lang="ru-RU" sz="1000" b="1" i="1" dirty="0">
              <a:solidFill>
                <a:schemeClr val="accent6"/>
              </a:solidFill>
            </a:endParaRPr>
          </a:p>
        </p:txBody>
      </p:sp>
    </p:spTree>
    <p:extLst>
      <p:ext uri="{BB962C8B-B14F-4D97-AF65-F5344CB8AC3E}">
        <p14:creationId xmlns:p14="http://schemas.microsoft.com/office/powerpoint/2010/main" val="14388836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191338136"/>
              </p:ext>
            </p:extLst>
          </p:nvPr>
        </p:nvGraphicFramePr>
        <p:xfrm>
          <a:off x="598226" y="1386969"/>
          <a:ext cx="8344824" cy="491732"/>
        </p:xfrm>
        <a:graphic>
          <a:graphicData uri="http://schemas.openxmlformats.org/drawingml/2006/table">
            <a:tbl>
              <a:tblPr firstRow="1" firstCol="1" bandRow="1">
                <a:tableStyleId>{5940675A-B579-460E-94D1-54222C63F5DA}</a:tableStyleId>
              </a:tblPr>
              <a:tblGrid>
                <a:gridCol w="6526410"/>
                <a:gridCol w="914400"/>
                <a:gridCol w="904014"/>
              </a:tblGrid>
              <a:tr h="285939">
                <a:tc rowSpan="2">
                  <a:txBody>
                    <a:bodyPr/>
                    <a:lstStyle/>
                    <a:p>
                      <a:pPr algn="ctr">
                        <a:lnSpc>
                          <a:spcPct val="107000"/>
                        </a:lnSpc>
                        <a:spcAft>
                          <a:spcPts val="0"/>
                        </a:spcAft>
                      </a:pPr>
                      <a:r>
                        <a:rPr lang="ru-RU" sz="1000" b="1" dirty="0" smtClean="0">
                          <a:effectLst/>
                        </a:rPr>
                        <a:t>Объем финансирования государственной программы (тыс. рублей)</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2022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(план)</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2022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(факт)</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65596">
                <a:tc vMerge="1">
                  <a:txBody>
                    <a:bodyPr/>
                    <a:lstStyle/>
                    <a:p>
                      <a:endParaRPr lang="ru-RU"/>
                    </a:p>
                  </a:txBody>
                  <a:tcPr/>
                </a:tc>
                <a:tc>
                  <a:txBody>
                    <a:bodyPr/>
                    <a:lstStyle/>
                    <a:p>
                      <a:pPr algn="ctr" fontAlgn="ctr"/>
                      <a:r>
                        <a:rPr lang="ru-RU" sz="1000" b="1" i="0" u="none" strike="noStrike" dirty="0">
                          <a:solidFill>
                            <a:srgbClr val="000000"/>
                          </a:solidFill>
                          <a:effectLst/>
                          <a:latin typeface="+mn-lt"/>
                        </a:rPr>
                        <a:t>21 185 150,1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mn-lt"/>
                        </a:rPr>
                        <a:t>21 048 530,9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1"/>
          <p:cNvSpPr>
            <a:spLocks noChangeArrowheads="1"/>
          </p:cNvSpPr>
          <p:nvPr/>
        </p:nvSpPr>
        <p:spPr bwMode="auto">
          <a:xfrm>
            <a:off x="501259" y="850845"/>
            <a:ext cx="83679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just"/>
            <a:r>
              <a:rPr kumimoji="0" lang="ru-RU" altLang="ru-RU" sz="1200" b="1"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Цель</a:t>
            </a:r>
            <a:r>
              <a:rPr kumimoji="0" lang="ru-RU" altLang="ru-RU" sz="1200" b="1" strike="noStrike" cap="none" normalizeH="0" baseline="0" dirty="0" smtClean="0">
                <a:ln>
                  <a:noFill/>
                </a:ln>
                <a:effectLst/>
                <a:latin typeface="+mn-lt"/>
                <a:ea typeface="Calibri" panose="020F0502020204030204" pitchFamily="34" charset="0"/>
                <a:cs typeface="Times New Roman" panose="02020603050405020304" pitchFamily="18" charset="0"/>
              </a:rPr>
              <a:t>:</a:t>
            </a:r>
            <a:r>
              <a:rPr kumimoji="0" lang="ru-RU" altLang="ru-RU" sz="1200" b="1" i="0" strike="noStrike" cap="none" normalizeH="0" baseline="0" dirty="0" smtClean="0">
                <a:ln>
                  <a:noFill/>
                </a:ln>
                <a:effectLst/>
                <a:latin typeface="Calibri" panose="020F0502020204030204" pitchFamily="34" charset="0"/>
                <a:ea typeface="Calibri" panose="020F0502020204030204" pitchFamily="34" charset="0"/>
                <a:cs typeface="Times New Roman" panose="02020603050405020304" pitchFamily="18" charset="0"/>
              </a:rPr>
              <a:t> </a:t>
            </a:r>
            <a:r>
              <a:rPr lang="ru-RU" altLang="ru-RU" sz="1200" dirty="0" smtClean="0"/>
              <a:t>создание </a:t>
            </a:r>
            <a:r>
              <a:rPr lang="ru-RU" altLang="ru-RU" sz="1200" dirty="0"/>
              <a:t>благоприятных условий для гармоничного развития экономики Республики Татарстан и обеспечения роста уровня </a:t>
            </a:r>
            <a:r>
              <a:rPr lang="ru-RU" altLang="ru-RU" sz="1200" dirty="0" smtClean="0"/>
              <a:t>жизни населения </a:t>
            </a:r>
            <a:r>
              <a:rPr lang="ru-RU" altLang="ru-RU" sz="1200" dirty="0"/>
              <a:t>Республики Татарстан</a:t>
            </a:r>
          </a:p>
        </p:txBody>
      </p:sp>
      <p:graphicFrame>
        <p:nvGraphicFramePr>
          <p:cNvPr id="2" name="Таблица 1"/>
          <p:cNvGraphicFramePr>
            <a:graphicFrameLocks noGrp="1"/>
          </p:cNvGraphicFramePr>
          <p:nvPr>
            <p:extLst>
              <p:ext uri="{D42A27DB-BD31-4B8C-83A1-F6EECF244321}">
                <p14:modId xmlns:p14="http://schemas.microsoft.com/office/powerpoint/2010/main" val="822408665"/>
              </p:ext>
            </p:extLst>
          </p:nvPr>
        </p:nvGraphicFramePr>
        <p:xfrm>
          <a:off x="605910" y="1928996"/>
          <a:ext cx="8344824" cy="4096462"/>
        </p:xfrm>
        <a:graphic>
          <a:graphicData uri="http://schemas.openxmlformats.org/drawingml/2006/table">
            <a:tbl>
              <a:tblPr>
                <a:tableStyleId>{616DA210-FB5B-4158-B5E0-FEB733F419BA}</a:tableStyleId>
              </a:tblPr>
              <a:tblGrid>
                <a:gridCol w="6547987"/>
                <a:gridCol w="914338"/>
                <a:gridCol w="882499"/>
              </a:tblGrid>
              <a:tr h="174999">
                <a:tc>
                  <a:txBody>
                    <a:bodyPr/>
                    <a:lstStyle/>
                    <a:p>
                      <a:pPr algn="ctr" fontAlgn="ctr"/>
                      <a:r>
                        <a:rPr lang="ru-RU" sz="1000" b="1" i="0" u="none" strike="noStrike" dirty="0">
                          <a:solidFill>
                            <a:srgbClr val="000000"/>
                          </a:solidFill>
                          <a:effectLst/>
                          <a:latin typeface="+mn-lt"/>
                        </a:rPr>
                        <a:t>Целевые показатели реализации государственной программы</a:t>
                      </a: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2022 год (план)</a:t>
                      </a:r>
                      <a:endParaRPr lang="ru-RU" sz="1000" b="1" i="0" u="none" strike="noStrike" dirty="0">
                        <a:solidFill>
                          <a:schemeClr val="tx1"/>
                        </a:solidFill>
                        <a:effectLst/>
                        <a:latin typeface="Times New Roman" panose="02020603050405020304" pitchFamily="18" charset="0"/>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2022 год (факт)</a:t>
                      </a:r>
                      <a:endParaRPr lang="ru-RU" sz="1000" b="1" i="0" u="none" strike="noStrike" dirty="0">
                        <a:solidFill>
                          <a:schemeClr val="tx1"/>
                        </a:solidFill>
                        <a:effectLst/>
                        <a:latin typeface="Times New Roman" panose="02020603050405020304" pitchFamily="18" charset="0"/>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29980">
                <a:tc>
                  <a:txBody>
                    <a:bodyPr/>
                    <a:lstStyle/>
                    <a:p>
                      <a:pPr algn="just" fontAlgn="ctr"/>
                      <a:r>
                        <a:rPr lang="ru-RU" sz="800" b="0" i="0" u="none" strike="noStrike" dirty="0">
                          <a:solidFill>
                            <a:schemeClr val="tx1"/>
                          </a:solidFill>
                          <a:effectLst/>
                          <a:latin typeface="+mn-lt"/>
                        </a:rPr>
                        <a:t>Индекс физического объема ВРП,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103,6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9980">
                <a:tc>
                  <a:txBody>
                    <a:bodyPr/>
                    <a:lstStyle/>
                    <a:p>
                      <a:pPr algn="just" fontAlgn="ctr"/>
                      <a:r>
                        <a:rPr lang="ru-RU" sz="800" b="0" i="0" u="none" strike="noStrike" dirty="0">
                          <a:solidFill>
                            <a:schemeClr val="tx1"/>
                          </a:solidFill>
                          <a:effectLst/>
                          <a:latin typeface="+mn-lt"/>
                        </a:rPr>
                        <a:t>Рост объема инвестиций в основной капитал без учета бюджетных средств,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105,6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Объем прямых иностранных инвестиций в расчете на одного жителя Республики Татарстан, долларов США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Доля инновационной продукции в общем объеме промышленного производства,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Удельный вес организаций, осуществляющих технологические инновации, в общем количестве обследованных организаций,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Уровень удовлетворенности заявителей Республики Татарстан качеством предоставления государственных и муниципальных услуг,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90,0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Доля открытых аукционов в электронной форме в общем числе размещенных закупок,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85,0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95,2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Доля конкурентных закупок (количество участников более одного к общему</a:t>
                      </a:r>
                      <a:r>
                        <a:rPr lang="ru-RU" sz="800" b="0" i="0" u="none" strike="noStrike" baseline="0" dirty="0">
                          <a:solidFill>
                            <a:schemeClr val="tx1"/>
                          </a:solidFill>
                          <a:effectLst/>
                          <a:latin typeface="+mn-lt"/>
                        </a:rPr>
                        <a:t> количеству</a:t>
                      </a:r>
                      <a:r>
                        <a:rPr lang="ru-RU" sz="800" b="0" i="0" u="none" strike="noStrike" dirty="0">
                          <a:solidFill>
                            <a:schemeClr val="tx1"/>
                          </a:solidFill>
                          <a:effectLst/>
                          <a:latin typeface="+mn-lt"/>
                        </a:rPr>
                        <a:t> торгов),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73,62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79,5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Доля информационных материалов, представленных в срок, от их общего числа,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Доля стоимости контрактов, заключенных в Республике Татарстан по результатам несостоявшихся торгов и запросов котировок у единственного поставщика, исполнителя, подрядчика, в общей стоимости заключенных контрактов,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kern="1200" dirty="0">
                          <a:solidFill>
                            <a:schemeClr val="tx1"/>
                          </a:solidFill>
                          <a:effectLst/>
                          <a:latin typeface="+mn-lt"/>
                          <a:ea typeface="+mn-ea"/>
                          <a:cs typeface="+mn-cs"/>
                        </a:rPr>
                        <a:t>8</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Доля территориальных общественных самоуправлений (далее - ТОС), которым предоставлена поддержка в виде субсидий на осуществление компенсационных выплат руководителям ТОС, от общего количества ТОС, зарегистрированных в городских округах и городских поселениях,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120,0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Количество субъектов МСП (включая индивидуальных предпринимателей) в расчете на 1 тыс. человек населения,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42,6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9655">
                <a:tc>
                  <a:txBody>
                    <a:bodyPr/>
                    <a:lstStyle/>
                    <a:p>
                      <a:pPr algn="just" fontAlgn="ctr"/>
                      <a:r>
                        <a:rPr lang="ru-RU" sz="800" b="0" i="0" u="none" strike="noStrike" dirty="0">
                          <a:solidFill>
                            <a:schemeClr val="tx1"/>
                          </a:solidFill>
                          <a:effectLst/>
                          <a:latin typeface="+mn-lt"/>
                        </a:rPr>
                        <a:t>Оборот субъектов МСП в постоянных ценах по отношению к показателю 2014 года,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125,9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Оборот в расчете на одного работника субъекта МСП в постоянных ценах по отношению к показателю 2014 года,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119,9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2673">
                <a:tc>
                  <a:txBody>
                    <a:bodyPr/>
                    <a:lstStyle/>
                    <a:p>
                      <a:pPr algn="just" fontAlgn="ctr"/>
                      <a:r>
                        <a:rPr lang="ru-RU" sz="800" b="0" i="0" u="none" strike="noStrike" dirty="0">
                          <a:solidFill>
                            <a:schemeClr val="tx1"/>
                          </a:solidFill>
                          <a:effectLst/>
                          <a:latin typeface="+mn-lt"/>
                        </a:rPr>
                        <a:t>Доля обрабатывающей промышленности в обороте МСП (без учета индивидуальных предпринимателей),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9655">
                <a:tc>
                  <a:txBody>
                    <a:bodyPr/>
                    <a:lstStyle/>
                    <a:p>
                      <a:pPr algn="just" fontAlgn="ctr"/>
                      <a:r>
                        <a:rPr lang="ru-RU" sz="800" b="0" i="0" u="none" strike="noStrike" dirty="0">
                          <a:solidFill>
                            <a:schemeClr val="tx1"/>
                          </a:solidFill>
                          <a:effectLst/>
                          <a:latin typeface="+mn-lt"/>
                        </a:rPr>
                        <a:t>Доля среднесписочной численности работников (без внешних совместителей), занятых у субъектов МСП, в общей численности занятого населения,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28,9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91035">
                <a:tc>
                  <a:txBody>
                    <a:bodyPr/>
                    <a:lstStyle/>
                    <a:p>
                      <a:pPr algn="just" fontAlgn="ctr"/>
                      <a:r>
                        <a:rPr lang="ru-RU" sz="800" b="0" i="0" u="none" strike="noStrike" dirty="0">
                          <a:solidFill>
                            <a:schemeClr val="tx1"/>
                          </a:solidFill>
                          <a:effectLst/>
                          <a:latin typeface="+mn-lt"/>
                        </a:rPr>
                        <a:t>Доля экспорта малых и средних предприятий в общем объеме экспорта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7,2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9655">
                <a:tc>
                  <a:txBody>
                    <a:bodyPr/>
                    <a:lstStyle/>
                    <a:p>
                      <a:pPr algn="just" fontAlgn="ctr"/>
                      <a:r>
                        <a:rPr lang="ru-RU" sz="800" b="0" i="0" u="none" strike="noStrike" dirty="0">
                          <a:solidFill>
                            <a:schemeClr val="tx1"/>
                          </a:solidFill>
                          <a:effectLst/>
                          <a:latin typeface="+mn-lt"/>
                        </a:rPr>
                        <a:t>Доля средств, направляемая на реализацию мероприятий в сфере развития МСП в </a:t>
                      </a:r>
                      <a:r>
                        <a:rPr lang="ru-RU" sz="800" b="0" i="0" u="none" strike="noStrike" dirty="0" err="1">
                          <a:solidFill>
                            <a:schemeClr val="tx1"/>
                          </a:solidFill>
                          <a:effectLst/>
                          <a:latin typeface="+mn-lt"/>
                        </a:rPr>
                        <a:t>монопрофильных</a:t>
                      </a:r>
                      <a:r>
                        <a:rPr lang="ru-RU" sz="800" b="0" i="0" u="none" strike="noStrike" dirty="0">
                          <a:solidFill>
                            <a:schemeClr val="tx1"/>
                          </a:solidFill>
                          <a:effectLst/>
                          <a:latin typeface="+mn-lt"/>
                        </a:rPr>
                        <a:t> муниципальных образованиях, в общем объеме финансового обеспечения государственной поддержки МСП за счет средств федерального бюджета,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не менее 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9655">
                <a:tc>
                  <a:txBody>
                    <a:bodyPr/>
                    <a:lstStyle/>
                    <a:p>
                      <a:pPr algn="just" fontAlgn="ctr"/>
                      <a:r>
                        <a:rPr lang="ru-RU" sz="800" b="0" i="0" u="none" strike="noStrike" dirty="0">
                          <a:solidFill>
                            <a:schemeClr val="tx1"/>
                          </a:solidFill>
                          <a:effectLst/>
                          <a:latin typeface="+mn-lt"/>
                        </a:rPr>
                        <a:t>Годовой объем закупок товаров, работ, услуг, осуществляемых отдельными видами юридических лиц у субъектов МСП, в совокупном стоимостном объеме договоров, заключенных по результатам закупок,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9655">
                <a:tc>
                  <a:txBody>
                    <a:bodyPr/>
                    <a:lstStyle/>
                    <a:p>
                      <a:pPr algn="just" fontAlgn="ctr"/>
                      <a:r>
                        <a:rPr lang="ru-RU" sz="800" b="0" i="0" u="none" strike="noStrike" dirty="0">
                          <a:solidFill>
                            <a:schemeClr val="tx1"/>
                          </a:solidFill>
                          <a:effectLst/>
                          <a:latin typeface="+mn-lt"/>
                        </a:rPr>
                        <a:t>в том числе годовой стоимостный объем договоров, заключенных с субъектами МСП по результатам закупок, участниками которых являются только субъекты МСП</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Скругленный прямоугольник 4"/>
          <p:cNvSpPr/>
          <p:nvPr/>
        </p:nvSpPr>
        <p:spPr>
          <a:xfrm>
            <a:off x="529710" y="323041"/>
            <a:ext cx="7943850" cy="527804"/>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400" b="1" dirty="0" smtClean="0">
                <a:solidFill>
                  <a:schemeClr val="tx1"/>
                </a:solidFill>
                <a:ea typeface="Calibri" panose="020F0502020204030204" pitchFamily="34" charset="0"/>
                <a:cs typeface="Times New Roman" panose="02020603050405020304" pitchFamily="18" charset="0"/>
              </a:rPr>
              <a:t>10. 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a:t>
            </a:r>
            <a:r>
              <a:rPr lang="ru-RU" altLang="ru-RU" sz="1400" b="1" dirty="0" smtClean="0">
                <a:solidFill>
                  <a:schemeClr val="tx1"/>
                </a:solidFill>
                <a:ea typeface="Calibri" panose="020F0502020204030204" pitchFamily="34" charset="0"/>
                <a:cs typeface="Times New Roman" panose="02020603050405020304" pitchFamily="18" charset="0"/>
              </a:rPr>
              <a:t>Республика Татарстан </a:t>
            </a:r>
            <a:r>
              <a:rPr lang="ru-RU" altLang="ru-RU" sz="1400" b="1" dirty="0" smtClean="0">
                <a:ea typeface="Calibri" panose="020F0502020204030204" pitchFamily="34" charset="0"/>
                <a:cs typeface="Times New Roman" panose="02020603050405020304" pitchFamily="18" charset="0"/>
              </a:rPr>
              <a:t>«Экономическое развитие и инновационная экономика Республики Татарстан»</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85596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383308404"/>
              </p:ext>
            </p:extLst>
          </p:nvPr>
        </p:nvGraphicFramePr>
        <p:xfrm>
          <a:off x="529709" y="696518"/>
          <a:ext cx="8483661" cy="1857245"/>
        </p:xfrm>
        <a:graphic>
          <a:graphicData uri="http://schemas.openxmlformats.org/drawingml/2006/table">
            <a:tbl>
              <a:tblPr>
                <a:tableStyleId>{616DA210-FB5B-4158-B5E0-FEB733F419BA}</a:tableStyleId>
              </a:tblPr>
              <a:tblGrid>
                <a:gridCol w="6656929"/>
                <a:gridCol w="907763"/>
                <a:gridCol w="918969"/>
              </a:tblGrid>
              <a:tr h="126637">
                <a:tc>
                  <a:txBody>
                    <a:bodyPr/>
                    <a:lstStyle/>
                    <a:p>
                      <a:pPr algn="ctr" fontAlgn="ctr"/>
                      <a:r>
                        <a:rPr lang="ru-RU" sz="1000" b="1" i="0" u="none" strike="noStrike" dirty="0">
                          <a:solidFill>
                            <a:srgbClr val="000000"/>
                          </a:solidFill>
                          <a:effectLst/>
                          <a:latin typeface="+mn-lt"/>
                        </a:rPr>
                        <a:t>Целевые показатели реализации государственной программы</a:t>
                      </a: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2022 год (план)</a:t>
                      </a:r>
                      <a:endParaRPr lang="ru-RU" sz="1000" b="1" i="0" u="none" strike="noStrike" dirty="0">
                        <a:solidFill>
                          <a:schemeClr val="tx1"/>
                        </a:solidFill>
                        <a:effectLst/>
                        <a:latin typeface="Times New Roman" panose="02020603050405020304" pitchFamily="18" charset="0"/>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2022 год (факт)</a:t>
                      </a:r>
                      <a:endParaRPr lang="ru-RU" sz="1000" b="1" i="0" u="none" strike="noStrike" dirty="0">
                        <a:solidFill>
                          <a:schemeClr val="tx1"/>
                        </a:solidFill>
                        <a:effectLst/>
                        <a:latin typeface="Times New Roman" panose="02020603050405020304" pitchFamily="18" charset="0"/>
                      </a:endParaRPr>
                    </a:p>
                  </a:txBody>
                  <a:tcPr marL="6044" marR="6044" marT="604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9366">
                <a:tc>
                  <a:txBody>
                    <a:bodyPr/>
                    <a:lstStyle/>
                    <a:p>
                      <a:pPr algn="just" fontAlgn="ctr"/>
                      <a:r>
                        <a:rPr lang="ru-RU" sz="800" b="0" i="0" u="none" strike="noStrike" dirty="0">
                          <a:solidFill>
                            <a:schemeClr val="tx1"/>
                          </a:solidFill>
                          <a:effectLst/>
                          <a:latin typeface="+mn-lt"/>
                        </a:rPr>
                        <a:t>Количество социально ориентированных некоммерческих организаций, которым оказана поддержка,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350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416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366">
                <a:tc>
                  <a:txBody>
                    <a:bodyPr/>
                    <a:lstStyle/>
                    <a:p>
                      <a:pPr algn="just" fontAlgn="ctr"/>
                      <a:r>
                        <a:rPr lang="ru-RU" sz="800" b="0" i="0" u="none" strike="noStrike" dirty="0">
                          <a:solidFill>
                            <a:schemeClr val="tx1"/>
                          </a:solidFill>
                          <a:effectLst/>
                          <a:latin typeface="+mn-lt"/>
                        </a:rPr>
                        <a:t>Количество предприятий-участников, вовлеченных в национальный проект через получение адресной поддержки, нарастающим итогом, условных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161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208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366">
                <a:tc>
                  <a:txBody>
                    <a:bodyPr/>
                    <a:lstStyle/>
                    <a:p>
                      <a:pPr algn="just" fontAlgn="ctr"/>
                      <a:r>
                        <a:rPr lang="ru-RU" sz="800" b="0" i="0" u="none" strike="noStrike" dirty="0">
                          <a:solidFill>
                            <a:schemeClr val="tx1"/>
                          </a:solidFill>
                          <a:effectLst/>
                          <a:latin typeface="+mn-lt"/>
                        </a:rPr>
                        <a:t>Темп роста высокопроизводительных рабочих мест в общем количестве рабочих мест на предприятиях обрабатывающих отраслей промышленности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0888">
                <a:tc>
                  <a:txBody>
                    <a:bodyPr/>
                    <a:lstStyle/>
                    <a:p>
                      <a:pPr algn="just" fontAlgn="ctr"/>
                      <a:r>
                        <a:rPr lang="ru-RU" sz="800" b="0" i="0" u="none" strike="noStrike" dirty="0">
                          <a:solidFill>
                            <a:schemeClr val="tx1"/>
                          </a:solidFill>
                          <a:effectLst/>
                          <a:latin typeface="+mn-lt"/>
                        </a:rPr>
                        <a:t>Рост выработки на одного работника организации - участника Кластера в стоимостном выражении, процентов (по отношению к предыдущему году)</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366">
                <a:tc>
                  <a:txBody>
                    <a:bodyPr/>
                    <a:lstStyle/>
                    <a:p>
                      <a:pPr algn="just" fontAlgn="ctr"/>
                      <a:r>
                        <a:rPr lang="ru-RU" sz="800" b="0" i="0" u="none" strike="noStrike" dirty="0">
                          <a:solidFill>
                            <a:schemeClr val="tx1"/>
                          </a:solidFill>
                          <a:effectLst/>
                          <a:latin typeface="+mn-lt"/>
                        </a:rPr>
                        <a:t>Количество предприятий, участвующих в создании систем управления правами на интеллектуальную собственность предприятий,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8208">
                <a:tc>
                  <a:txBody>
                    <a:bodyPr/>
                    <a:lstStyle/>
                    <a:p>
                      <a:pPr algn="just" fontAlgn="t"/>
                      <a:r>
                        <a:rPr lang="ru-RU" sz="800" b="0" i="0" u="none" strike="noStrike" dirty="0">
                          <a:solidFill>
                            <a:schemeClr val="tx1"/>
                          </a:solidFill>
                          <a:effectLst/>
                          <a:latin typeface="+mn-lt"/>
                        </a:rPr>
                        <a:t>Количество научно-технических, экономических и методических мероприятий,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9366">
                <a:tc>
                  <a:txBody>
                    <a:bodyPr/>
                    <a:lstStyle/>
                    <a:p>
                      <a:pPr algn="just" fontAlgn="t"/>
                      <a:r>
                        <a:rPr lang="ru-RU" sz="800" b="0" i="0" u="none" strike="noStrike" dirty="0">
                          <a:solidFill>
                            <a:schemeClr val="tx1"/>
                          </a:solidFill>
                          <a:effectLst/>
                          <a:latin typeface="+mn-lt"/>
                        </a:rPr>
                        <a:t>Количество созданных центров поддержки технологий и инноваций Республики Татарстан,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a:solidFill>
                            <a:schemeClr val="tx1"/>
                          </a:solidFill>
                          <a:effectLst/>
                          <a:latin typeface="+mn-lt"/>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Скругленный прямоугольник 4"/>
          <p:cNvSpPr/>
          <p:nvPr/>
        </p:nvSpPr>
        <p:spPr>
          <a:xfrm>
            <a:off x="529710" y="59139"/>
            <a:ext cx="7943850" cy="527804"/>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400" b="1" dirty="0" smtClean="0">
                <a:solidFill>
                  <a:schemeClr val="tx1"/>
                </a:solidFill>
                <a:ea typeface="Calibri" panose="020F0502020204030204" pitchFamily="34" charset="0"/>
                <a:cs typeface="Times New Roman" panose="02020603050405020304" pitchFamily="18" charset="0"/>
              </a:rPr>
              <a:t>10. 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a:t>
            </a:r>
            <a:r>
              <a:rPr lang="ru-RU" altLang="ru-RU" sz="1400" b="1" dirty="0" smtClean="0">
                <a:ea typeface="Calibri" panose="020F0502020204030204" pitchFamily="34" charset="0"/>
                <a:cs typeface="Times New Roman" panose="02020603050405020304" pitchFamily="18" charset="0"/>
              </a:rPr>
              <a:t>«</a:t>
            </a:r>
            <a:r>
              <a:rPr lang="ru-RU" altLang="ru-RU" sz="1400" b="1" dirty="0">
                <a:ea typeface="Calibri" panose="020F0502020204030204" pitchFamily="34" charset="0"/>
                <a:cs typeface="Times New Roman" panose="02020603050405020304" pitchFamily="18" charset="0"/>
              </a:rPr>
              <a:t>Экономическое развитие и инновационная экономика Республики </a:t>
            </a:r>
            <a:r>
              <a:rPr lang="ru-RU" altLang="ru-RU" sz="1400" b="1" dirty="0" smtClean="0">
                <a:ea typeface="Calibri" panose="020F0502020204030204" pitchFamily="34" charset="0"/>
                <a:cs typeface="Times New Roman" panose="02020603050405020304" pitchFamily="18" charset="0"/>
              </a:rPr>
              <a:t>Татарстан» (продолжение)</a:t>
            </a:r>
            <a:endParaRPr lang="ru-RU" altLang="ru-RU" sz="1400" b="1" u="sng" dirty="0">
              <a:ea typeface="Times New Roman" panose="02020603050405020304" pitchFamily="18" charset="0"/>
              <a:cs typeface="Times New Roman" panose="02020603050405020304" pitchFamily="18" charset="0"/>
            </a:endParaRPr>
          </a:p>
        </p:txBody>
      </p:sp>
      <p:sp>
        <p:nvSpPr>
          <p:cNvPr id="4" name="Прямоугольник 3"/>
          <p:cNvSpPr/>
          <p:nvPr/>
        </p:nvSpPr>
        <p:spPr>
          <a:xfrm>
            <a:off x="529710" y="5886875"/>
            <a:ext cx="8534400"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 </a:t>
            </a:r>
            <a:r>
              <a:rPr lang="ru-RU" sz="1000" b="1" i="1" dirty="0">
                <a:solidFill>
                  <a:schemeClr val="accent1"/>
                </a:solidFill>
              </a:rPr>
              <a:t>Министерство </a:t>
            </a:r>
            <a:r>
              <a:rPr lang="ru-RU" sz="1000" b="1" i="1" dirty="0" smtClean="0">
                <a:solidFill>
                  <a:schemeClr val="accent1"/>
                </a:solidFill>
              </a:rPr>
              <a:t>экономики Республики </a:t>
            </a:r>
            <a:r>
              <a:rPr lang="ru-RU" sz="1000" b="1" i="1" dirty="0">
                <a:solidFill>
                  <a:schemeClr val="accent1"/>
                </a:solidFill>
              </a:rPr>
              <a:t>Татарстан</a:t>
            </a:r>
          </a:p>
        </p:txBody>
      </p:sp>
      <p:sp>
        <p:nvSpPr>
          <p:cNvPr id="6" name="Прямоугольник 5"/>
          <p:cNvSpPr/>
          <p:nvPr/>
        </p:nvSpPr>
        <p:spPr>
          <a:xfrm>
            <a:off x="485775" y="6133096"/>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a:t>
            </a:r>
            <a:r>
              <a:rPr lang="ru-RU" sz="1000" b="1" i="1" dirty="0" smtClean="0">
                <a:solidFill>
                  <a:schemeClr val="accent6"/>
                </a:solidFill>
              </a:rPr>
              <a:t>программа и отчеты о ходе ее реализации, </a:t>
            </a:r>
            <a:r>
              <a:rPr lang="ru-RU" sz="1000" b="1" i="1" dirty="0">
                <a:solidFill>
                  <a:schemeClr val="accent6"/>
                </a:solidFill>
              </a:rPr>
              <a:t>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a:t>
            </a:r>
            <a:r>
              <a:rPr lang="en-US" sz="1000" b="1" i="1" dirty="0" smtClean="0">
                <a:solidFill>
                  <a:schemeClr val="accent6"/>
                </a:solidFill>
              </a:rPr>
              <a:t>mert.tatarstan.ru</a:t>
            </a:r>
            <a:endParaRPr lang="ru-RU" sz="1000" b="1" i="1" dirty="0">
              <a:solidFill>
                <a:schemeClr val="accent6"/>
              </a:solidFill>
            </a:endParaRPr>
          </a:p>
        </p:txBody>
      </p:sp>
    </p:spTree>
    <p:extLst>
      <p:ext uri="{BB962C8B-B14F-4D97-AF65-F5344CB8AC3E}">
        <p14:creationId xmlns:p14="http://schemas.microsoft.com/office/powerpoint/2010/main" val="21625125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609599" y="272506"/>
            <a:ext cx="8042623"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altLang="ru-RU" sz="1600" b="1" dirty="0" smtClean="0">
                <a:latin typeface="Arial" panose="020B0604020202020204" pitchFamily="34" charset="0"/>
                <a:ea typeface="Times New Roman" panose="02020603050405020304" pitchFamily="18" charset="0"/>
              </a:rPr>
              <a:t>11. </a:t>
            </a:r>
            <a:r>
              <a:rPr lang="ru-RU" sz="1600" b="1" dirty="0" smtClean="0"/>
              <a:t>Государственная </a:t>
            </a:r>
            <a:r>
              <a:rPr lang="ru-RU" sz="1600" b="1" dirty="0"/>
              <a:t>программа </a:t>
            </a:r>
            <a:r>
              <a:rPr lang="ru-RU" sz="1600" b="1" dirty="0" smtClean="0"/>
              <a:t>Республика Татарстан </a:t>
            </a:r>
          </a:p>
          <a:p>
            <a:pPr algn="ctr" fontAlgn="t"/>
            <a:r>
              <a:rPr lang="ru-RU" sz="1600" b="1" dirty="0" smtClean="0"/>
              <a:t>«Цифровой Татарстан»</a:t>
            </a:r>
            <a:endParaRPr lang="ru-RU" sz="1600" b="1" dirty="0">
              <a:solidFill>
                <a:srgbClr val="00000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063683497"/>
              </p:ext>
            </p:extLst>
          </p:nvPr>
        </p:nvGraphicFramePr>
        <p:xfrm>
          <a:off x="537883" y="1670300"/>
          <a:ext cx="8476147" cy="420455"/>
        </p:xfrm>
        <a:graphic>
          <a:graphicData uri="http://schemas.openxmlformats.org/drawingml/2006/table">
            <a:tbl>
              <a:tblPr firstRow="1" firstCol="1" bandRow="1">
                <a:tableStyleId>{5C22544A-7EE6-4342-B048-85BDC9FD1C3A}</a:tableStyleId>
              </a:tblPr>
              <a:tblGrid>
                <a:gridCol w="6539113"/>
                <a:gridCol w="968188"/>
                <a:gridCol w="968846"/>
              </a:tblGrid>
              <a:tr h="243024">
                <a:tc rowSpan="2">
                  <a:txBody>
                    <a:bodyPr/>
                    <a:lstStyle/>
                    <a:p>
                      <a:pPr algn="ctr">
                        <a:spcAft>
                          <a:spcPts val="0"/>
                        </a:spcAft>
                      </a:pPr>
                      <a:r>
                        <a:rPr lang="ru-RU" sz="800" dirty="0">
                          <a:solidFill>
                            <a:schemeClr val="tx1"/>
                          </a:solidFill>
                          <a:effectLst/>
                        </a:rPr>
                        <a:t>Объем финансирования государственной программы (тыс</a:t>
                      </a:r>
                      <a:r>
                        <a:rPr lang="ru-RU" sz="800" dirty="0" smtClean="0">
                          <a:solidFill>
                            <a:schemeClr val="tx1"/>
                          </a:solidFill>
                          <a:effectLst/>
                        </a:rPr>
                        <a:t>. рублей</a:t>
                      </a:r>
                      <a:r>
                        <a:rPr lang="ru-RU" sz="800" dirty="0">
                          <a:solidFill>
                            <a:schemeClr val="tx1"/>
                          </a:solidFill>
                          <a:effectLst/>
                        </a:rPr>
                        <a:t>)</a:t>
                      </a:r>
                      <a:endParaRPr lang="ru-RU" sz="8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800" dirty="0" smtClean="0">
                          <a:solidFill>
                            <a:schemeClr val="tx1"/>
                          </a:solidFill>
                          <a:effectLst/>
                        </a:rPr>
                        <a:t>2022 </a:t>
                      </a:r>
                      <a:r>
                        <a:rPr lang="ru-RU" sz="800" dirty="0">
                          <a:solidFill>
                            <a:schemeClr val="tx1"/>
                          </a:solidFill>
                          <a:effectLst/>
                        </a:rPr>
                        <a:t>год</a:t>
                      </a:r>
                    </a:p>
                    <a:p>
                      <a:pPr algn="ctr">
                        <a:spcAft>
                          <a:spcPts val="0"/>
                        </a:spcAft>
                      </a:pPr>
                      <a:r>
                        <a:rPr lang="ru-RU" sz="800" dirty="0">
                          <a:solidFill>
                            <a:schemeClr val="tx1"/>
                          </a:solidFill>
                          <a:effectLst/>
                        </a:rPr>
                        <a:t>(план)</a:t>
                      </a:r>
                      <a:endParaRPr lang="ru-RU" sz="8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800" dirty="0" smtClean="0">
                          <a:solidFill>
                            <a:schemeClr val="tx1"/>
                          </a:solidFill>
                          <a:effectLst/>
                        </a:rPr>
                        <a:t>2022 </a:t>
                      </a:r>
                      <a:r>
                        <a:rPr lang="ru-RU" sz="800" dirty="0">
                          <a:solidFill>
                            <a:schemeClr val="tx1"/>
                          </a:solidFill>
                          <a:effectLst/>
                        </a:rPr>
                        <a:t>год</a:t>
                      </a:r>
                    </a:p>
                    <a:p>
                      <a:pPr algn="ctr">
                        <a:spcAft>
                          <a:spcPts val="0"/>
                        </a:spcAft>
                      </a:pPr>
                      <a:r>
                        <a:rPr lang="ru-RU" sz="800" dirty="0">
                          <a:solidFill>
                            <a:schemeClr val="tx1"/>
                          </a:solidFill>
                          <a:effectLst/>
                        </a:rPr>
                        <a:t>(факт)</a:t>
                      </a:r>
                      <a:endParaRPr lang="ru-RU" sz="8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000" b="1" i="0" u="none" strike="noStrike" dirty="0">
                          <a:solidFill>
                            <a:srgbClr val="000000"/>
                          </a:solidFill>
                          <a:effectLst/>
                          <a:latin typeface="+mn-lt"/>
                        </a:rPr>
                        <a:t>6 293 153,7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mn-lt"/>
                        </a:rPr>
                        <a:t>5 766 510,3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4"/>
          <p:cNvSpPr>
            <a:spLocks noChangeArrowheads="1"/>
          </p:cNvSpPr>
          <p:nvPr/>
        </p:nvSpPr>
        <p:spPr bwMode="auto">
          <a:xfrm>
            <a:off x="609599" y="996099"/>
            <a:ext cx="84044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ru-RU" altLang="ru-RU" sz="1200" b="1" dirty="0">
                <a:latin typeface="Arial" panose="020B0604020202020204" pitchFamily="34" charset="0"/>
                <a:ea typeface="Times New Roman" panose="02020603050405020304" pitchFamily="18" charset="0"/>
              </a:rPr>
              <a:t>Цель</a:t>
            </a:r>
            <a:r>
              <a:rPr lang="ru-RU" altLang="ru-RU" sz="1200" b="1" dirty="0" smtClean="0">
                <a:latin typeface="Arial" panose="020B0604020202020204" pitchFamily="34" charset="0"/>
                <a:ea typeface="Times New Roman" panose="02020603050405020304" pitchFamily="18" charset="0"/>
              </a:rPr>
              <a:t>:</a:t>
            </a:r>
            <a:r>
              <a:rPr lang="en-US" altLang="ru-RU" sz="1200" b="1" dirty="0" smtClean="0">
                <a:latin typeface="Arial" panose="020B0604020202020204" pitchFamily="34" charset="0"/>
                <a:ea typeface="Times New Roman" panose="02020603050405020304" pitchFamily="18" charset="0"/>
              </a:rPr>
              <a:t> </a:t>
            </a:r>
            <a:r>
              <a:rPr lang="ru-RU" sz="1200" dirty="0" smtClean="0"/>
              <a:t>широкое </a:t>
            </a:r>
            <a:r>
              <a:rPr lang="ru-RU" sz="1200" dirty="0"/>
              <a:t>использование цифровых технологий в системе государственного и муниципального управления, повышение качества жизни и работы граждан, улучшение условий деятельности организаций, развитие инфраструктуры инновационного и экономического потенциала Республики Татарстан</a:t>
            </a:r>
          </a:p>
        </p:txBody>
      </p:sp>
      <p:graphicFrame>
        <p:nvGraphicFramePr>
          <p:cNvPr id="3" name="Таблица 2"/>
          <p:cNvGraphicFramePr>
            <a:graphicFrameLocks noGrp="1"/>
          </p:cNvGraphicFramePr>
          <p:nvPr>
            <p:extLst>
              <p:ext uri="{D42A27DB-BD31-4B8C-83A1-F6EECF244321}">
                <p14:modId xmlns:p14="http://schemas.microsoft.com/office/powerpoint/2010/main" val="2594683599"/>
              </p:ext>
            </p:extLst>
          </p:nvPr>
        </p:nvGraphicFramePr>
        <p:xfrm>
          <a:off x="522515" y="2167361"/>
          <a:ext cx="8491517" cy="4584474"/>
        </p:xfrm>
        <a:graphic>
          <a:graphicData uri="http://schemas.openxmlformats.org/drawingml/2006/table">
            <a:tbl>
              <a:tblPr>
                <a:tableStyleId>{5C22544A-7EE6-4342-B048-85BDC9FD1C3A}</a:tableStyleId>
              </a:tblPr>
              <a:tblGrid>
                <a:gridCol w="1353894"/>
                <a:gridCol w="380759"/>
                <a:gridCol w="5564468"/>
                <a:gridCol w="568619"/>
                <a:gridCol w="623777"/>
              </a:tblGrid>
              <a:tr h="356155">
                <a:tc>
                  <a:txBody>
                    <a:bodyPr/>
                    <a:lstStyle/>
                    <a:p>
                      <a:pPr algn="ctr" fontAlgn="ctr"/>
                      <a:r>
                        <a:rPr lang="ru-RU" sz="800" b="1" i="0" u="none" strike="noStrike" dirty="0" smtClean="0">
                          <a:solidFill>
                            <a:schemeClr val="tx1"/>
                          </a:solidFill>
                          <a:effectLst/>
                          <a:latin typeface="+mn-lt"/>
                        </a:rPr>
                        <a:t>Наименование</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ru-RU" sz="800" b="1" i="0" u="none" strike="noStrike" dirty="0" smtClean="0">
                          <a:solidFill>
                            <a:schemeClr val="tx1"/>
                          </a:solidFill>
                          <a:effectLst/>
                          <a:latin typeface="+mn-lt"/>
                        </a:rPr>
                        <a:t>Целевые показатели реализации государственной программы</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gn="ctr" fontAlgn="ctr"/>
                      <a:r>
                        <a:rPr lang="ru-RU" sz="800" b="1" u="none" strike="noStrike" dirty="0" smtClean="0">
                          <a:solidFill>
                            <a:schemeClr val="tx1"/>
                          </a:solidFill>
                          <a:effectLst/>
                          <a:latin typeface="+mn-lt"/>
                        </a:rPr>
                        <a:t>2022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2022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27937">
                <a:tc gridSpan="5">
                  <a:txBody>
                    <a:bodyPr/>
                    <a:lstStyle/>
                    <a:p>
                      <a:pPr algn="ctr" fontAlgn="ctr"/>
                      <a:r>
                        <a:rPr lang="ru-RU" sz="800" b="1" i="0" u="none" strike="noStrike" dirty="0">
                          <a:solidFill>
                            <a:srgbClr val="000000"/>
                          </a:solidFill>
                          <a:effectLst/>
                          <a:latin typeface="Arial" panose="020B0604020202020204" pitchFamily="34" charset="0"/>
                        </a:rPr>
                        <a:t>Подпрограмма - «Цифровизация государственных и муниципальных услуг и развитие информационно-телекоммуникационной инфраструктуры</a:t>
                      </a:r>
                      <a:r>
                        <a:rPr lang="ru-RU" sz="800" b="1" i="0" u="none" strike="noStrike" baseline="0" dirty="0">
                          <a:solidFill>
                            <a:srgbClr val="000000"/>
                          </a:solidFill>
                          <a:effectLst/>
                          <a:latin typeface="Arial" panose="020B0604020202020204" pitchFamily="34" charset="0"/>
                        </a:rPr>
                        <a:t> на территории Республики Татарстан</a:t>
                      </a:r>
                      <a:r>
                        <a:rPr lang="ru-RU" sz="800" b="1" i="0" u="none" strike="noStrike" dirty="0">
                          <a:solidFill>
                            <a:srgbClr val="000000"/>
                          </a:solidFill>
                          <a:effectLst/>
                          <a:latin typeface="Arial" panose="020B0604020202020204" pitchFamily="34" charset="0"/>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181037">
                <a:tc gridSpan="5">
                  <a:txBody>
                    <a:bodyPr/>
                    <a:lstStyle/>
                    <a:p>
                      <a:pPr algn="l" fontAlgn="ctr"/>
                      <a:r>
                        <a:rPr lang="ru-RU" sz="800" b="0" i="0" u="none" strike="noStrike" dirty="0">
                          <a:solidFill>
                            <a:srgbClr val="000000"/>
                          </a:solidFill>
                          <a:effectLst/>
                          <a:latin typeface="Arial" panose="020B0604020202020204" pitchFamily="34" charset="0"/>
                        </a:rPr>
                        <a:t>Цель подпрограммы – Переход к цифровой модели системы государственного и муниципального управления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419707">
                <a:tc rowSpan="4" gridSpan="2">
                  <a:txBody>
                    <a:bodyPr/>
                    <a:lstStyle/>
                    <a:p>
                      <a:pPr algn="just" fontAlgn="ctr"/>
                      <a:endParaRPr lang="ru-RU" sz="8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4" hMerge="1">
                  <a:txBody>
                    <a:bodyPr/>
                    <a:lstStyle/>
                    <a:p>
                      <a:pPr algn="just" fontAlgn="t"/>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b="0" i="0" u="none" strike="noStrike" dirty="0">
                          <a:solidFill>
                            <a:srgbClr val="000000"/>
                          </a:solidFill>
                          <a:effectLst/>
                          <a:latin typeface="Arial" panose="020B0604020202020204" pitchFamily="34" charset="0"/>
                          <a:cs typeface="Arial" panose="020B0604020202020204" pitchFamily="34" charset="0"/>
                        </a:rPr>
                        <a:t>Доля граждан Республики Татарстан, зарегистрированных в Единой системе идентификации и аутентификации, от общего количества граждан Республики Татарстан старше 14 лет, процентов </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80,0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91,07</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5297">
                <a:tc gridSpan="2" vMerge="1">
                  <a:txBody>
                    <a:bodyPr/>
                    <a:lstStyle/>
                    <a:p>
                      <a:pPr algn="just" fontAlgn="ctr"/>
                      <a:endParaRPr lang="ru-RU" sz="8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vMerge="1">
                  <a:txBody>
                    <a:bodyPr/>
                    <a:lstStyle/>
                    <a:p>
                      <a:pPr algn="just" fontAlgn="ct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cs typeface="Arial" panose="020B0604020202020204" pitchFamily="34" charset="0"/>
                        </a:rPr>
                        <a:t>Доля образовательных организаций Республики Татарстан, имеющих доступ к дистанционным формам обучения и электронным учебникам, процентов</a:t>
                      </a:r>
                      <a:r>
                        <a:rPr lang="ru-RU" sz="800" b="0" i="0" u="none" strike="noStrike" dirty="0">
                          <a:solidFill>
                            <a:srgbClr val="FF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gridSpan="2" vMerge="1">
                  <a:txBody>
                    <a:bodyPr/>
                    <a:lstStyle/>
                    <a:p>
                      <a:pPr algn="just" fontAlgn="ctr"/>
                      <a:endParaRPr lang="ru-RU" sz="8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vMerge="1">
                  <a:txBody>
                    <a:bodyPr/>
                    <a:lstStyle/>
                    <a:p>
                      <a:pPr algn="just" fontAlgn="ct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cs typeface="Arial" panose="020B0604020202020204" pitchFamily="34" charset="0"/>
                        </a:rPr>
                        <a:t>Доля массовых социально значимых государственных и муниципальных услуг, доступных в электронном виде, процентов </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95,0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00510">
                <a:tc gridSpan="2" vMerge="1">
                  <a:txBody>
                    <a:bodyPr/>
                    <a:lstStyle/>
                    <a:p>
                      <a:pPr algn="just" fontAlgn="ctr"/>
                      <a:endParaRPr lang="ru-RU" sz="8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vMerge="1">
                  <a:txBody>
                    <a:bodyPr/>
                    <a:lstStyle/>
                    <a:p>
                      <a:pPr algn="just" fontAlgn="t"/>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t"/>
                      <a:r>
                        <a:rPr lang="ru-RU" sz="800" b="0" i="0" u="none" strike="noStrike" dirty="0">
                          <a:solidFill>
                            <a:srgbClr val="000000"/>
                          </a:solidFill>
                          <a:effectLst/>
                          <a:latin typeface="Arial" panose="020B0604020202020204" pitchFamily="34" charset="0"/>
                          <a:cs typeface="Arial" panose="020B0604020202020204" pitchFamily="34" charset="0"/>
                        </a:rPr>
                        <a:t>Достижение «цифровой зрелости» ключевых отраслей экономики и социальной сферы, в том числе здравоохранения и образования, а также государственного управления, процентов </a:t>
                      </a:r>
                    </a:p>
                  </a:txBody>
                  <a:tcPr marL="7620" marR="7620" marT="762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75,7</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94,9</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64367">
                <a:tc gridSpan="2">
                  <a:txBody>
                    <a:bodyPr/>
                    <a:lstStyle/>
                    <a:p>
                      <a:pPr algn="just" fontAlgn="ctr"/>
                      <a:r>
                        <a:rPr lang="ru-RU" sz="800" b="0" i="0" u="none" strike="noStrike" dirty="0">
                          <a:solidFill>
                            <a:srgbClr val="000000"/>
                          </a:solidFill>
                          <a:effectLst/>
                          <a:latin typeface="Arial" panose="020B0604020202020204" pitchFamily="34" charset="0"/>
                        </a:rPr>
                        <a:t>Задача подпрограммы – Развитие механизмов</a:t>
                      </a:r>
                      <a:r>
                        <a:rPr lang="ru-RU" sz="800" b="0" i="0" u="none" strike="noStrike" baseline="0" dirty="0">
                          <a:solidFill>
                            <a:srgbClr val="000000"/>
                          </a:solidFill>
                          <a:effectLst/>
                          <a:latin typeface="Arial" panose="020B0604020202020204" pitchFamily="34" charset="0"/>
                        </a:rPr>
                        <a:t> предоставления гражданам и организациям государственных, муниципальных услуг (</a:t>
                      </a:r>
                      <a:r>
                        <a:rPr lang="ru-RU" sz="800" b="0" i="0" u="none" strike="noStrike" baseline="0" dirty="0" err="1">
                          <a:solidFill>
                            <a:srgbClr val="000000"/>
                          </a:solidFill>
                          <a:effectLst/>
                          <a:latin typeface="Arial" panose="020B0604020202020204" pitchFamily="34" charset="0"/>
                        </a:rPr>
                        <a:t>суперсервисов</a:t>
                      </a:r>
                      <a:r>
                        <a:rPr lang="ru-RU" sz="800" b="0" i="0" u="none" strike="noStrike" baseline="0" dirty="0">
                          <a:solidFill>
                            <a:srgbClr val="000000"/>
                          </a:solidFill>
                          <a:effectLst/>
                          <a:latin typeface="Arial" panose="020B0604020202020204" pitchFamily="34" charset="0"/>
                        </a:rPr>
                        <a:t>) и сведения с использованием дистанционных технологий и современных информационно-телекоммуникационных технологий</a:t>
                      </a:r>
                      <a:endParaRPr lang="ru-RU" sz="8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just" fontAlgn="ctr"/>
                      <a:endParaRPr lang="ru-RU" sz="800" b="0" i="0" u="none" strike="noStrike" dirty="0">
                        <a:solidFill>
                          <a:schemeClr val="tx1"/>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Темп роста количества оказанных государственных, муниципальных и социально значимых услуг полученных на базе МФЦ с использованием АИС по отношению к аналогичному периоду предыдущего года,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115,0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106,0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6519">
                <a:tc rowSpan="4" gridSpan="2">
                  <a:txBody>
                    <a:bodyPr/>
                    <a:lstStyle/>
                    <a:p>
                      <a:pPr algn="just" fontAlgn="ctr"/>
                      <a:r>
                        <a:rPr lang="ru-RU" sz="800" b="0" i="0" u="none" strike="noStrike" dirty="0">
                          <a:solidFill>
                            <a:srgbClr val="000000"/>
                          </a:solidFill>
                          <a:effectLst/>
                          <a:latin typeface="Arial" panose="020B0604020202020204" pitchFamily="34" charset="0"/>
                        </a:rPr>
                        <a:t>Организация перевода государственных, муниципальных и социально-значимых услуг в электронный вид, а также создание информационной инфраструктуры МФЦ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4" hMerge="1">
                  <a:txBody>
                    <a:bodyPr/>
                    <a:lstStyle/>
                    <a:p>
                      <a:pPr algn="just" fontAlgn="ctr"/>
                      <a:endParaRPr lang="ru-RU" sz="80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детей, зачисленных в дошкольные образовательные организации с использованием сети «Интернет»,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0020">
                <a:tc gridSpan="2"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vMerge="1">
                  <a:txBody>
                    <a:bodyPr/>
                    <a:lstStyle/>
                    <a:p>
                      <a:pPr algn="just" fontAlgn="ctr"/>
                      <a:endParaRPr lang="ru-RU" sz="80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МФЦ Республики Татарстан, использующих для передачи документов на оказание государственных и муниципальных услуг ГИС Республики Татарстан «Автоматизированная информационная система многофункциональных центров предоставления государственных и муниципальных услуг», от общего количества действующих МФЦ с универсальными специалистами,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460040">
                <a:tc gridSpan="2"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vMerge="1">
                  <a:txBody>
                    <a:bodyPr/>
                    <a:lstStyle/>
                    <a:p>
                      <a:pPr algn="just" fontAlgn="ctr"/>
                      <a:endParaRPr lang="ru-RU" sz="80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Отношение количества оказанных государственных, муниципальных и социально значимых услуг в электронном виде по</a:t>
                      </a:r>
                      <a:r>
                        <a:rPr lang="ru-RU" sz="800" b="0" i="0" u="none" strike="noStrike" baseline="0" dirty="0">
                          <a:solidFill>
                            <a:schemeClr val="tx1"/>
                          </a:solidFill>
                          <a:effectLst/>
                          <a:latin typeface="Arial" panose="020B0604020202020204" pitchFamily="34" charset="0"/>
                        </a:rPr>
                        <a:t> отношению к аналогичному периоду предыдущего года, </a:t>
                      </a:r>
                      <a:r>
                        <a:rPr lang="ru-RU" sz="800" b="0" i="0" u="none" strike="noStrike" dirty="0">
                          <a:solidFill>
                            <a:schemeClr val="tx1"/>
                          </a:solidFill>
                          <a:effectLst/>
                          <a:latin typeface="Arial" panose="020B0604020202020204" pitchFamily="34" charset="0"/>
                        </a:rPr>
                        <a:t>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115,0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115,0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0">
                <a:tc gridSpan="2"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vMerge="1">
                  <a:txBody>
                    <a:bodyPr/>
                    <a:lstStyle/>
                    <a:p>
                      <a:pPr algn="just" fontAlgn="ctr"/>
                      <a:endParaRPr lang="ru-RU" sz="80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дошкольных образовательных организаций, запись в которые может осуществляться с использованием электронной очереди,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3631918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446107298"/>
              </p:ext>
            </p:extLst>
          </p:nvPr>
        </p:nvGraphicFramePr>
        <p:xfrm>
          <a:off x="529708" y="710777"/>
          <a:ext cx="8313643" cy="6085026"/>
        </p:xfrm>
        <a:graphic>
          <a:graphicData uri="http://schemas.openxmlformats.org/drawingml/2006/table">
            <a:tbl>
              <a:tblPr>
                <a:tableStyleId>{5C22544A-7EE6-4342-B048-85BDC9FD1C3A}</a:tableStyleId>
              </a:tblPr>
              <a:tblGrid>
                <a:gridCol w="1875855"/>
                <a:gridCol w="5108450"/>
                <a:gridCol w="668511"/>
                <a:gridCol w="660827"/>
              </a:tblGrid>
              <a:tr h="336404">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ru-RU" sz="770" b="1" i="0" u="none" strike="noStrike" dirty="0" smtClean="0">
                          <a:solidFill>
                            <a:schemeClr val="tx1"/>
                          </a:solidFill>
                          <a:effectLst/>
                          <a:latin typeface="+mn-lt"/>
                        </a:rPr>
                        <a:t>Наименование</a:t>
                      </a: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70" b="1" i="0" u="none" strike="noStrike" dirty="0" smtClean="0">
                          <a:solidFill>
                            <a:schemeClr val="tx1"/>
                          </a:solidFill>
                          <a:effectLst/>
                          <a:latin typeface="+mn-lt"/>
                        </a:rPr>
                        <a:t>Целевые показатели реализации государственной программы</a:t>
                      </a:r>
                      <a:endParaRPr lang="ru-RU" sz="77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70" b="1" u="none" strike="noStrike" dirty="0" smtClean="0">
                          <a:solidFill>
                            <a:schemeClr val="tx1"/>
                          </a:solidFill>
                          <a:effectLst/>
                          <a:latin typeface="+mn-lt"/>
                        </a:rPr>
                        <a:t>2022 </a:t>
                      </a:r>
                      <a:r>
                        <a:rPr lang="ru-RU" sz="770" b="1" u="none" strike="noStrike" dirty="0">
                          <a:solidFill>
                            <a:schemeClr val="tx1"/>
                          </a:solidFill>
                          <a:effectLst/>
                          <a:latin typeface="+mn-lt"/>
                        </a:rPr>
                        <a:t>год</a:t>
                      </a:r>
                      <a:br>
                        <a:rPr lang="ru-RU" sz="770" b="1" u="none" strike="noStrike" dirty="0">
                          <a:solidFill>
                            <a:schemeClr val="tx1"/>
                          </a:solidFill>
                          <a:effectLst/>
                          <a:latin typeface="+mn-lt"/>
                        </a:rPr>
                      </a:br>
                      <a:r>
                        <a:rPr lang="ru-RU" sz="770" b="1" u="none" strike="noStrike" dirty="0">
                          <a:solidFill>
                            <a:schemeClr val="tx1"/>
                          </a:solidFill>
                          <a:effectLst/>
                          <a:latin typeface="+mn-lt"/>
                        </a:rPr>
                        <a:t>(план)</a:t>
                      </a:r>
                      <a:endParaRPr lang="ru-RU" sz="77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770" b="1" u="none" strike="noStrike" dirty="0" smtClean="0">
                          <a:solidFill>
                            <a:schemeClr val="tx1"/>
                          </a:solidFill>
                          <a:effectLst/>
                          <a:latin typeface="+mn-lt"/>
                        </a:rPr>
                        <a:t>2022 год</a:t>
                      </a:r>
                      <a:r>
                        <a:rPr lang="ru-RU" sz="770" b="1" u="none" strike="noStrike" dirty="0">
                          <a:solidFill>
                            <a:schemeClr val="tx1"/>
                          </a:solidFill>
                          <a:effectLst/>
                          <a:latin typeface="+mn-lt"/>
                        </a:rPr>
                        <a:t/>
                      </a:r>
                      <a:br>
                        <a:rPr lang="ru-RU" sz="770" b="1" u="none" strike="noStrike" dirty="0">
                          <a:solidFill>
                            <a:schemeClr val="tx1"/>
                          </a:solidFill>
                          <a:effectLst/>
                          <a:latin typeface="+mn-lt"/>
                        </a:rPr>
                      </a:br>
                      <a:r>
                        <a:rPr lang="ru-RU" sz="770" b="1" u="none" strike="noStrike" dirty="0">
                          <a:solidFill>
                            <a:schemeClr val="tx1"/>
                          </a:solidFill>
                          <a:effectLst/>
                          <a:latin typeface="+mn-lt"/>
                        </a:rPr>
                        <a:t>(факт)</a:t>
                      </a:r>
                      <a:endParaRPr lang="ru-RU" sz="77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17264">
                <a:tc gridSpan="4">
                  <a:txBody>
                    <a:bodyPr/>
                    <a:lstStyle/>
                    <a:p>
                      <a:pPr algn="just" fontAlgn="ctr"/>
                      <a:r>
                        <a:rPr lang="ru-RU" sz="770" b="0" i="0" u="none" strike="noStrike" dirty="0">
                          <a:solidFill>
                            <a:srgbClr val="000000"/>
                          </a:solidFill>
                          <a:effectLst/>
                          <a:latin typeface="Arial" panose="020B0604020202020204" pitchFamily="34" charset="0"/>
                        </a:rPr>
                        <a:t>Цель подпрограммы – Поддержка развития цифровой экономики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just" fontAlgn="ctr"/>
                      <a:endParaRPr lang="ru-RU" sz="77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ctr" fontAlgn="t"/>
                      <a:endParaRPr lang="ru-RU" sz="77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fontAlgn="t"/>
                      <a:endParaRPr lang="ru-RU" sz="77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a:txBody>
                    <a:bodyPr/>
                    <a:lstStyle/>
                    <a:p>
                      <a:pPr algn="just" fontAlgn="ctr"/>
                      <a:r>
                        <a:rPr lang="ru-RU" sz="770" b="0" i="0" u="none" strike="noStrike" dirty="0">
                          <a:solidFill>
                            <a:srgbClr val="000000"/>
                          </a:solidFill>
                          <a:effectLst/>
                          <a:latin typeface="Arial" panose="020B0604020202020204" pitchFamily="34" charset="0"/>
                        </a:rPr>
                        <a:t>Задача подпрограммы – Реализация на территории Республики Татарстан национальный программы «Цифровая экономика»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Количество реализованных на базе единой платформы сервисов обеспечения функций органов государственной власти и органов местного самоуправления, в том числе типовых функций, штук</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50,0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76,0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rowSpan="8">
                  <a:txBody>
                    <a:bodyPr/>
                    <a:lstStyle/>
                    <a:p>
                      <a:pPr algn="just" fontAlgn="ctr"/>
                      <a:r>
                        <a:rPr lang="ru-RU" sz="770" b="0" i="0" u="none" strike="noStrike" dirty="0">
                          <a:solidFill>
                            <a:srgbClr val="000000"/>
                          </a:solidFill>
                          <a:effectLst/>
                          <a:latin typeface="Arial" panose="020B0604020202020204" pitchFamily="34" charset="0"/>
                        </a:rPr>
                        <a:t>Реализация на территории Республики Татарстан федерального проекта «Цифровое государственное управление»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Доля расходов на закупки и (или) аренду отечественного программного обеспечения и платформ от общих расходов на закупку или аренду программного обеспечения,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98,9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Количество государственных услуг, предоставляемых органами государственной власти в реестровой модели и/или в </a:t>
                      </a:r>
                      <a:r>
                        <a:rPr lang="ru-RU" sz="770" b="0" i="0" u="none" strike="noStrike" dirty="0" err="1">
                          <a:solidFill>
                            <a:schemeClr val="tx1"/>
                          </a:solidFill>
                          <a:effectLst/>
                          <a:latin typeface="Arial" panose="020B0604020202020204" pitchFamily="34" charset="0"/>
                        </a:rPr>
                        <a:t>проактивном</a:t>
                      </a:r>
                      <a:r>
                        <a:rPr lang="ru-RU" sz="770" b="0" i="0" u="none" strike="noStrike" dirty="0">
                          <a:solidFill>
                            <a:schemeClr val="tx1"/>
                          </a:solidFill>
                          <a:effectLst/>
                          <a:latin typeface="Arial" panose="020B0604020202020204" pitchFamily="34" charset="0"/>
                        </a:rPr>
                        <a:t> режиме с предоставлением результата в электронном виде на Едином портале государственных и муниципальных услуг (ЕПГУ), условных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20,0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88,0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Доля массовых социально значимых государственных и муниципальных услуг в электронном виде, предоставляемых с использованием ЕПГУ, от общего количества таких услуг, предоставляемых в электронном виде,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55,0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Доля обращений за получением массовых социально значимых государственных и муниципальных услуг в электронном виде с использованием ЕПГУ, без необходимости личного посещения органов государственной власти, органов местного самоуправления и МФЦ, от общего количества таких услуг,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30,0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46,5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Доля зарегистрированных пользователей ЕПГУ, использующих сервисы ЕПГУ в текущем году в целях получения государственных и муниципальных услуг в электронном виде, от общего числа зарегистрированных пользователей ЕПГУ,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50,0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Уровень удовлетворенности качеством предоставления массовых социально значимых государственных и муниципальных услуг в электронном виде с использованием ЕПГУ, баллов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vMerge="1">
                  <a:txBody>
                    <a:bodyPr/>
                    <a:lstStyle/>
                    <a:p>
                      <a:pPr algn="just" fontAlgn="ctr"/>
                      <a:endParaRPr lang="ru-RU" sz="77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Количество видов сведений, предоставляемых в режиме онлайн ОГВ в рамках межведомственного взаимодействия при предоставлении государственных услуг и исполнения функций, в том числе коммерческих организаций, в соответствии с законодательством, условных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89256">
                <a:tc vMerge="1">
                  <a:txBody>
                    <a:bodyPr/>
                    <a:lstStyle/>
                    <a:p>
                      <a:pPr algn="just" fontAlgn="ctr"/>
                      <a:endParaRPr lang="ru-RU" sz="77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Доля ОГВ, использующих государственные облачные сервисы и инфраструктуры,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rowSpan="2">
                  <a:txBody>
                    <a:bodyPr/>
                    <a:lstStyle/>
                    <a:p>
                      <a:pPr algn="just" fontAlgn="ctr"/>
                      <a:r>
                        <a:rPr lang="ru-RU" sz="770" b="0" i="0" u="none" strike="noStrike" dirty="0">
                          <a:solidFill>
                            <a:srgbClr val="000000"/>
                          </a:solidFill>
                          <a:effectLst/>
                          <a:latin typeface="Arial" panose="020B0604020202020204" pitchFamily="34" charset="0"/>
                        </a:rPr>
                        <a:t>Реализация</a:t>
                      </a:r>
                      <a:r>
                        <a:rPr lang="ru-RU" sz="770" b="0" i="0" u="none" strike="noStrike" baseline="0" dirty="0">
                          <a:solidFill>
                            <a:srgbClr val="000000"/>
                          </a:solidFill>
                          <a:effectLst/>
                          <a:latin typeface="Arial" panose="020B0604020202020204" pitchFamily="34" charset="0"/>
                        </a:rPr>
                        <a:t> на территории Республики Татарстан федерального проекта «Информационная инфраструктура»</a:t>
                      </a:r>
                      <a:endParaRPr lang="ru-RU" sz="77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Доля государственных и муниципальных образовательных организаций, реализующих программы начального общего, основного общего, среднего общего и среднего профессионального образования, в учебных классах которых обеспечена возможность беспроводного широкополосного доступа к сети «Интернет» по технологии </a:t>
                      </a:r>
                      <a:r>
                        <a:rPr lang="ru-RU" sz="770" b="0" i="0" u="none" strike="noStrike" dirty="0" err="1">
                          <a:solidFill>
                            <a:schemeClr val="tx1"/>
                          </a:solidFill>
                          <a:effectLst/>
                          <a:latin typeface="Arial" panose="020B0604020202020204" pitchFamily="34" charset="0"/>
                        </a:rPr>
                        <a:t>Wi-Fi</a:t>
                      </a:r>
                      <a:r>
                        <a:rPr lang="ru-RU" sz="770" b="0" i="0" u="none" strike="noStrike" dirty="0">
                          <a:solidFill>
                            <a:schemeClr val="tx1"/>
                          </a:solidFill>
                          <a:effectLst/>
                          <a:latin typeface="Arial" panose="020B0604020202020204" pitchFamily="34" charset="0"/>
                        </a:rPr>
                        <a:t>, процентов (результат: в государственных (муниципальных) образовательных организациях, реализующих программы общего образования, в соответствии с утвержденным стандартом сформирована ИТ-инфраструктура для обеспечения в помещениях безопасного доступа к государственным, муниципальным и иным информационным системам, а также к сети «Интернет»,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7,4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7,4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vMerge="1">
                  <a:txBody>
                    <a:bodyPr/>
                    <a:lstStyle/>
                    <a:p>
                      <a:pPr algn="l" fontAlgn="ctr"/>
                      <a:endParaRPr lang="ru-RU" sz="77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Доля социально значимых объектов, имеющих широкополосный доступ к сети «Интернет» в соответствии с утвержденными требованиями,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a:txBody>
                    <a:bodyPr/>
                    <a:lstStyle/>
                    <a:p>
                      <a:pPr algn="l" fontAlgn="ctr"/>
                      <a:r>
                        <a:rPr lang="ru-RU" sz="770" b="0" i="0" u="none" strike="noStrike" dirty="0">
                          <a:solidFill>
                            <a:srgbClr val="000000"/>
                          </a:solidFill>
                          <a:effectLst/>
                          <a:latin typeface="Arial" panose="020B0604020202020204" pitchFamily="34" charset="0"/>
                        </a:rPr>
                        <a:t>Софинансируемые расходы на поддержку региональных проектов в сфере информационных технологий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Доля региональных услуг, предоставляемых в Республике Татарстан в электронном виде посредством ведомственной информационной системы с применением цифровых регламентов, от общего количества региональных услуг, предоставляемых посредством ведомственной информационной системы в Республике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30,0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30,0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52156">
                <a:tc>
                  <a:txBody>
                    <a:bodyPr/>
                    <a:lstStyle/>
                    <a:p>
                      <a:pPr algn="l" fontAlgn="ctr"/>
                      <a:r>
                        <a:rPr lang="ru-RU" sz="770" b="0" i="0" u="none" strike="noStrike" dirty="0">
                          <a:solidFill>
                            <a:srgbClr val="000000"/>
                          </a:solidFill>
                          <a:effectLst/>
                          <a:latin typeface="Arial" panose="020B0604020202020204" pitchFamily="34" charset="0"/>
                        </a:rPr>
                        <a:t>Задача подпрограммы – Повышение открытости, эффективности и качества функционирования механизмов электронного взаимодействия органов государственной</a:t>
                      </a:r>
                      <a:r>
                        <a:rPr lang="ru-RU" sz="770" b="0" i="0" u="none" strike="noStrike" baseline="0" dirty="0">
                          <a:solidFill>
                            <a:srgbClr val="000000"/>
                          </a:solidFill>
                          <a:effectLst/>
                          <a:latin typeface="Arial" panose="020B0604020202020204" pitchFamily="34" charset="0"/>
                        </a:rPr>
                        <a:t> власти и органов местного самоуправления, физических и юридических лиц</a:t>
                      </a:r>
                      <a:endParaRPr lang="ru-RU" sz="77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Количество пользователей ГИС «Электронное образование в Республике Татарстан», </a:t>
                      </a:r>
                      <a:r>
                        <a:rPr lang="ru-RU" sz="770" b="0" i="0" u="none" strike="noStrike" dirty="0" err="1">
                          <a:solidFill>
                            <a:schemeClr val="tx1"/>
                          </a:solidFill>
                          <a:effectLst/>
                          <a:latin typeface="Arial" panose="020B0604020202020204" pitchFamily="34" charset="0"/>
                        </a:rPr>
                        <a:t>тыс.человек</a:t>
                      </a:r>
                      <a:endParaRPr lang="ru-RU" sz="770" b="0" i="0" u="none" strike="noStrike" dirty="0">
                        <a:solidFill>
                          <a:schemeClr val="tx1"/>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1 005,0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1 005,0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a:txBody>
                    <a:bodyPr/>
                    <a:lstStyle/>
                    <a:p>
                      <a:pPr algn="l" fontAlgn="ctr"/>
                      <a:r>
                        <a:rPr lang="ru-RU" sz="770" b="0" i="0" u="none" strike="noStrike" dirty="0">
                          <a:solidFill>
                            <a:srgbClr val="000000"/>
                          </a:solidFill>
                          <a:effectLst/>
                          <a:latin typeface="Arial" panose="020B0604020202020204" pitchFamily="34" charset="0"/>
                        </a:rPr>
                        <a:t>Развитие и эксплуатация ИКТ в сфере образования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chemeClr val="tx1"/>
                          </a:solidFill>
                          <a:effectLst/>
                          <a:latin typeface="Arial" panose="020B0604020202020204" pitchFamily="34" charset="0"/>
                        </a:rPr>
                        <a:t>Количество проведенных человеко-часов обучения пользователей работе в ГИС «Электронное образование в Республике Татарстан» и на ЕГПУ, </a:t>
                      </a:r>
                      <a:r>
                        <a:rPr lang="ru-RU" sz="770" b="0" i="0" u="none" strike="noStrike" dirty="0" err="1">
                          <a:solidFill>
                            <a:schemeClr val="tx1"/>
                          </a:solidFill>
                          <a:effectLst/>
                          <a:latin typeface="Arial" panose="020B0604020202020204" pitchFamily="34" charset="0"/>
                        </a:rPr>
                        <a:t>тыс.человек</a:t>
                      </a:r>
                      <a:r>
                        <a:rPr lang="ru-RU" sz="770" b="0" i="0" u="none" strike="noStrike" dirty="0">
                          <a:solidFill>
                            <a:schemeClr val="tx1"/>
                          </a:solidFill>
                          <a:effectLst/>
                          <a:latin typeface="Arial" panose="020B0604020202020204" pitchFamily="34" charset="0"/>
                        </a:rPr>
                        <a:t>*</a:t>
                      </a:r>
                      <a:r>
                        <a:rPr lang="ru-RU" sz="770" b="0" i="0" u="none" strike="noStrike" dirty="0" err="1">
                          <a:solidFill>
                            <a:schemeClr val="tx1"/>
                          </a:solidFill>
                          <a:effectLst/>
                          <a:latin typeface="Arial" panose="020B0604020202020204" pitchFamily="34" charset="0"/>
                        </a:rPr>
                        <a:t>ак.час</a:t>
                      </a:r>
                      <a:endParaRPr lang="ru-RU" sz="770" b="0" i="0" u="none" strike="noStrike" dirty="0">
                        <a:solidFill>
                          <a:schemeClr val="tx1"/>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240,0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241,0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10" name="Скругленный прямоугольник 9"/>
          <p:cNvSpPr/>
          <p:nvPr/>
        </p:nvSpPr>
        <p:spPr>
          <a:xfrm>
            <a:off x="529708" y="59138"/>
            <a:ext cx="8107145"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t"/>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Республика Татарстан </a:t>
            </a:r>
          </a:p>
          <a:p>
            <a:pPr algn="ctr" fontAlgn="t"/>
            <a:r>
              <a:rPr lang="ru-RU" sz="1400" b="1" dirty="0"/>
              <a:t>«Цифровой Татарстан</a:t>
            </a:r>
            <a:r>
              <a:rPr lang="ru-RU" sz="1400" b="1" dirty="0" smtClean="0"/>
              <a:t>» </a:t>
            </a:r>
            <a:r>
              <a:rPr lang="ru-RU" altLang="ru-RU" sz="1400" b="1" dirty="0" smtClean="0">
                <a:ea typeface="Calibri" panose="020F0502020204030204" pitchFamily="34" charset="0"/>
                <a:cs typeface="Times New Roman" panose="02020603050405020304" pitchFamily="18" charset="0"/>
              </a:rPr>
              <a:t>(продолжение)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5752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633556247"/>
              </p:ext>
            </p:extLst>
          </p:nvPr>
        </p:nvGraphicFramePr>
        <p:xfrm>
          <a:off x="529709" y="754095"/>
          <a:ext cx="8289848" cy="4472715"/>
        </p:xfrm>
        <a:graphic>
          <a:graphicData uri="http://schemas.openxmlformats.org/drawingml/2006/table">
            <a:tbl>
              <a:tblPr>
                <a:tableStyleId>{5C22544A-7EE6-4342-B048-85BDC9FD1C3A}</a:tableStyleId>
              </a:tblPr>
              <a:tblGrid>
                <a:gridCol w="1314177"/>
                <a:gridCol w="5939758"/>
                <a:gridCol w="507146"/>
                <a:gridCol w="528767"/>
              </a:tblGrid>
              <a:tr h="336404">
                <a:tc>
                  <a:txBody>
                    <a:bodyPr/>
                    <a:lstStyle/>
                    <a:p>
                      <a:pPr algn="ctr" fontAlgn="ctr"/>
                      <a:r>
                        <a:rPr lang="ru-RU" sz="800" b="1" i="0" u="none" strike="noStrike" dirty="0" smtClean="0">
                          <a:solidFill>
                            <a:srgbClr val="000000"/>
                          </a:solidFill>
                          <a:effectLst/>
                          <a:latin typeface="+mn-lt"/>
                        </a:rPr>
                        <a:t>Наименование</a:t>
                      </a:r>
                      <a:r>
                        <a:rPr lang="ru-RU" sz="1000" b="1" i="0" u="none" strike="noStrike" dirty="0" smtClean="0">
                          <a:solidFill>
                            <a:srgbClr val="000000"/>
                          </a:solidFill>
                          <a:effectLst/>
                          <a:latin typeface="+mn-lt"/>
                        </a:rPr>
                        <a:t> </a:t>
                      </a:r>
                      <a:endParaRPr lang="ru-RU" sz="1000" b="1" i="0" u="none" strike="noStrike" dirty="0">
                        <a:solidFill>
                          <a:srgbClr val="000000"/>
                        </a:solidFill>
                        <a:effectLst/>
                        <a:latin typeface="+mn-lt"/>
                      </a:endParaRPr>
                    </a:p>
                  </a:txBody>
                  <a:tcPr marL="4979" marR="4979" marT="4979"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solidFill>
                            <a:schemeClr val="tx1"/>
                          </a:solidFill>
                          <a:effectLst/>
                          <a:latin typeface="+mn-lt"/>
                        </a:rPr>
                        <a:t>Целевые показатели реализации государственной программы</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2022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2022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17264">
                <a:tc rowSpan="4">
                  <a:txBody>
                    <a:bodyPr/>
                    <a:lstStyle/>
                    <a:p>
                      <a:pPr algn="just" fontAlgn="ctr"/>
                      <a:r>
                        <a:rPr lang="ru-RU" sz="800" b="0" i="0" u="none" strike="noStrike" dirty="0">
                          <a:solidFill>
                            <a:srgbClr val="000000"/>
                          </a:solidFill>
                          <a:effectLst/>
                          <a:latin typeface="Arial" panose="020B0604020202020204" pitchFamily="34" charset="0"/>
                        </a:rPr>
                        <a:t>Развитие и эксплуатация ИКТ в сфере культуры</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исторических изданий, переведенных в электронный вид,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30709">
                <a:tc vMerge="1">
                  <a:txBody>
                    <a:bodyPr/>
                    <a:lstStyle/>
                    <a:p>
                      <a:pPr algn="just" fontAlgn="ctr"/>
                      <a:endParaRPr lang="ru-RU" sz="8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филиалов центральных общедоступных библиотек, подключенных к автоматизированной библиотечной информационной системе,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35,0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35,0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49180">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центральных общедоступных библиотек, подключенных к автоматизированной библиотечной информационной системе,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34020">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учреждений культуры, подключенных к автоматизирующим работу учреждений информационным системам,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rowSpan="4">
                  <a:txBody>
                    <a:bodyPr/>
                    <a:lstStyle/>
                    <a:p>
                      <a:pPr algn="just" fontAlgn="ctr"/>
                      <a:r>
                        <a:rPr lang="ru-RU" sz="800" b="0" i="0" u="none" strike="noStrike" dirty="0">
                          <a:solidFill>
                            <a:srgbClr val="000000"/>
                          </a:solidFill>
                          <a:effectLst/>
                          <a:latin typeface="Arial" panose="020B0604020202020204" pitchFamily="34" charset="0"/>
                        </a:rPr>
                        <a:t>Развитие и эксплуатация ИКТ в сфере труда, занятости и социальной защиты населения</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программ реабилитации людей с ограниченными возможностями, зарегистрированных в информационной системе «База данных инвалидов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94,0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Arial" panose="020B0604020202020204" pitchFamily="34" charset="0"/>
                        </a:rPr>
                        <a:t>94,0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8811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учтенных граждан в ведомственной информационной системе в сфере занятости населения, числящихся нуждающимися в трудоустройстве в органах занятости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66513">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актов обследования семей несовершеннолетних, находящихся в социально опасном положении в Республике Татарстан, внесенных в ГИС «Социальный регистр населения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vMerge="1">
                  <a:txBody>
                    <a:bodyPr/>
                    <a:lstStyle/>
                    <a:p>
                      <a:pPr algn="l" fontAlgn="ctr"/>
                      <a:endParaRPr lang="ru-RU" sz="8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получателей социальной помощи, по которым ведется учет в ГИС Республики Татарстан в сфере социальной защиты населения, в общем количестве получателей социальной помощи в Республике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rowSpan="3">
                  <a:txBody>
                    <a:bodyPr/>
                    <a:lstStyle/>
                    <a:p>
                      <a:pPr algn="just" fontAlgn="ctr"/>
                      <a:r>
                        <a:rPr lang="ru-RU" sz="800" b="0" i="0" u="none" strike="noStrike" dirty="0">
                          <a:solidFill>
                            <a:srgbClr val="000000"/>
                          </a:solidFill>
                          <a:effectLst/>
                          <a:latin typeface="Arial" panose="020B0604020202020204" pitchFamily="34" charset="0"/>
                        </a:rPr>
                        <a:t>Развитие и эксплуатация ИКТ в сфере жилищно-коммунального хозяйства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исполнительных ОГВ РТ, ОМС муниципальных образований РТ, использующих региональную систему межведомственного электронного взаимодействия при предоставлении государственных и муниципальных услуг, в том числе исполнительных ОГВ РТ, ОМС  муниципальных образований РТ, участвующих в межведомственном взаимодействии при предоставлении государственных и муниципальных услуг,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освоения годового финансирования по объектам капитального ремонта в ГИС формирования и мониторинга исполнения государственной программы капитального ремонта и мониторинга состояния объектов жилого фонда,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Количество лицевых счетов, информация по которым выгружена в ГИС формирования и мониторинга исполнения государственной программы капитального ремонта и мониторинга состояния объектов жилищного фонда, тыс.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3 130,0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3 243,0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rowSpan="2">
                  <a:txBody>
                    <a:bodyPr/>
                    <a:lstStyle/>
                    <a:p>
                      <a:pPr algn="just" fontAlgn="ctr"/>
                      <a:r>
                        <a:rPr lang="ru-RU" sz="800" b="0" i="0" u="none" strike="noStrike" dirty="0">
                          <a:solidFill>
                            <a:srgbClr val="000000"/>
                          </a:solidFill>
                          <a:effectLst/>
                          <a:latin typeface="Arial" panose="020B0604020202020204" pitchFamily="34" charset="0"/>
                        </a:rPr>
                        <a:t>Повышение уровня открытости деятельности органов государственной власти и органов местного самоуправления муниципальных образований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Доля граждан, имеющих личные кабинеты на ЕГПУ, от общего</a:t>
                      </a:r>
                      <a:r>
                        <a:rPr lang="ru-RU" sz="800" b="0" i="0" u="none" strike="noStrike" baseline="0" dirty="0">
                          <a:solidFill>
                            <a:srgbClr val="000000"/>
                          </a:solidFill>
                          <a:effectLst/>
                          <a:latin typeface="Arial" panose="020B0604020202020204" pitchFamily="34" charset="0"/>
                        </a:rPr>
                        <a:t> количества граждан, процентов</a:t>
                      </a:r>
                      <a:endParaRPr lang="ru-RU" sz="8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68,0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75,1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1726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Количество активных пользователей сервисов информационной открытости, тыс.,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52,0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74,0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10" name="Скругленный прямоугольник 9"/>
          <p:cNvSpPr/>
          <p:nvPr/>
        </p:nvSpPr>
        <p:spPr>
          <a:xfrm>
            <a:off x="529709" y="59139"/>
            <a:ext cx="8145565"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t"/>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Республика Татарстан </a:t>
            </a:r>
          </a:p>
          <a:p>
            <a:pPr algn="ctr" fontAlgn="t"/>
            <a:r>
              <a:rPr lang="ru-RU" sz="1400" b="1" dirty="0"/>
              <a:t>«Цифровой Татарстан» </a:t>
            </a:r>
            <a:r>
              <a:rPr lang="ru-RU" altLang="ru-RU" sz="1400" b="1" dirty="0">
                <a:ea typeface="Calibri" panose="020F0502020204030204" pitchFamily="34" charset="0"/>
                <a:cs typeface="Times New Roman" panose="02020603050405020304" pitchFamily="18" charset="0"/>
              </a:rPr>
              <a:t>(продолжение)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9322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017110899"/>
              </p:ext>
            </p:extLst>
          </p:nvPr>
        </p:nvGraphicFramePr>
        <p:xfrm>
          <a:off x="529709" y="808913"/>
          <a:ext cx="8437558" cy="5413229"/>
        </p:xfrm>
        <a:graphic>
          <a:graphicData uri="http://schemas.openxmlformats.org/drawingml/2006/table">
            <a:tbl>
              <a:tblPr>
                <a:tableStyleId>{5C22544A-7EE6-4342-B048-85BDC9FD1C3A}</a:tableStyleId>
              </a:tblPr>
              <a:tblGrid>
                <a:gridCol w="1237619"/>
                <a:gridCol w="5855233"/>
                <a:gridCol w="637775"/>
                <a:gridCol w="706931"/>
              </a:tblGrid>
              <a:tr h="336404">
                <a:tc>
                  <a:txBody>
                    <a:bodyPr/>
                    <a:lstStyle/>
                    <a:p>
                      <a:pPr algn="ctr" fontAlgn="ctr"/>
                      <a:r>
                        <a:rPr lang="ru-RU" sz="800" b="1" i="0" u="none" strike="noStrike" dirty="0" smtClean="0">
                          <a:solidFill>
                            <a:srgbClr val="000000"/>
                          </a:solidFill>
                          <a:effectLst/>
                          <a:latin typeface="+mn-lt"/>
                        </a:rPr>
                        <a:t>Наименование</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solidFill>
                            <a:schemeClr val="tx1"/>
                          </a:solidFill>
                          <a:effectLst/>
                          <a:latin typeface="+mn-lt"/>
                        </a:rPr>
                        <a:t>Целевые показатели реализации государственной программы</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2022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2022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0167">
                <a:tc rowSpan="17">
                  <a:txBody>
                    <a:bodyPr/>
                    <a:lstStyle/>
                    <a:p>
                      <a:pPr algn="just" fontAlgn="ctr"/>
                      <a:r>
                        <a:rPr lang="ru-RU" sz="750" b="0" i="0" u="none" strike="noStrike" dirty="0">
                          <a:solidFill>
                            <a:srgbClr val="000000"/>
                          </a:solidFill>
                          <a:effectLst/>
                          <a:latin typeface="Arial" panose="020B0604020202020204" pitchFamily="34" charset="0"/>
                        </a:rPr>
                        <a:t>Развитие и эксплуатация ИКТ в органах государственной власти и органах местного самоуправления муниципальных образований Республики Татарстан</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a:solidFill>
                            <a:schemeClr val="tx1"/>
                          </a:solidFill>
                          <a:effectLst/>
                          <a:latin typeface="Arial" panose="020B0604020202020204" pitchFamily="34" charset="0"/>
                        </a:rPr>
                        <a:t>Доля государственных и муниципальных учреждений, сформировавших государственное (муниципальное) задание в ИАС расчета нормативного финансирования государственных и муниципальных учреждений, бюджетной потребности на содержание и предоставление услуг государственными и муниципальными учреждениями в Республике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a:solidFill>
                            <a:schemeClr val="tx1"/>
                          </a:solidFill>
                          <a:effectLst/>
                          <a:latin typeface="Arial" panose="020B0604020202020204" pitchFamily="34" charset="0"/>
                        </a:rPr>
                        <a:t>Доля государственных и муниципальных служащих Республики Татарстан, чьи личные дела ведутся с использованием единой информационной системы кадрового состава государственной гражданской службы Республики Татарстан и муниципальной службы в Республике Татарстан (от общего количества государственных и муниципальных служащих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a:solidFill>
                            <a:schemeClr val="tx1"/>
                          </a:solidFill>
                          <a:effectLst/>
                          <a:latin typeface="Arial" panose="020B0604020202020204" pitchFamily="34" charset="0"/>
                        </a:rPr>
                        <a:t>Доля органов государственной власти и органов местного самоуправления муниципальных образований Республики Татарстан, подключенных к ГИС «Система планирования и контроля мероприятий в Республике Татарстан», от общего числа органов государственной власти и органов местного самоуправления муниципальных образований Республики Татарстан, подлежащих подключению,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a:solidFill>
                            <a:schemeClr val="tx1"/>
                          </a:solidFill>
                          <a:effectLst/>
                          <a:latin typeface="Arial" panose="020B0604020202020204" pitchFamily="34" charset="0"/>
                        </a:rPr>
                        <a:t>Доля государственных и муниципальных учреждений, обслуживаемых в части казначейского исполнения бюджетов в рамках единого программного продукта АЦК для государственных нужд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a:solidFill>
                            <a:schemeClr val="tx1"/>
                          </a:solidFill>
                          <a:effectLst/>
                          <a:latin typeface="Arial" panose="020B0604020202020204" pitchFamily="34" charset="0"/>
                        </a:rPr>
                        <a:t>Доля актов выполненных работ, предоставленных на проверку в интегрированной ИАС формирования и мониторинга исполнения государственной программы капитальных вложений и мониторинга состояния объектов капитального строительства и реконструкции,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a:solidFill>
                            <a:schemeClr val="tx1"/>
                          </a:solidFill>
                          <a:effectLst/>
                          <a:latin typeface="Arial" panose="020B0604020202020204" pitchFamily="34" charset="0"/>
                        </a:rPr>
                        <a:t>Доля сведений, находящихся в распоряжении органов государственной власти и органов местного самоуправления муниципальных образований Республики Татарстан, под-лежащих представлению с использованием координат согласно распоряжению Правительства Российской Федерации от 09.02.2017 № 232-р, размещенных на </a:t>
                      </a:r>
                      <a:r>
                        <a:rPr lang="ru-RU" sz="750" b="0" i="0" u="none" strike="noStrike" dirty="0" err="1">
                          <a:solidFill>
                            <a:schemeClr val="tx1"/>
                          </a:solidFill>
                          <a:effectLst/>
                          <a:latin typeface="Arial" panose="020B0604020202020204" pitchFamily="34" charset="0"/>
                        </a:rPr>
                        <a:t>Геопортале</a:t>
                      </a:r>
                      <a:r>
                        <a:rPr lang="ru-RU" sz="750" b="0" i="0" u="none" strike="noStrike" dirty="0">
                          <a:solidFill>
                            <a:schemeClr val="tx1"/>
                          </a:solidFill>
                          <a:effectLst/>
                          <a:latin typeface="Arial" panose="020B0604020202020204" pitchFamily="34" charset="0"/>
                        </a:rPr>
                        <a:t>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a:solidFill>
                            <a:schemeClr val="tx1"/>
                          </a:solidFill>
                          <a:effectLst/>
                          <a:latin typeface="Arial" panose="020B0604020202020204" pitchFamily="34" charset="0"/>
                        </a:rPr>
                        <a:t>Доля оказанной адвокатами бесплатной юридической помощи с использованием информационной системы «Бесплатная юридическая помощь» от общего количества оказанной участниками государственной системы Республики Татарстан бесплатной юридической помощи,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dirty="0">
                          <a:solidFill>
                            <a:schemeClr val="tx1"/>
                          </a:solidFill>
                          <a:effectLst/>
                          <a:latin typeface="Arial" panose="020B0604020202020204" pitchFamily="34" charset="0"/>
                        </a:rPr>
                        <a:t>80,0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dirty="0">
                          <a:solidFill>
                            <a:schemeClr val="tx1"/>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a:solidFill>
                            <a:schemeClr val="tx1"/>
                          </a:solidFill>
                          <a:effectLst/>
                          <a:latin typeface="Arial" panose="020B0604020202020204" pitchFamily="34" charset="0"/>
                        </a:rPr>
                        <a:t>Доля отчетов, сформированных в электронном виде в ИАС «Агропромышленный комплекс Республики Татарстан», от общего числа отчетов, предусмотренных действующим законодательством,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a:solidFill>
                            <a:schemeClr val="tx1"/>
                          </a:solidFill>
                          <a:effectLst/>
                          <a:latin typeface="Arial" panose="020B0604020202020204" pitchFamily="34" charset="0"/>
                        </a:rPr>
                        <a:t>Доля хозяйств в ИАС «Электронная </a:t>
                      </a:r>
                      <a:r>
                        <a:rPr lang="ru-RU" sz="750" b="0" i="0" u="none" strike="noStrike" dirty="0" err="1">
                          <a:solidFill>
                            <a:schemeClr val="tx1"/>
                          </a:solidFill>
                          <a:effectLst/>
                          <a:latin typeface="Arial" panose="020B0604020202020204" pitchFamily="34" charset="0"/>
                        </a:rPr>
                        <a:t>похозяйственная</a:t>
                      </a:r>
                      <a:r>
                        <a:rPr lang="ru-RU" sz="750" b="0" i="0" u="none" strike="noStrike" dirty="0">
                          <a:solidFill>
                            <a:schemeClr val="tx1"/>
                          </a:solidFill>
                          <a:effectLst/>
                          <a:latin typeface="Arial" panose="020B0604020202020204" pitchFamily="34" charset="0"/>
                        </a:rPr>
                        <a:t> книга» с достаточной информацией для формирования электронной </a:t>
                      </a:r>
                      <a:r>
                        <a:rPr lang="ru-RU" sz="750" b="0" i="0" u="none" strike="noStrike" dirty="0" err="1">
                          <a:solidFill>
                            <a:schemeClr val="tx1"/>
                          </a:solidFill>
                          <a:effectLst/>
                          <a:latin typeface="Arial" panose="020B0604020202020204" pitchFamily="34" charset="0"/>
                        </a:rPr>
                        <a:t>похозяйственной</a:t>
                      </a:r>
                      <a:r>
                        <a:rPr lang="ru-RU" sz="750" b="0" i="0" u="none" strike="noStrike" dirty="0">
                          <a:solidFill>
                            <a:schemeClr val="tx1"/>
                          </a:solidFill>
                          <a:effectLst/>
                          <a:latin typeface="Arial" panose="020B0604020202020204" pitchFamily="34" charset="0"/>
                        </a:rPr>
                        <a:t> книги,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a:solidFill>
                            <a:schemeClr val="tx1"/>
                          </a:solidFill>
                          <a:effectLst/>
                          <a:latin typeface="Arial" panose="020B0604020202020204" pitchFamily="34" charset="0"/>
                        </a:rPr>
                        <a:t>Доля обработанных ЕИАС прогнозирования и анализа тарифов организаций топливно-энергетического комплекса и жилищно-коммунального хозяйства в Республике Татарстан отчетов, направленных в Госкомитет РТ по тарифам через систему,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a:solidFill>
                            <a:schemeClr val="tx1"/>
                          </a:solidFill>
                          <a:effectLst/>
                          <a:latin typeface="Arial" panose="020B0604020202020204" pitchFamily="34" charset="0"/>
                        </a:rPr>
                        <a:t>Доля государственных и муниципальных учреждений, сдающих бюджетную отчетность посредством информационной системы бюджетного учета и отчетности для учреждений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a:solidFill>
                            <a:schemeClr val="tx1"/>
                          </a:solidFill>
                          <a:effectLst/>
                          <a:latin typeface="Arial" panose="020B0604020202020204" pitchFamily="34" charset="0"/>
                        </a:rPr>
                        <a:t>Доля органов государственной власти и органов местного самоуправления Республики Татарстан, подключенных к ИАС «Социально-экономическое развитие Республики Татарстан», от общего числа подлежащих подключению,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a:solidFill>
                            <a:schemeClr val="tx1"/>
                          </a:solidFill>
                          <a:effectLst/>
                          <a:latin typeface="Arial" panose="020B0604020202020204" pitchFamily="34" charset="0"/>
                        </a:rPr>
                        <a:t>Доля государственных и муниципальных учреждений, осуществляющих формирование, согласование и размещение заказов для государственных и муниципальных нужд в электронном виде,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78439">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a:solidFill>
                            <a:schemeClr val="tx1"/>
                          </a:solidFill>
                          <a:effectLst/>
                          <a:latin typeface="Arial" panose="020B0604020202020204" pitchFamily="34" charset="0"/>
                        </a:rPr>
                        <a:t>Доля государственных и муниципальных учреждений Республики Татарстан, сдающих налоговую и другие виды отчетности в электронном виде,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36876">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a:solidFill>
                            <a:schemeClr val="tx1"/>
                          </a:solidFill>
                          <a:effectLst/>
                          <a:latin typeface="Arial" panose="020B0604020202020204" pitchFamily="34" charset="0"/>
                        </a:rPr>
                        <a:t>Доля министерств Республики Татарстан, собирающих информацию от подведомственных организаций посредством ИАС мониторинга деятельности сети подведомственных бюджетных учреждений в социально значимых отраслях,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600">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a:solidFill>
                            <a:schemeClr val="tx1"/>
                          </a:solidFill>
                          <a:effectLst/>
                          <a:latin typeface="Arial" panose="020B0604020202020204" pitchFamily="34" charset="0"/>
                        </a:rPr>
                        <a:t>Доля протоколов о правонарушениях в области строительства, внесенных в Электронную информационную систему по автоматизации процесса контроля и надзора, осуществляемого ИГСН РТ,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72518">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50" b="0" i="0" u="none" strike="noStrike" dirty="0">
                          <a:solidFill>
                            <a:schemeClr val="tx1"/>
                          </a:solidFill>
                          <a:effectLst/>
                          <a:latin typeface="Arial" panose="020B0604020202020204" pitchFamily="34" charset="0"/>
                        </a:rPr>
                        <a:t>Доля государственных программ Республики Татарстан, включенных в Государственную автоматизированную систему управления целевыми программами, от общего количества утвержденных государственных программ,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75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10" name="Скругленный прямоугольник 9"/>
          <p:cNvSpPr/>
          <p:nvPr/>
        </p:nvSpPr>
        <p:spPr>
          <a:xfrm>
            <a:off x="529709" y="59139"/>
            <a:ext cx="8091777"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t"/>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Республика Татарстан </a:t>
            </a:r>
          </a:p>
          <a:p>
            <a:pPr algn="ctr" fontAlgn="t"/>
            <a:r>
              <a:rPr lang="ru-RU" sz="1400" b="1" dirty="0"/>
              <a:t>«Цифровой Татарстан» </a:t>
            </a:r>
            <a:r>
              <a:rPr lang="ru-RU" altLang="ru-RU" sz="1400" b="1" dirty="0">
                <a:ea typeface="Calibri" panose="020F0502020204030204" pitchFamily="34" charset="0"/>
                <a:cs typeface="Times New Roman" panose="02020603050405020304" pitchFamily="18" charset="0"/>
              </a:rPr>
              <a:t>(продолжение)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6762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054672187"/>
              </p:ext>
            </p:extLst>
          </p:nvPr>
        </p:nvGraphicFramePr>
        <p:xfrm>
          <a:off x="560172" y="837564"/>
          <a:ext cx="8306960" cy="5053850"/>
        </p:xfrm>
        <a:graphic>
          <a:graphicData uri="http://schemas.openxmlformats.org/drawingml/2006/table">
            <a:tbl>
              <a:tblPr>
                <a:tableStyleId>{5C22544A-7EE6-4342-B048-85BDC9FD1C3A}</a:tableStyleId>
              </a:tblPr>
              <a:tblGrid>
                <a:gridCol w="1771137"/>
                <a:gridCol w="5123393"/>
                <a:gridCol w="683879"/>
                <a:gridCol w="728551"/>
              </a:tblGrid>
              <a:tr h="336404">
                <a:tc>
                  <a:txBody>
                    <a:bodyPr/>
                    <a:lstStyle/>
                    <a:p>
                      <a:pPr algn="ctr" fontAlgn="ctr"/>
                      <a:r>
                        <a:rPr lang="ru-RU" sz="800" b="1" i="0" u="none" strike="noStrike" dirty="0" smtClean="0">
                          <a:solidFill>
                            <a:srgbClr val="000000"/>
                          </a:solidFill>
                          <a:effectLst/>
                          <a:latin typeface="+mn-lt"/>
                        </a:rPr>
                        <a:t>Наименование</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solidFill>
                            <a:schemeClr val="tx1"/>
                          </a:solidFill>
                          <a:effectLst/>
                          <a:latin typeface="+mn-lt"/>
                        </a:rPr>
                        <a:t>Целевые показатели реализации государственной программы</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2022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2022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0167">
                <a:tc>
                  <a:txBody>
                    <a:bodyPr/>
                    <a:lstStyle/>
                    <a:p>
                      <a:pPr algn="just" fontAlgn="ctr"/>
                      <a:r>
                        <a:rPr lang="ru-RU" sz="770" b="0" i="0" u="none" strike="noStrike" dirty="0">
                          <a:solidFill>
                            <a:srgbClr val="000000"/>
                          </a:solidFill>
                          <a:effectLst/>
                          <a:latin typeface="Arial" panose="020B0604020202020204" pitchFamily="34" charset="0"/>
                        </a:rPr>
                        <a:t>Автоматизация приоритетных видов регионального государственного контроля (надзора) в целях риск-ориентированного подхода</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rgbClr val="000000"/>
                          </a:solidFill>
                          <a:effectLst/>
                          <a:latin typeface="Arial" panose="020B0604020202020204" pitchFamily="34" charset="0"/>
                        </a:rPr>
                        <a:t>Доля</a:t>
                      </a:r>
                      <a:r>
                        <a:rPr lang="ru-RU" sz="770" b="0" i="0" u="none" strike="noStrike" baseline="0" dirty="0">
                          <a:solidFill>
                            <a:srgbClr val="000000"/>
                          </a:solidFill>
                          <a:effectLst/>
                          <a:latin typeface="Arial" panose="020B0604020202020204" pitchFamily="34" charset="0"/>
                        </a:rPr>
                        <a:t> контрольных (надзорных) мероприятий, проводимых органами контроля (надзора) с использованием дистанционных методов, процентов</a:t>
                      </a:r>
                      <a:endParaRPr lang="ru-RU" sz="77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10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10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rowSpan="2">
                  <a:txBody>
                    <a:bodyPr/>
                    <a:lstStyle/>
                    <a:p>
                      <a:pPr algn="just" fontAlgn="ctr"/>
                      <a:r>
                        <a:rPr lang="ru-RU" sz="770" b="0" i="0" u="none" strike="noStrike" dirty="0">
                          <a:solidFill>
                            <a:srgbClr val="000000"/>
                          </a:solidFill>
                          <a:effectLst/>
                          <a:latin typeface="Arial" panose="020B0604020202020204" pitchFamily="34" charset="0"/>
                        </a:rPr>
                        <a:t>Развитие и поддержка  ЕГИС «ГЛОНАСС+112»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rgbClr val="000000"/>
                          </a:solidFill>
                          <a:effectLst/>
                          <a:latin typeface="Arial" panose="020B0604020202020204" pitchFamily="34" charset="0"/>
                        </a:rPr>
                        <a:t>Доля населения Республики Татарстан, проживающего на территориях муниципальных образований, в которых развернута система обеспечения вызовов экстренно-оперативных служб по единому номеру «112»  на базе ЕГИС  «ГЛОНАСС+112», от общего количества населения Республики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a:solidFill>
                            <a:srgbClr val="000000"/>
                          </a:solidFill>
                          <a:effectLst/>
                          <a:latin typeface="Arial" panose="020B0604020202020204" pitchFamily="34" charset="0"/>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rgbClr val="000000"/>
                          </a:solidFill>
                          <a:effectLst/>
                          <a:latin typeface="Arial" panose="020B0604020202020204" pitchFamily="34" charset="0"/>
                        </a:rPr>
                        <a:t>Количество подключенных к ЕГИС «ГЛОНАСС+112» отдельных видов транспортных средств, перечень которых установлен постановлением Кабинета Министров Республики Татарстан от 22.09.2010 № 754 (за исключением речных пассажирских и грузовых судов внутреннего водного транспорта Республики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6 500,0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7 042,0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a:txBody>
                    <a:bodyPr/>
                    <a:lstStyle/>
                    <a:p>
                      <a:pPr algn="just" fontAlgn="ctr"/>
                      <a:r>
                        <a:rPr lang="ru-RU" sz="770" b="0" i="0" u="none" strike="noStrike" dirty="0">
                          <a:solidFill>
                            <a:srgbClr val="000000"/>
                          </a:solidFill>
                          <a:effectLst/>
                          <a:latin typeface="Arial" panose="020B0604020202020204" pitchFamily="34" charset="0"/>
                        </a:rPr>
                        <a:t>Обеспечение видеонаблюдения и </a:t>
                      </a:r>
                      <a:r>
                        <a:rPr lang="ru-RU" sz="770" b="0" i="0" u="none" strike="noStrike" dirty="0" err="1">
                          <a:solidFill>
                            <a:srgbClr val="000000"/>
                          </a:solidFill>
                          <a:effectLst/>
                          <a:latin typeface="Arial" panose="020B0604020202020204" pitchFamily="34" charset="0"/>
                        </a:rPr>
                        <a:t>видеоаналитики</a:t>
                      </a:r>
                      <a:r>
                        <a:rPr lang="ru-RU" sz="770" b="0" i="0" u="none" strike="noStrike" dirty="0">
                          <a:solidFill>
                            <a:srgbClr val="000000"/>
                          </a:solidFill>
                          <a:effectLst/>
                          <a:latin typeface="Arial" panose="020B0604020202020204" pitchFamily="34" charset="0"/>
                        </a:rPr>
                        <a:t> на территории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rgbClr val="000000"/>
                          </a:solidFill>
                          <a:effectLst/>
                          <a:latin typeface="Arial" panose="020B0604020202020204" pitchFamily="34" charset="0"/>
                        </a:rPr>
                        <a:t>Количество обслуживаемых видеокамер систем городского </a:t>
                      </a:r>
                      <a:r>
                        <a:rPr lang="ru-RU" sz="770" b="0" i="0" u="none" strike="noStrike" dirty="0" err="1">
                          <a:solidFill>
                            <a:srgbClr val="000000"/>
                          </a:solidFill>
                          <a:effectLst/>
                          <a:latin typeface="Arial" panose="020B0604020202020204" pitchFamily="34" charset="0"/>
                        </a:rPr>
                        <a:t>видеомониторинга</a:t>
                      </a:r>
                      <a:r>
                        <a:rPr lang="ru-RU" sz="770" b="0" i="0" u="none" strike="noStrike" dirty="0">
                          <a:solidFill>
                            <a:srgbClr val="000000"/>
                          </a:solidFill>
                          <a:effectLst/>
                          <a:latin typeface="Arial" panose="020B0604020202020204" pitchFamily="34" charset="0"/>
                        </a:rPr>
                        <a:t> муниципальных образований Республики Татарстан,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1 324,0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1</a:t>
                      </a:r>
                      <a:r>
                        <a:rPr lang="ru-RU" sz="770" b="0" i="0" u="none" strike="noStrike" baseline="0" dirty="0">
                          <a:solidFill>
                            <a:srgbClr val="000000"/>
                          </a:solidFill>
                          <a:effectLst/>
                          <a:latin typeface="Arial" panose="020B0604020202020204" pitchFamily="34" charset="0"/>
                        </a:rPr>
                        <a:t> 800,0</a:t>
                      </a:r>
                      <a:endParaRPr lang="ru-RU" sz="77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a:txBody>
                    <a:bodyPr/>
                    <a:lstStyle/>
                    <a:p>
                      <a:pPr algn="just" fontAlgn="ctr"/>
                      <a:r>
                        <a:rPr lang="ru-RU" sz="770" b="0" i="0" u="none" strike="noStrike" dirty="0">
                          <a:solidFill>
                            <a:srgbClr val="000000"/>
                          </a:solidFill>
                          <a:effectLst/>
                          <a:latin typeface="Arial" panose="020B0604020202020204" pitchFamily="34" charset="0"/>
                        </a:rPr>
                        <a:t>Задача подпрограммы – Повышение надежности и защиты</a:t>
                      </a:r>
                      <a:r>
                        <a:rPr lang="ru-RU" sz="770" b="0" i="0" u="none" strike="noStrike" baseline="0" dirty="0">
                          <a:solidFill>
                            <a:srgbClr val="000000"/>
                          </a:solidFill>
                          <a:effectLst/>
                          <a:latin typeface="Arial" panose="020B0604020202020204" pitchFamily="34" charset="0"/>
                        </a:rPr>
                        <a:t> государственных информационных систем и сервисов</a:t>
                      </a:r>
                      <a:endParaRPr lang="ru-RU" sz="77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rgbClr val="000000"/>
                          </a:solidFill>
                          <a:effectLst/>
                          <a:latin typeface="Arial" panose="020B0604020202020204" pitchFamily="34" charset="0"/>
                        </a:rPr>
                        <a:t>Количество фактов неправомерного доступа к информации, хранимой и обрабатываемой в государственных информационных ресурсах, повлекших временную блокировку государственных ресурсов,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a:txBody>
                    <a:bodyPr/>
                    <a:lstStyle/>
                    <a:p>
                      <a:pPr algn="just" fontAlgn="ctr"/>
                      <a:r>
                        <a:rPr lang="ru-RU" sz="770" b="0" i="0" u="none" strike="noStrike" dirty="0">
                          <a:solidFill>
                            <a:srgbClr val="000000"/>
                          </a:solidFill>
                          <a:effectLst/>
                          <a:latin typeface="Arial" panose="020B0604020202020204" pitchFamily="34" charset="0"/>
                        </a:rPr>
                        <a:t>Повышение квалификации и профессиональная переподготовка сотрудников органов государственной власти и органов местного самоуправления муниципальных образований Республики Татарстан, ответственных за обеспечение информационной безопасности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rgbClr val="000000"/>
                          </a:solidFill>
                          <a:effectLst/>
                          <a:latin typeface="Arial" panose="020B0604020202020204" pitchFamily="34" charset="0"/>
                        </a:rPr>
                        <a:t>Количество сотрудников органов государственной власти Республики Татарстан, ответственных за обеспечение информационной безопасности, прошедших профессиональную переподготовку по специальности «Информационная безопасность»,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10,0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10,0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63899">
                <a:tc rowSpan="2">
                  <a:txBody>
                    <a:bodyPr/>
                    <a:lstStyle/>
                    <a:p>
                      <a:pPr algn="just" fontAlgn="ctr"/>
                      <a:r>
                        <a:rPr lang="ru-RU" sz="770" b="0" i="0" u="none" strike="noStrike" dirty="0">
                          <a:solidFill>
                            <a:srgbClr val="000000"/>
                          </a:solidFill>
                          <a:effectLst/>
                          <a:latin typeface="Arial" panose="020B0604020202020204" pitchFamily="34" charset="0"/>
                        </a:rPr>
                        <a:t>Лицензирование программного обеспечения в органах государственной и муниципальной власти Республики Татарстан, и их подведомственных учреждениях</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rgbClr val="000000"/>
                          </a:solidFill>
                          <a:effectLst/>
                          <a:latin typeface="Arial" panose="020B0604020202020204" pitchFamily="34" charset="0"/>
                        </a:rPr>
                        <a:t>Количество лицензированных автоматизированных рабочих мест органов государственной власти Республики Татарстан,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5 700,0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5 700,0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rgbClr val="000000"/>
                          </a:solidFill>
                          <a:effectLst/>
                          <a:latin typeface="Arial" panose="020B0604020202020204" pitchFamily="34" charset="0"/>
                        </a:rPr>
                        <a:t>Количество автоматизированных рабочих мест органов государственной власти Республики Татарстан, обеспеченных антивирусной защитой,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9 000,0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9 000,0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gridSpan="4">
                  <a:txBody>
                    <a:bodyPr/>
                    <a:lstStyle/>
                    <a:p>
                      <a:pPr algn="l" fontAlgn="ctr"/>
                      <a:r>
                        <a:rPr lang="ru-RU" sz="770" b="0" i="0" u="none" strike="noStrike" dirty="0">
                          <a:solidFill>
                            <a:srgbClr val="000000"/>
                          </a:solidFill>
                          <a:effectLst/>
                          <a:latin typeface="Arial" panose="020B0604020202020204" pitchFamily="34" charset="0"/>
                        </a:rPr>
                        <a:t>Цель подпрограммы – Обеспечение качественными и доступными</a:t>
                      </a:r>
                      <a:r>
                        <a:rPr lang="ru-RU" sz="770" b="0" i="0" u="none" strike="noStrike" baseline="0" dirty="0">
                          <a:solidFill>
                            <a:srgbClr val="000000"/>
                          </a:solidFill>
                          <a:effectLst/>
                          <a:latin typeface="Arial" panose="020B0604020202020204" pitchFamily="34" charset="0"/>
                        </a:rPr>
                        <a:t> услугами связи и доступа с помощью сети «Интернет», в том числе универсальными услугами связи</a:t>
                      </a:r>
                      <a:endParaRPr lang="ru-RU" sz="77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a:txBody>
                    <a:bodyPr/>
                    <a:lstStyle/>
                    <a:p>
                      <a:pPr algn="l" fontAlgn="ctr"/>
                      <a:r>
                        <a:rPr lang="ru-RU" sz="770" b="0" i="0" u="none" strike="noStrike" dirty="0">
                          <a:solidFill>
                            <a:srgbClr val="000000"/>
                          </a:solidFill>
                          <a:effectLst/>
                          <a:latin typeface="Arial" panose="020B0604020202020204" pitchFamily="34" charset="0"/>
                        </a:rPr>
                        <a:t>Задача подпрограммы – Обеспечение</a:t>
                      </a:r>
                      <a:r>
                        <a:rPr lang="ru-RU" sz="770" b="0" i="0" u="none" strike="noStrike" baseline="0" dirty="0">
                          <a:solidFill>
                            <a:srgbClr val="000000"/>
                          </a:solidFill>
                          <a:effectLst/>
                          <a:latin typeface="Arial" panose="020B0604020202020204" pitchFamily="34" charset="0"/>
                        </a:rPr>
                        <a:t> доступности телекоммуникационных услуг для граждан и организаций, оказываемых на основе информационно-телекоммуникационной инфраструктуры</a:t>
                      </a:r>
                      <a:endParaRPr lang="ru-RU" sz="77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ru-RU" dirty="0"/>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endParaRPr lang="ru-RU" sz="77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endParaRPr lang="ru-RU" sz="77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10" name="Скругленный прямоугольник 9"/>
          <p:cNvSpPr/>
          <p:nvPr/>
        </p:nvSpPr>
        <p:spPr>
          <a:xfrm>
            <a:off x="560172" y="166230"/>
            <a:ext cx="8091287"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t"/>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Республика Татарстан </a:t>
            </a:r>
          </a:p>
          <a:p>
            <a:pPr algn="ctr" fontAlgn="t"/>
            <a:r>
              <a:rPr lang="ru-RU" sz="1400" b="1" dirty="0"/>
              <a:t>«Цифровой Татарстан» </a:t>
            </a:r>
            <a:r>
              <a:rPr lang="ru-RU" altLang="ru-RU" sz="1400" b="1" dirty="0">
                <a:ea typeface="Calibri" panose="020F0502020204030204" pitchFamily="34" charset="0"/>
                <a:cs typeface="Times New Roman" panose="02020603050405020304" pitchFamily="18" charset="0"/>
              </a:rPr>
              <a:t>(продолжение)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0278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215943"/>
            <a:ext cx="8088112" cy="411161"/>
          </a:xfrm>
        </p:spPr>
        <p:txBody>
          <a:bodyPr>
            <a:normAutofit fontScale="55000" lnSpcReduction="20000"/>
          </a:bodyPr>
          <a:lstStyle/>
          <a:p>
            <a:r>
              <a:rPr lang="ru-RU" dirty="0"/>
              <a:t>Бюджетная политика Республики Татарстан в </a:t>
            </a:r>
            <a:r>
              <a:rPr lang="ru-RU" dirty="0" smtClean="0"/>
              <a:t>2022 </a:t>
            </a:r>
            <a:r>
              <a:rPr lang="ru-RU" dirty="0"/>
              <a:t>году была направлена на:</a:t>
            </a:r>
          </a:p>
          <a:p>
            <a:endParaRPr lang="ru-RU" dirty="0"/>
          </a:p>
        </p:txBody>
      </p:sp>
      <p:sp>
        <p:nvSpPr>
          <p:cNvPr id="4" name="Прямоугольник 3"/>
          <p:cNvSpPr/>
          <p:nvPr/>
        </p:nvSpPr>
        <p:spPr>
          <a:xfrm>
            <a:off x="493241" y="627104"/>
            <a:ext cx="8524875" cy="529375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lgn="just">
              <a:spcAft>
                <a:spcPts val="300"/>
              </a:spcAft>
              <a:buFont typeface="Wingdings" panose="05000000000000000000" pitchFamily="2" charset="2"/>
              <a:buChar char="Ø"/>
            </a:pPr>
            <a:r>
              <a:rPr lang="ru-RU" sz="900" dirty="0">
                <a:solidFill>
                  <a:schemeClr val="tx1"/>
                </a:solidFill>
                <a:ea typeface="Calibri" panose="020F0502020204030204" pitchFamily="34" charset="0"/>
                <a:cs typeface="Times New Roman" panose="02020603050405020304" pitchFamily="18" charset="0"/>
              </a:rPr>
              <a:t>достижение национальных целей развития, установленных Указом Президента Российской Федерации от 21 июля 2020 года № 474 «О национальных целях развития Российской Федерации на период до 2030 года»;</a:t>
            </a:r>
          </a:p>
          <a:p>
            <a:pPr marL="171450" indent="-171450" algn="just">
              <a:spcAft>
                <a:spcPts val="300"/>
              </a:spcAft>
              <a:buFont typeface="Wingdings" panose="05000000000000000000" pitchFamily="2" charset="2"/>
              <a:buChar char="Ø"/>
            </a:pPr>
            <a:r>
              <a:rPr lang="ru-RU" sz="900" dirty="0">
                <a:solidFill>
                  <a:schemeClr val="tx1"/>
                </a:solidFill>
                <a:ea typeface="Calibri" panose="020F0502020204030204" pitchFamily="34" charset="0"/>
                <a:cs typeface="Times New Roman" panose="02020603050405020304" pitchFamily="18" charset="0"/>
              </a:rPr>
              <a:t>реализацию региональных проектов в рамках национальных (федеральных) проектов с достижением установленных индикаторов оценки эффективности их реализации;</a:t>
            </a:r>
          </a:p>
          <a:p>
            <a:pPr marL="171450" indent="-171450" algn="just">
              <a:spcAft>
                <a:spcPts val="300"/>
              </a:spcAft>
              <a:buFont typeface="Wingdings" panose="05000000000000000000" pitchFamily="2" charset="2"/>
              <a:buChar char="Ø"/>
            </a:pPr>
            <a:r>
              <a:rPr lang="ru-RU" sz="900" dirty="0">
                <a:solidFill>
                  <a:schemeClr val="tx1"/>
                </a:solidFill>
                <a:ea typeface="Calibri" panose="020F0502020204030204" pitchFamily="34" charset="0"/>
                <a:cs typeface="Times New Roman" panose="02020603050405020304" pitchFamily="18" charset="0"/>
              </a:rPr>
              <a:t>обеспечение достижения целевых показателей по заработной плате отдельных категорий работников бюджетной сферы, установленных Указом Президента Российской Федерации от 7 мая 2012 года № 597 «О мероприятиях по реализации государственной социальной политики»;</a:t>
            </a:r>
          </a:p>
          <a:p>
            <a:pPr marL="171450" indent="-171450" algn="just">
              <a:spcAft>
                <a:spcPts val="300"/>
              </a:spcAft>
              <a:buFont typeface="Wingdings" panose="05000000000000000000" pitchFamily="2" charset="2"/>
              <a:buChar char="Ø"/>
            </a:pPr>
            <a:r>
              <a:rPr lang="ru-RU" sz="900" dirty="0">
                <a:solidFill>
                  <a:schemeClr val="tx1"/>
                </a:solidFill>
                <a:ea typeface="Calibri" panose="020F0502020204030204" pitchFamily="34" charset="0"/>
                <a:cs typeface="Times New Roman" panose="02020603050405020304" pitchFamily="18" charset="0"/>
              </a:rPr>
              <a:t>обеспечение своевременного и в полном объеме увеличения заработной платы работникам бюджетной сферы в меру повышения минимального размера оплаты труда;</a:t>
            </a:r>
          </a:p>
          <a:p>
            <a:pPr marL="171450" indent="-171450" algn="just">
              <a:spcAft>
                <a:spcPts val="300"/>
              </a:spcAft>
              <a:buFont typeface="Wingdings" panose="05000000000000000000" pitchFamily="2" charset="2"/>
              <a:buChar char="Ø"/>
            </a:pPr>
            <a:r>
              <a:rPr lang="ru-RU" sz="900" dirty="0">
                <a:solidFill>
                  <a:schemeClr val="tx1"/>
                </a:solidFill>
                <a:ea typeface="Calibri" panose="020F0502020204030204" pitchFamily="34" charset="0"/>
                <a:cs typeface="Times New Roman" panose="02020603050405020304" pitchFamily="18" charset="0"/>
              </a:rPr>
              <a:t>обеспечение исполнения всех ранее принятых социальных обязательств республики;</a:t>
            </a:r>
          </a:p>
          <a:p>
            <a:pPr marL="171450" indent="-171450" algn="just">
              <a:spcAft>
                <a:spcPts val="300"/>
              </a:spcAft>
              <a:buFont typeface="Wingdings" panose="05000000000000000000" pitchFamily="2" charset="2"/>
              <a:buChar char="Ø"/>
            </a:pPr>
            <a:r>
              <a:rPr lang="ru-RU" sz="900" dirty="0">
                <a:solidFill>
                  <a:schemeClr val="tx1"/>
                </a:solidFill>
                <a:ea typeface="Calibri" panose="020F0502020204030204" pitchFamily="34" charset="0"/>
                <a:cs typeface="Times New Roman" panose="02020603050405020304" pitchFamily="18" charset="0"/>
              </a:rPr>
              <a:t>оказание социальной поддержки населению с низким уровнем доходов, семьям с детьми;</a:t>
            </a:r>
          </a:p>
          <a:p>
            <a:pPr marL="171450" indent="-171450" algn="just">
              <a:spcAft>
                <a:spcPts val="300"/>
              </a:spcAft>
              <a:buFont typeface="Wingdings" panose="05000000000000000000" pitchFamily="2" charset="2"/>
              <a:buChar char="Ø"/>
            </a:pPr>
            <a:r>
              <a:rPr lang="ru-RU" sz="900" dirty="0">
                <a:solidFill>
                  <a:schemeClr val="tx1"/>
                </a:solidFill>
                <a:ea typeface="Calibri" panose="020F0502020204030204" pitchFamily="34" charset="0"/>
                <a:cs typeface="Times New Roman" panose="02020603050405020304" pitchFamily="18" charset="0"/>
              </a:rPr>
              <a:t>повышение адресности предоставления социальной помощи в части оказания государственной поддержки объективно нуждающимся гражданам;</a:t>
            </a:r>
          </a:p>
          <a:p>
            <a:pPr marL="171450" indent="-171450" algn="just">
              <a:spcAft>
                <a:spcPts val="300"/>
              </a:spcAft>
              <a:buFont typeface="Wingdings" panose="05000000000000000000" pitchFamily="2" charset="2"/>
              <a:buChar char="Ø"/>
            </a:pPr>
            <a:r>
              <a:rPr lang="ru-RU" sz="900" dirty="0">
                <a:solidFill>
                  <a:schemeClr val="tx1"/>
                </a:solidFill>
                <a:ea typeface="Calibri" panose="020F0502020204030204" pitchFamily="34" charset="0"/>
                <a:cs typeface="Times New Roman" panose="02020603050405020304" pitchFamily="18" charset="0"/>
              </a:rPr>
              <a:t>безусловное соблюдение подхода, в соответствии с которым не допускается принятие решений, приводящих к увеличению расходных обязательств при отсутствии объективной возможности обеспечения их финансирования;</a:t>
            </a:r>
          </a:p>
          <a:p>
            <a:pPr marL="171450" indent="-171450" algn="just">
              <a:spcAft>
                <a:spcPts val="300"/>
              </a:spcAft>
              <a:buFont typeface="Wingdings" panose="05000000000000000000" pitchFamily="2" charset="2"/>
              <a:buChar char="Ø"/>
            </a:pPr>
            <a:r>
              <a:rPr lang="ru-RU" sz="900" dirty="0">
                <a:solidFill>
                  <a:schemeClr val="tx1"/>
                </a:solidFill>
                <a:ea typeface="Calibri" panose="020F0502020204030204" pitchFamily="34" charset="0"/>
                <a:cs typeface="Times New Roman" panose="02020603050405020304" pitchFamily="18" charset="0"/>
              </a:rPr>
              <a:t>продолжение реализации политики по повышению эффективности бюджетных расходов;</a:t>
            </a:r>
          </a:p>
          <a:p>
            <a:pPr marL="171450" indent="-171450" algn="just">
              <a:spcAft>
                <a:spcPts val="300"/>
              </a:spcAft>
              <a:buFont typeface="Wingdings" panose="05000000000000000000" pitchFamily="2" charset="2"/>
              <a:buChar char="Ø"/>
            </a:pPr>
            <a:r>
              <a:rPr lang="ru-RU" sz="900" dirty="0">
                <a:solidFill>
                  <a:schemeClr val="tx1"/>
                </a:solidFill>
                <a:ea typeface="Calibri" panose="020F0502020204030204" pitchFamily="34" charset="0"/>
                <a:cs typeface="Times New Roman" panose="02020603050405020304" pitchFamily="18" charset="0"/>
              </a:rPr>
              <a:t>поддержание оптимального соотношения текущих расходов и расходов капитального характера;</a:t>
            </a:r>
          </a:p>
          <a:p>
            <a:pPr marL="171450" indent="-171450" algn="just">
              <a:spcAft>
                <a:spcPts val="300"/>
              </a:spcAft>
              <a:buFont typeface="Wingdings" panose="05000000000000000000" pitchFamily="2" charset="2"/>
              <a:buChar char="Ø"/>
            </a:pPr>
            <a:r>
              <a:rPr lang="ru-RU" sz="900" dirty="0">
                <a:solidFill>
                  <a:schemeClr val="tx1"/>
                </a:solidFill>
                <a:ea typeface="Calibri" panose="020F0502020204030204" pitchFamily="34" charset="0"/>
                <a:cs typeface="Times New Roman" panose="02020603050405020304" pitchFamily="18" charset="0"/>
              </a:rPr>
              <a:t>формирование бюджета на основе государственных программ с учетом контроля эффективности их реализации;</a:t>
            </a:r>
          </a:p>
          <a:p>
            <a:pPr marL="171450" indent="-171450" algn="just">
              <a:spcAft>
                <a:spcPts val="300"/>
              </a:spcAft>
              <a:buFont typeface="Wingdings" panose="05000000000000000000" pitchFamily="2" charset="2"/>
              <a:buChar char="Ø"/>
            </a:pPr>
            <a:r>
              <a:rPr lang="ru-RU" sz="900" dirty="0">
                <a:solidFill>
                  <a:schemeClr val="tx1"/>
                </a:solidFill>
                <a:ea typeface="Calibri" panose="020F0502020204030204" pitchFamily="34" charset="0"/>
                <a:cs typeface="Times New Roman" panose="02020603050405020304" pitchFamily="18" charset="0"/>
              </a:rPr>
              <a:t>обеспечение открытости и прозрачности бюджетов всех уровней и финансовой деятельности публично-правовых образований, формирование «Бюджета для граждан»;</a:t>
            </a:r>
          </a:p>
          <a:p>
            <a:pPr marL="171450" indent="-171450" algn="just">
              <a:spcAft>
                <a:spcPts val="300"/>
              </a:spcAft>
              <a:buFont typeface="Wingdings" panose="05000000000000000000" pitchFamily="2" charset="2"/>
              <a:buChar char="Ø"/>
            </a:pPr>
            <a:r>
              <a:rPr lang="ru-RU" sz="900" dirty="0">
                <a:solidFill>
                  <a:schemeClr val="tx1"/>
                </a:solidFill>
                <a:ea typeface="Calibri" panose="020F0502020204030204" pitchFamily="34" charset="0"/>
                <a:cs typeface="Times New Roman" panose="02020603050405020304" pitchFamily="18" charset="0"/>
              </a:rPr>
              <a:t>выстраивание процессов цифровой трансформации государственных и муниципальных финансов;</a:t>
            </a:r>
          </a:p>
          <a:p>
            <a:pPr marL="171450" indent="-171450" algn="just">
              <a:spcAft>
                <a:spcPts val="300"/>
              </a:spcAft>
              <a:buFont typeface="Wingdings" panose="05000000000000000000" pitchFamily="2" charset="2"/>
              <a:buChar char="Ø"/>
            </a:pPr>
            <a:r>
              <a:rPr lang="ru-RU" sz="900" dirty="0">
                <a:solidFill>
                  <a:schemeClr val="tx1"/>
                </a:solidFill>
                <a:ea typeface="Calibri" panose="020F0502020204030204" pitchFamily="34" charset="0"/>
                <a:cs typeface="Times New Roman" panose="02020603050405020304" pitchFamily="18" charset="0"/>
              </a:rPr>
              <a:t>обеспечение условий для максимальной сбалансированности местных бюджетов всех уровней, с полным обеспечением расходных полномочий, прежде всего по первоочередным и социально-значимым направлениям, доходными источниками;</a:t>
            </a:r>
          </a:p>
          <a:p>
            <a:pPr marL="171450" indent="-171450" algn="just">
              <a:spcAft>
                <a:spcPts val="300"/>
              </a:spcAft>
              <a:buFont typeface="Wingdings" panose="05000000000000000000" pitchFamily="2" charset="2"/>
              <a:buChar char="Ø"/>
            </a:pPr>
            <a:r>
              <a:rPr lang="ru-RU" sz="900" dirty="0">
                <a:solidFill>
                  <a:schemeClr val="tx1"/>
                </a:solidFill>
                <a:ea typeface="Calibri" panose="020F0502020204030204" pitchFamily="34" charset="0"/>
                <a:cs typeface="Times New Roman" panose="02020603050405020304" pitchFamily="18" charset="0"/>
              </a:rPr>
              <a:t>выявление резервов увеличения доходной базы местных бюджетов;</a:t>
            </a:r>
          </a:p>
          <a:p>
            <a:pPr marL="171450" indent="-171450" algn="just">
              <a:spcAft>
                <a:spcPts val="300"/>
              </a:spcAft>
              <a:buFont typeface="Wingdings" panose="05000000000000000000" pitchFamily="2" charset="2"/>
              <a:buChar char="Ø"/>
            </a:pPr>
            <a:r>
              <a:rPr lang="ru-RU" sz="900" dirty="0">
                <a:solidFill>
                  <a:schemeClr val="tx1"/>
                </a:solidFill>
                <a:ea typeface="Calibri" panose="020F0502020204030204" pitchFamily="34" charset="0"/>
                <a:cs typeface="Times New Roman" panose="02020603050405020304" pitchFamily="18" charset="0"/>
              </a:rPr>
              <a:t>максимально полное обеспечение по итогам финансового года расходных потребностей за счет источников поступления средств в бюджет, не относящихся к категории средне- и долгосрочного заемного финансирования;</a:t>
            </a:r>
          </a:p>
          <a:p>
            <a:pPr marL="171450" indent="-171450" algn="just">
              <a:spcAft>
                <a:spcPts val="300"/>
              </a:spcAft>
              <a:buFont typeface="Wingdings" panose="05000000000000000000" pitchFamily="2" charset="2"/>
              <a:buChar char="Ø"/>
            </a:pPr>
            <a:r>
              <a:rPr lang="ru-RU" sz="900" dirty="0">
                <a:solidFill>
                  <a:schemeClr val="tx1"/>
                </a:solidFill>
                <a:ea typeface="Calibri" panose="020F0502020204030204" pitchFamily="34" charset="0"/>
                <a:cs typeface="Times New Roman" panose="02020603050405020304" pitchFamily="18" charset="0"/>
              </a:rPr>
              <a:t>продолжение практики отказа от привлечения средств на финансовом рынке путем осуществления облигационных займов и кредитов от кредитных организаций;</a:t>
            </a:r>
          </a:p>
          <a:p>
            <a:pPr marL="171450" indent="-171450" algn="just">
              <a:spcAft>
                <a:spcPts val="300"/>
              </a:spcAft>
              <a:buFont typeface="Wingdings" panose="05000000000000000000" pitchFamily="2" charset="2"/>
              <a:buChar char="Ø"/>
            </a:pPr>
            <a:r>
              <a:rPr lang="ru-RU" sz="900" dirty="0">
                <a:solidFill>
                  <a:schemeClr val="tx1"/>
                </a:solidFill>
                <a:ea typeface="Calibri" panose="020F0502020204030204" pitchFamily="34" charset="0"/>
                <a:cs typeface="Times New Roman" panose="02020603050405020304" pitchFamily="18" charset="0"/>
              </a:rPr>
              <a:t>использование возможности получения средств федерального бюджета, предоставляемых в виде кредитов на финансовое обеспечение реализации инфраструктурных проектов;</a:t>
            </a:r>
          </a:p>
          <a:p>
            <a:pPr marL="171450" indent="-171450" algn="just">
              <a:spcAft>
                <a:spcPts val="300"/>
              </a:spcAft>
              <a:buFont typeface="Wingdings" panose="05000000000000000000" pitchFamily="2" charset="2"/>
              <a:buChar char="Ø"/>
            </a:pPr>
            <a:r>
              <a:rPr lang="ru-RU" sz="900" dirty="0">
                <a:solidFill>
                  <a:schemeClr val="tx1"/>
                </a:solidFill>
                <a:ea typeface="Calibri" panose="020F0502020204030204" pitchFamily="34" charset="0"/>
                <a:cs typeface="Times New Roman" panose="02020603050405020304" pitchFamily="18" charset="0"/>
              </a:rPr>
              <a:t>осуществление контроля за объемом обязательств по предоставленным государственным гарантиям;</a:t>
            </a:r>
          </a:p>
          <a:p>
            <a:pPr marL="171450" indent="-171450" algn="just">
              <a:spcAft>
                <a:spcPts val="300"/>
              </a:spcAft>
              <a:buFont typeface="Wingdings" panose="05000000000000000000" pitchFamily="2" charset="2"/>
              <a:buChar char="Ø"/>
            </a:pPr>
            <a:r>
              <a:rPr lang="ru-RU" sz="900" dirty="0">
                <a:solidFill>
                  <a:schemeClr val="tx1"/>
                </a:solidFill>
                <a:ea typeface="Calibri" panose="020F0502020204030204" pitchFamily="34" charset="0"/>
                <a:cs typeface="Times New Roman" panose="02020603050405020304" pitchFamily="18" charset="0"/>
              </a:rPr>
              <a:t>выполнение обязательств, принятых перед Министерством финансов Российской Федерации в рамках реструктуризации задолженности Республики Татарстан по бюджетным кредитам из федерального бюджета; </a:t>
            </a:r>
          </a:p>
          <a:p>
            <a:pPr marL="171450" indent="-171450" algn="just">
              <a:spcAft>
                <a:spcPts val="300"/>
              </a:spcAft>
              <a:buFont typeface="Wingdings" panose="05000000000000000000" pitchFamily="2" charset="2"/>
              <a:buChar char="Ø"/>
            </a:pPr>
            <a:r>
              <a:rPr lang="ru-RU" sz="900" dirty="0">
                <a:solidFill>
                  <a:schemeClr val="tx1"/>
                </a:solidFill>
                <a:ea typeface="Calibri" panose="020F0502020204030204" pitchFamily="34" charset="0"/>
                <a:cs typeface="Times New Roman" panose="02020603050405020304" pitchFamily="18" charset="0"/>
              </a:rPr>
              <a:t>обеспечение своевременного и полного погашения и обслуживания долговых обязательств республики.</a:t>
            </a:r>
          </a:p>
        </p:txBody>
      </p:sp>
    </p:spTree>
    <p:extLst>
      <p:ext uri="{BB962C8B-B14F-4D97-AF65-F5344CB8AC3E}">
        <p14:creationId xmlns:p14="http://schemas.microsoft.com/office/powerpoint/2010/main" val="38826114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825744162"/>
              </p:ext>
            </p:extLst>
          </p:nvPr>
        </p:nvGraphicFramePr>
        <p:xfrm>
          <a:off x="568409" y="886990"/>
          <a:ext cx="8306960" cy="5039188"/>
        </p:xfrm>
        <a:graphic>
          <a:graphicData uri="http://schemas.openxmlformats.org/drawingml/2006/table">
            <a:tbl>
              <a:tblPr>
                <a:tableStyleId>{5C22544A-7EE6-4342-B048-85BDC9FD1C3A}</a:tableStyleId>
              </a:tblPr>
              <a:tblGrid>
                <a:gridCol w="1323144"/>
                <a:gridCol w="5571386"/>
                <a:gridCol w="683879"/>
                <a:gridCol w="728551"/>
              </a:tblGrid>
              <a:tr h="336404">
                <a:tc>
                  <a:txBody>
                    <a:bodyPr/>
                    <a:lstStyle/>
                    <a:p>
                      <a:pPr algn="ctr" fontAlgn="ctr"/>
                      <a:r>
                        <a:rPr lang="ru-RU" sz="800" b="1" i="0" u="none" strike="noStrike" dirty="0" smtClean="0">
                          <a:solidFill>
                            <a:srgbClr val="000000"/>
                          </a:solidFill>
                          <a:effectLst/>
                          <a:latin typeface="+mn-lt"/>
                        </a:rPr>
                        <a:t>Наименование</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solidFill>
                            <a:schemeClr val="tx1"/>
                          </a:solidFill>
                          <a:effectLst/>
                          <a:latin typeface="+mn-lt"/>
                        </a:rPr>
                        <a:t>Целевые показатели реализации государственной программы</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2022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2022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0167">
                <a:tc rowSpan="2">
                  <a:txBody>
                    <a:bodyPr/>
                    <a:lstStyle/>
                    <a:p>
                      <a:pPr algn="l" fontAlgn="ctr"/>
                      <a:r>
                        <a:rPr lang="ru-RU" sz="800" b="0" i="0" u="none" strike="noStrike" dirty="0">
                          <a:solidFill>
                            <a:srgbClr val="000000"/>
                          </a:solidFill>
                          <a:effectLst/>
                          <a:latin typeface="Arial" panose="020B0604020202020204" pitchFamily="34" charset="0"/>
                        </a:rPr>
                        <a:t>Развитие сетей мобильной связи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Обеспеченность населения услугами мобильной связи,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175,0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188,9</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Количество</a:t>
                      </a:r>
                      <a:r>
                        <a:rPr lang="ru-RU" sz="800" b="0" i="0" u="none" strike="noStrike" baseline="0" dirty="0">
                          <a:solidFill>
                            <a:schemeClr val="tx1"/>
                          </a:solidFill>
                          <a:effectLst/>
                          <a:latin typeface="Arial" panose="020B0604020202020204" pitchFamily="34" charset="0"/>
                        </a:rPr>
                        <a:t> инфраструктурных площадок для операторов мобильной связи, единиц</a:t>
                      </a:r>
                      <a:endParaRPr lang="ru-RU" sz="800" b="0" i="0" u="none" strike="noStrike" dirty="0">
                        <a:solidFill>
                          <a:schemeClr val="tx1"/>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310,0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356,0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rowSpan="4">
                  <a:txBody>
                    <a:bodyPr/>
                    <a:lstStyle/>
                    <a:p>
                      <a:pPr algn="just" fontAlgn="ctr"/>
                      <a:r>
                        <a:rPr lang="ru-RU" sz="800" b="0" i="0" u="none" strike="noStrike" dirty="0">
                          <a:solidFill>
                            <a:srgbClr val="000000"/>
                          </a:solidFill>
                          <a:effectLst/>
                          <a:latin typeface="Arial" panose="020B0604020202020204" pitchFamily="34" charset="0"/>
                        </a:rPr>
                        <a:t>Развитие цифрового вещания и широкополосного доступа к сети «Интернет»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организованных подключений</a:t>
                      </a:r>
                      <a:r>
                        <a:rPr lang="ru-RU" sz="800" b="0" i="0" u="none" strike="noStrike" baseline="0" dirty="0">
                          <a:solidFill>
                            <a:schemeClr val="tx1"/>
                          </a:solidFill>
                          <a:effectLst/>
                          <a:latin typeface="Arial" panose="020B0604020202020204" pitchFamily="34" charset="0"/>
                        </a:rPr>
                        <a:t> к сети «Интернет» для ОГВ и ОМС Республики Татарстан, получивших доступ к ресурсам государственной интегрированной системы телекоммуникаций Республики Татарстан, процентов</a:t>
                      </a:r>
                      <a:endParaRPr lang="ru-RU" sz="800" b="0" i="0" u="none" strike="noStrike" dirty="0">
                        <a:solidFill>
                          <a:schemeClr val="tx1"/>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Доля домохозяйств, которым обеспечена возможность широкополосного доступа к информационно-телекоммуникационной</a:t>
                      </a:r>
                      <a:r>
                        <a:rPr lang="ru-RU" sz="800" b="0" i="0" u="none" strike="noStrike" baseline="0" dirty="0">
                          <a:solidFill>
                            <a:schemeClr val="tx1"/>
                          </a:solidFill>
                          <a:effectLst/>
                          <a:latin typeface="Arial" panose="020B0604020202020204" pitchFamily="34" charset="0"/>
                        </a:rPr>
                        <a:t> сети «Интернет»</a:t>
                      </a:r>
                      <a:r>
                        <a:rPr lang="ru-RU" sz="800" b="0" i="0" u="none" strike="noStrike" dirty="0">
                          <a:solidFill>
                            <a:schemeClr val="tx1"/>
                          </a:solidFill>
                          <a:effectLst/>
                          <a:latin typeface="Arial" panose="020B0604020202020204" pitchFamily="34" charset="0"/>
                        </a:rPr>
                        <a:t>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83,5</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94,3</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Обеспеченность населения услугами широкополосного доступа к сети «Интернет» согласно поданным заявлениям,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78,0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78,0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Степень интеграции в международное информационное пространство (цифровое вещание, широкополосный доступ к информационно-телекоммуникационной сети «Интернет»),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89,0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89,0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rowSpan="2">
                  <a:txBody>
                    <a:bodyPr/>
                    <a:lstStyle/>
                    <a:p>
                      <a:pPr algn="just" fontAlgn="ctr"/>
                      <a:r>
                        <a:rPr lang="ru-RU" sz="800" b="0" i="0" u="none" strike="noStrike" dirty="0">
                          <a:solidFill>
                            <a:srgbClr val="000000"/>
                          </a:solidFill>
                          <a:effectLst/>
                          <a:latin typeface="Arial" panose="020B0604020202020204" pitchFamily="34" charset="0"/>
                        </a:rPr>
                        <a:t>Развитие Государственной интегрированной системы телекоммуникаций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Количество</a:t>
                      </a:r>
                      <a:r>
                        <a:rPr lang="ru-RU" sz="800" b="0" i="0" u="none" strike="noStrike" baseline="0" dirty="0">
                          <a:solidFill>
                            <a:schemeClr val="tx1"/>
                          </a:solidFill>
                          <a:effectLst/>
                          <a:latin typeface="Arial" panose="020B0604020202020204" pitchFamily="34" charset="0"/>
                        </a:rPr>
                        <a:t> а</a:t>
                      </a:r>
                      <a:r>
                        <a:rPr lang="ru-RU" sz="800" b="0" i="0" u="none" strike="noStrike" dirty="0">
                          <a:solidFill>
                            <a:schemeClr val="tx1"/>
                          </a:solidFill>
                          <a:effectLst/>
                          <a:latin typeface="Arial" panose="020B0604020202020204" pitchFamily="34" charset="0"/>
                        </a:rPr>
                        <a:t>бонентов Государственной интегрированной системы телекоммуникаций Республики Татарстан,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10 400,0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8 402,0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8980">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chemeClr val="tx1"/>
                          </a:solidFill>
                          <a:effectLst/>
                          <a:latin typeface="Arial" panose="020B0604020202020204" pitchFamily="34" charset="0"/>
                        </a:rPr>
                        <a:t>Из них абонентов Государственной интегрированной системы телекоммуникаций Республики Татарстан, подключенных по волоконно-оптическим линиям связи,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4 400,0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4 594,0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a:txBody>
                    <a:bodyPr/>
                    <a:lstStyle/>
                    <a:p>
                      <a:pPr algn="just" fontAlgn="ctr"/>
                      <a:r>
                        <a:rPr lang="ru-RU" sz="800" b="0" i="0" u="none" strike="noStrike" dirty="0">
                          <a:solidFill>
                            <a:srgbClr val="000000"/>
                          </a:solidFill>
                          <a:effectLst/>
                          <a:latin typeface="Arial" panose="020B0604020202020204" pitchFamily="34" charset="0"/>
                        </a:rPr>
                        <a:t>Поддержка и функционирование Удостоверяющего центра Государственного информационного центра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Количество выпущенных сертификатов ключей электронной подписи, единиц</a:t>
                      </a:r>
                    </a:p>
                    <a:p>
                      <a:pPr algn="just" fontAlgn="ctr"/>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13 380,0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13 380,0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a:txBody>
                    <a:bodyPr/>
                    <a:lstStyle/>
                    <a:p>
                      <a:pPr algn="just" fontAlgn="ctr"/>
                      <a:r>
                        <a:rPr lang="ru-RU" sz="800" b="0" i="0" u="none" strike="noStrike" dirty="0">
                          <a:solidFill>
                            <a:srgbClr val="000000"/>
                          </a:solidFill>
                          <a:effectLst/>
                          <a:latin typeface="Arial" panose="020B0604020202020204" pitchFamily="34" charset="0"/>
                        </a:rPr>
                        <a:t>Поддержка Центра обработки данных Правительства Республики Татарстан и базовых информационных систем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Количество обслуживаемых стоек серверного оборудования, единиц</a:t>
                      </a:r>
                    </a:p>
                    <a:p>
                      <a:pPr algn="just" fontAlgn="ctr"/>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74,0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74,0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a:txBody>
                    <a:bodyPr/>
                    <a:lstStyle/>
                    <a:p>
                      <a:pPr algn="just" fontAlgn="ctr"/>
                      <a:r>
                        <a:rPr lang="ru-RU" sz="800" b="0" i="0" u="none" strike="noStrike" dirty="0">
                          <a:solidFill>
                            <a:srgbClr val="000000"/>
                          </a:solidFill>
                          <a:effectLst/>
                          <a:latin typeface="Arial" panose="020B0604020202020204" pitchFamily="34" charset="0"/>
                        </a:rPr>
                        <a:t>Приобретение и поддержка серверного оборудования для развития ИКТ в органах государственной и муниципальной власти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effectLst/>
                          <a:latin typeface="Arial" panose="020B0604020202020204" pitchFamily="34" charset="0"/>
                        </a:rPr>
                        <a:t>Обеспеченность серверным оборудованием, процентов</a:t>
                      </a:r>
                    </a:p>
                    <a:p>
                      <a:pPr algn="l" fontAlgn="ctr"/>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a:txBody>
                    <a:bodyPr/>
                    <a:lstStyle/>
                    <a:p>
                      <a:pPr algn="just" fontAlgn="ctr"/>
                      <a:r>
                        <a:rPr lang="ru-RU" sz="800" b="0" i="0" u="none" strike="noStrike" dirty="0">
                          <a:solidFill>
                            <a:srgbClr val="000000"/>
                          </a:solidFill>
                          <a:effectLst/>
                          <a:latin typeface="Arial" panose="020B0604020202020204" pitchFamily="34" charset="0"/>
                        </a:rPr>
                        <a:t>Приобретение и поддержка ИКТ-инфраструктуры  для органов государственной власти</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effectLst/>
                          <a:latin typeface="Arial" panose="020B0604020202020204" pitchFamily="34" charset="0"/>
                        </a:rPr>
                        <a:t>Обеспеченность ИКТ-инфраструктуры, процентов</a:t>
                      </a:r>
                    </a:p>
                    <a:p>
                      <a:pPr algn="l" fontAlgn="ctr"/>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10" name="Скругленный прямоугольник 9"/>
          <p:cNvSpPr/>
          <p:nvPr/>
        </p:nvSpPr>
        <p:spPr>
          <a:xfrm>
            <a:off x="560172" y="166231"/>
            <a:ext cx="8091287"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t"/>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Республика Татарстан </a:t>
            </a:r>
          </a:p>
          <a:p>
            <a:pPr algn="ctr" fontAlgn="t"/>
            <a:r>
              <a:rPr lang="ru-RU" sz="1400" b="1" dirty="0"/>
              <a:t>«Цифровой Татарстан» </a:t>
            </a:r>
            <a:r>
              <a:rPr lang="ru-RU" altLang="ru-RU" sz="1400" b="1" dirty="0">
                <a:ea typeface="Calibri" panose="020F0502020204030204" pitchFamily="34" charset="0"/>
                <a:cs typeface="Times New Roman" panose="02020603050405020304" pitchFamily="18" charset="0"/>
              </a:rPr>
              <a:t>(продолжение)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64174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133464000"/>
              </p:ext>
            </p:extLst>
          </p:nvPr>
        </p:nvGraphicFramePr>
        <p:xfrm>
          <a:off x="583987" y="891521"/>
          <a:ext cx="8306960" cy="4870074"/>
        </p:xfrm>
        <a:graphic>
          <a:graphicData uri="http://schemas.openxmlformats.org/drawingml/2006/table">
            <a:tbl>
              <a:tblPr>
                <a:tableStyleId>{5C22544A-7EE6-4342-B048-85BDC9FD1C3A}</a:tableStyleId>
              </a:tblPr>
              <a:tblGrid>
                <a:gridCol w="1323144"/>
                <a:gridCol w="5571386"/>
                <a:gridCol w="683879"/>
                <a:gridCol w="728551"/>
              </a:tblGrid>
              <a:tr h="336404">
                <a:tc>
                  <a:txBody>
                    <a:bodyPr/>
                    <a:lstStyle/>
                    <a:p>
                      <a:pPr algn="ctr" fontAlgn="ctr"/>
                      <a:r>
                        <a:rPr lang="ru-RU" sz="800" b="1" i="0" u="none" strike="noStrike" dirty="0" smtClean="0">
                          <a:solidFill>
                            <a:srgbClr val="000000"/>
                          </a:solidFill>
                          <a:effectLst/>
                          <a:latin typeface="+mn-lt"/>
                        </a:rPr>
                        <a:t>Наименование</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solidFill>
                            <a:schemeClr val="tx1"/>
                          </a:solidFill>
                          <a:effectLst/>
                          <a:latin typeface="+mn-lt"/>
                        </a:rPr>
                        <a:t>Целевые показатели реализации государственной программы</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2022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2022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0745">
                <a:tc gridSpan="4">
                  <a:txBody>
                    <a:bodyPr/>
                    <a:lstStyle/>
                    <a:p>
                      <a:pPr algn="ctr" fontAlgn="ctr"/>
                      <a:r>
                        <a:rPr lang="ru-RU" sz="800" b="1" i="0" u="none" strike="noStrike" dirty="0">
                          <a:solidFill>
                            <a:srgbClr val="000000"/>
                          </a:solidFill>
                          <a:effectLst/>
                          <a:latin typeface="Arial" panose="020B0604020202020204" pitchFamily="34" charset="0"/>
                        </a:rPr>
                        <a:t>Подпрограмма - «Развитие и совершенствование инфраструктуры информационного пространства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40334">
                <a:tc>
                  <a:txBody>
                    <a:bodyPr/>
                    <a:lstStyle/>
                    <a:p>
                      <a:pPr algn="just" fontAlgn="ctr"/>
                      <a:r>
                        <a:rPr lang="ru-RU" sz="800" b="0" i="0" u="none" strike="noStrike" dirty="0">
                          <a:solidFill>
                            <a:srgbClr val="000000"/>
                          </a:solidFill>
                          <a:effectLst/>
                          <a:latin typeface="Arial" panose="020B0604020202020204" pitchFamily="34" charset="0"/>
                        </a:rPr>
                        <a:t>Цель подпрограммы: Развитие информационной среды и обеспечение равного доступа населения к </a:t>
                      </a:r>
                      <a:r>
                        <a:rPr lang="ru-RU" sz="800" b="0" i="0" u="none" strike="noStrike" dirty="0" err="1">
                          <a:solidFill>
                            <a:srgbClr val="000000"/>
                          </a:solidFill>
                          <a:effectLst/>
                          <a:latin typeface="Arial" panose="020B0604020202020204" pitchFamily="34" charset="0"/>
                        </a:rPr>
                        <a:t>медиасреде</a:t>
                      </a:r>
                      <a:endParaRPr lang="ru-RU" sz="8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Увеличение</a:t>
                      </a:r>
                      <a:r>
                        <a:rPr lang="ru-RU" sz="800" b="0" i="0" u="none" strike="noStrike" baseline="0" dirty="0">
                          <a:solidFill>
                            <a:srgbClr val="000000"/>
                          </a:solidFill>
                          <a:effectLst/>
                          <a:latin typeface="Arial" panose="020B0604020202020204" pitchFamily="34" charset="0"/>
                        </a:rPr>
                        <a:t> количества материалов СМИ Республики Татарстан, направленных на формирование общечеловеческих ценностей жителей республики, сохранение и развитие национальных культур народов, проживающих в республике, процентов</a:t>
                      </a:r>
                      <a:endParaRPr lang="ru-RU" sz="8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3160">
                <a:tc rowSpan="2">
                  <a:txBody>
                    <a:bodyPr/>
                    <a:lstStyle/>
                    <a:p>
                      <a:pPr algn="just" fontAlgn="ctr"/>
                      <a:r>
                        <a:rPr lang="ru-RU" sz="800" b="0" i="0" u="none" strike="noStrike" dirty="0">
                          <a:solidFill>
                            <a:srgbClr val="000000"/>
                          </a:solidFill>
                          <a:effectLst/>
                          <a:latin typeface="Arial" panose="020B0604020202020204" pitchFamily="34" charset="0"/>
                        </a:rPr>
                        <a:t>Задача подпрограммы - Государственная поддержка и развитие информационного пространства и массовых коммуникаций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Объем телерадиовещания, выпущенного в эфир за счет государственной поддержки, </a:t>
                      </a:r>
                      <a:r>
                        <a:rPr lang="ru-RU" sz="800" b="0" i="0" u="none" strike="noStrike" dirty="0" err="1">
                          <a:solidFill>
                            <a:srgbClr val="000000"/>
                          </a:solidFill>
                          <a:effectLst/>
                          <a:latin typeface="Arial" panose="020B0604020202020204" pitchFamily="34" charset="0"/>
                        </a:rPr>
                        <a:t>тыс.часов</a:t>
                      </a:r>
                      <a:endParaRPr lang="ru-RU" sz="8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21,0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23,1</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Рост посещаемости сетевых изданий к аналогичному периоду прошлого года,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rowSpan="2">
                  <a:txBody>
                    <a:bodyPr/>
                    <a:lstStyle/>
                    <a:p>
                      <a:pPr algn="just" fontAlgn="ctr"/>
                      <a:r>
                        <a:rPr lang="ru-RU" sz="800" b="0" i="0" u="none" strike="noStrike" dirty="0">
                          <a:solidFill>
                            <a:srgbClr val="000000"/>
                          </a:solidFill>
                          <a:effectLst/>
                          <a:latin typeface="Arial" panose="020B0604020202020204" pitchFamily="34" charset="0"/>
                        </a:rPr>
                        <a:t>Государственная поддержка и развитие периодической печати на конкурсной основе</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Среднее количество полос газет, выпускаемых при финансовой поддержке печатных средств массовой информации за счет средств бюджета Республики Татарстан, в неделю, полос</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1 900,0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1 918,0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Среднее количество полос журналов, выпускаемых при финансовой поддержке печатных средств массовой информации за счет средств бюджета Республики Татарстан, в месяц, полос</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1 200,0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1 269,0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28980">
                <a:tc rowSpan="2">
                  <a:txBody>
                    <a:bodyPr/>
                    <a:lstStyle/>
                    <a:p>
                      <a:pPr algn="just" fontAlgn="ctr"/>
                      <a:r>
                        <a:rPr lang="ru-RU" sz="800" b="0" i="0" u="none" strike="noStrike" dirty="0">
                          <a:solidFill>
                            <a:srgbClr val="000000"/>
                          </a:solidFill>
                          <a:effectLst/>
                          <a:latin typeface="Arial" panose="020B0604020202020204" pitchFamily="34" charset="0"/>
                        </a:rPr>
                        <a:t>Государственная поддержка и развитие телерадиовещания на конкурсной основе</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Объем телевещания, выпущенного в эфир при финансовой поддержке за счет средств бюджета Республики Татарстан, в год,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15 300,0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16 539,0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Объем радиовещания, выпущенного в эфир при финансовой поддержке за счет средств бюджета Республики Татарстан в год,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a:solidFill>
                            <a:srgbClr val="000000"/>
                          </a:solidFill>
                          <a:effectLst/>
                          <a:latin typeface="Arial" panose="020B0604020202020204" pitchFamily="34" charset="0"/>
                        </a:rPr>
                        <a:t>6 500,0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6 514,0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0167">
                <a:tc>
                  <a:txBody>
                    <a:bodyPr/>
                    <a:lstStyle/>
                    <a:p>
                      <a:pPr algn="just" fontAlgn="ctr"/>
                      <a:r>
                        <a:rPr lang="ru-RU" sz="800" b="0" i="0" u="none" strike="noStrike" dirty="0">
                          <a:solidFill>
                            <a:srgbClr val="000000"/>
                          </a:solidFill>
                          <a:effectLst/>
                          <a:latin typeface="Arial" panose="020B0604020202020204" pitchFamily="34" charset="0"/>
                        </a:rPr>
                        <a:t>Периодические издания, учрежденные органами законодательной и исполнительной власти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Среднее количество полос, публикуемых периодическими изданиями, учрежденными органами законодательной и исполнительной власти Республики Татарстан в неделю,</a:t>
                      </a:r>
                      <a:r>
                        <a:rPr lang="ru-RU" sz="800" b="0" i="0" u="none" strike="noStrike" baseline="0" dirty="0">
                          <a:solidFill>
                            <a:srgbClr val="000000"/>
                          </a:solidFill>
                          <a:effectLst/>
                          <a:latin typeface="Arial" panose="020B0604020202020204" pitchFamily="34" charset="0"/>
                        </a:rPr>
                        <a:t> полос</a:t>
                      </a:r>
                      <a:endParaRPr lang="ru-RU" sz="800" b="0" i="0" u="none" strike="noStrike" dirty="0">
                        <a:solidFill>
                          <a:srgbClr val="000000"/>
                        </a:solidFill>
                        <a:effectLst/>
                        <a:latin typeface="Arial" panose="020B0604020202020204" pitchFamily="34" charset="0"/>
                      </a:endParaRPr>
                    </a:p>
                    <a:p>
                      <a:pPr algn="just" fontAlgn="ctr"/>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71,0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71,0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40334">
                <a:tc>
                  <a:txBody>
                    <a:bodyPr/>
                    <a:lstStyle/>
                    <a:p>
                      <a:pPr algn="just" fontAlgn="ctr"/>
                      <a:r>
                        <a:rPr lang="ru-RU" sz="800" b="0" i="0" u="none" strike="noStrike" dirty="0">
                          <a:solidFill>
                            <a:srgbClr val="000000"/>
                          </a:solidFill>
                          <a:effectLst/>
                          <a:latin typeface="Arial" panose="020B0604020202020204" pitchFamily="34" charset="0"/>
                        </a:rPr>
                        <a:t>Государственная поддержка издательской деятельности</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Количество наименований издаваемой социально значимой литературы в год, единиц</a:t>
                      </a:r>
                    </a:p>
                    <a:p>
                      <a:pPr algn="just" fontAlgn="ctr"/>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160,0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162,0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340334">
                <a:tc>
                  <a:txBody>
                    <a:bodyPr/>
                    <a:lstStyle/>
                    <a:p>
                      <a:pPr algn="just" fontAlgn="ctr"/>
                      <a:r>
                        <a:rPr lang="ru-RU" sz="800" b="0" i="0" u="none" strike="noStrike" dirty="0">
                          <a:solidFill>
                            <a:srgbClr val="000000"/>
                          </a:solidFill>
                          <a:effectLst/>
                          <a:latin typeface="Arial" panose="020B0604020202020204" pitchFamily="34" charset="0"/>
                        </a:rPr>
                        <a:t>Общехозяйственная деятельность Республиканского агентства по печати и массовым коммуникациям "</a:t>
                      </a:r>
                      <a:r>
                        <a:rPr lang="ru-RU" sz="800" b="0" i="0" u="none" strike="noStrike" dirty="0" err="1">
                          <a:solidFill>
                            <a:srgbClr val="000000"/>
                          </a:solidFill>
                          <a:effectLst/>
                          <a:latin typeface="Arial" panose="020B0604020202020204" pitchFamily="34" charset="0"/>
                        </a:rPr>
                        <a:t>Татмедиа</a:t>
                      </a:r>
                      <a:r>
                        <a:rPr lang="ru-RU" sz="800" b="0" i="0" u="none" strike="noStrike" dirty="0">
                          <a:solidFill>
                            <a:srgbClr val="000000"/>
                          </a:solidFill>
                          <a:effectLst/>
                          <a:latin typeface="Arial" panose="020B0604020202020204" pitchFamily="34" charset="0"/>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800" b="0" i="0" u="none" strike="noStrike" dirty="0">
                          <a:solidFill>
                            <a:srgbClr val="000000"/>
                          </a:solidFill>
                          <a:effectLst/>
                          <a:latin typeface="Arial" panose="020B0604020202020204" pitchFamily="34" charset="0"/>
                        </a:rPr>
                        <a:t>Государственное управление в сфере печати и массовых коммуникаций, процентов</a:t>
                      </a:r>
                    </a:p>
                    <a:p>
                      <a:pPr algn="just" fontAlgn="ctr"/>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800" b="0" i="0" u="none" strike="noStrike" dirty="0">
                          <a:solidFill>
                            <a:srgbClr val="000000"/>
                          </a:solidFill>
                          <a:effectLst/>
                          <a:latin typeface="Arial" panose="020B0604020202020204" pitchFamily="34" charset="0"/>
                        </a:rPr>
                        <a:t>100,0</a:t>
                      </a:r>
                    </a:p>
                    <a:p>
                      <a:pPr algn="ctr" fontAlgn="t"/>
                      <a:r>
                        <a:rPr lang="ru-RU" sz="800" b="0" i="0" u="none" strike="noStrike" dirty="0">
                          <a:solidFill>
                            <a:srgbClr val="000000"/>
                          </a:solidFill>
                          <a:effectLst/>
                          <a:latin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10" name="Скругленный прямоугольник 9"/>
          <p:cNvSpPr/>
          <p:nvPr/>
        </p:nvSpPr>
        <p:spPr>
          <a:xfrm>
            <a:off x="518084" y="157993"/>
            <a:ext cx="8091287"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t"/>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Республика Татарстан </a:t>
            </a:r>
          </a:p>
          <a:p>
            <a:pPr algn="ctr" fontAlgn="t"/>
            <a:r>
              <a:rPr lang="ru-RU" sz="1400" b="1" dirty="0"/>
              <a:t>«Цифровой Татарстан» </a:t>
            </a:r>
            <a:r>
              <a:rPr lang="ru-RU" altLang="ru-RU" sz="1400" b="1" dirty="0">
                <a:ea typeface="Calibri" panose="020F0502020204030204" pitchFamily="34" charset="0"/>
                <a:cs typeface="Times New Roman" panose="02020603050405020304" pitchFamily="18" charset="0"/>
              </a:rPr>
              <a:t>(продолжение)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446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466740879"/>
              </p:ext>
            </p:extLst>
          </p:nvPr>
        </p:nvGraphicFramePr>
        <p:xfrm>
          <a:off x="583987" y="982138"/>
          <a:ext cx="8306960" cy="5210858"/>
        </p:xfrm>
        <a:graphic>
          <a:graphicData uri="http://schemas.openxmlformats.org/drawingml/2006/table">
            <a:tbl>
              <a:tblPr>
                <a:tableStyleId>{5C22544A-7EE6-4342-B048-85BDC9FD1C3A}</a:tableStyleId>
              </a:tblPr>
              <a:tblGrid>
                <a:gridCol w="1706132"/>
                <a:gridCol w="5188398"/>
                <a:gridCol w="683879"/>
                <a:gridCol w="728551"/>
              </a:tblGrid>
              <a:tr h="336404">
                <a:tc>
                  <a:txBody>
                    <a:bodyPr/>
                    <a:lstStyle/>
                    <a:p>
                      <a:pPr algn="ctr" fontAlgn="ctr"/>
                      <a:r>
                        <a:rPr lang="ru-RU" sz="800" b="1" i="0" u="none" strike="noStrike" dirty="0" smtClean="0">
                          <a:solidFill>
                            <a:srgbClr val="000000"/>
                          </a:solidFill>
                          <a:effectLst/>
                          <a:latin typeface="+mn-lt"/>
                        </a:rPr>
                        <a:t>Наименование</a:t>
                      </a:r>
                      <a:endParaRPr lang="ru-RU" sz="800" b="1" i="0" u="none" strike="noStrike" dirty="0">
                        <a:solidFill>
                          <a:srgbClr val="000000"/>
                        </a:solidFill>
                        <a:effectLst/>
                        <a:latin typeface="+mn-lt"/>
                      </a:endParaRPr>
                    </a:p>
                  </a:txBody>
                  <a:tcPr marL="4979" marR="4979" marT="49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solidFill>
                            <a:schemeClr val="tx1"/>
                          </a:solidFill>
                          <a:effectLst/>
                          <a:latin typeface="+mn-lt"/>
                        </a:rPr>
                        <a:t>Целевые показатели реализации государственной программы</a:t>
                      </a:r>
                      <a:endParaRPr lang="ru-RU" sz="800" b="1" i="0" u="none" strike="noStrike" dirty="0">
                        <a:solidFill>
                          <a:schemeClr val="tx1"/>
                        </a:solidFill>
                        <a:effectLst/>
                        <a:latin typeface="+mn-lt"/>
                      </a:endParaRPr>
                    </a:p>
                  </a:txBody>
                  <a:tcPr marL="4979" marR="4979" marT="49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2022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2022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40334">
                <a:tc gridSpan="4">
                  <a:txBody>
                    <a:bodyPr/>
                    <a:lstStyle/>
                    <a:p>
                      <a:pPr algn="ctr" fontAlgn="ctr"/>
                      <a:r>
                        <a:rPr lang="ru-RU" sz="770" b="1" i="0" u="none" strike="noStrike" dirty="0">
                          <a:solidFill>
                            <a:srgbClr val="000000"/>
                          </a:solidFill>
                          <a:effectLst/>
                          <a:latin typeface="Arial" panose="020B0604020202020204" pitchFamily="34" charset="0"/>
                        </a:rPr>
                        <a:t>Подпрограмма - «Государственная поддержка развития экономической среды и человеческого капитала в сфере информационных технологий в Республике Татарстан»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pPr algn="r" fontAlgn="t"/>
                      <a:endParaRPr lang="ru-RU" sz="8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r" fontAlgn="t"/>
                      <a:endParaRPr lang="ru-RU" sz="800" b="0" i="0" u="none" strike="noStrike" dirty="0">
                        <a:solidFill>
                          <a:srgbClr val="000000"/>
                        </a:solidFill>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36973">
                <a:tc gridSpan="4">
                  <a:txBody>
                    <a:bodyPr/>
                    <a:lstStyle/>
                    <a:p>
                      <a:pPr algn="l" fontAlgn="ctr"/>
                      <a:r>
                        <a:rPr lang="ru-RU" sz="770" b="0" i="0" u="none" strike="noStrike" dirty="0">
                          <a:solidFill>
                            <a:srgbClr val="000000"/>
                          </a:solidFill>
                          <a:effectLst/>
                          <a:latin typeface="Arial" panose="020B0604020202020204" pitchFamily="34" charset="0"/>
                        </a:rPr>
                        <a:t>Цель подпрограммы – Реализация государственной политики в сфере цифровой трансформации и связи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pPr algn="ctr" fontAlgn="t"/>
                      <a:endParaRPr lang="ru-RU" sz="800" b="0"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ctr" fontAlgn="t"/>
                      <a:endParaRPr lang="ru-RU" sz="800" b="0" i="0" u="none" strike="noStrike" dirty="0">
                        <a:solidFill>
                          <a:srgbClr val="000000"/>
                        </a:solidFill>
                        <a:effectLst/>
                        <a:latin typeface="Arial" panose="020B0604020202020204" pitchFamily="34" charset="0"/>
                      </a:endParaRPr>
                    </a:p>
                  </a:txBody>
                  <a:tcPr marL="9525" marR="9525" marT="9525" marB="0" anchor="ctr"/>
                </a:tc>
              </a:tr>
              <a:tr h="255373">
                <a:tc rowSpan="2">
                  <a:txBody>
                    <a:bodyPr/>
                    <a:lstStyle/>
                    <a:p>
                      <a:pPr algn="just" fontAlgn="ctr"/>
                      <a:r>
                        <a:rPr lang="ru-RU" sz="770" b="0" i="0" u="none" strike="noStrike" dirty="0">
                          <a:solidFill>
                            <a:srgbClr val="000000"/>
                          </a:solidFill>
                          <a:effectLst/>
                          <a:latin typeface="Arial" panose="020B0604020202020204" pitchFamily="34" charset="0"/>
                        </a:rPr>
                        <a:t>Задача подпрограммы – Повышение инвестиционной привлекательности информационной среды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lang="ru-RU" sz="770" b="0" i="0" u="none" strike="noStrike" dirty="0">
                          <a:solidFill>
                            <a:srgbClr val="000000"/>
                          </a:solidFill>
                          <a:effectLst/>
                          <a:latin typeface="Arial" panose="020B0604020202020204" pitchFamily="34" charset="0"/>
                        </a:rPr>
                        <a:t>Выполнение плановых показателей объемов доходов от оказания платных услуг подведомственными учреждениями, процентов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100,0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123,0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0334">
                <a:tc vMerge="1">
                  <a:txBody>
                    <a:bodyPr/>
                    <a:lstStyle/>
                    <a:p>
                      <a:pPr algn="l" fontAlgn="ctr"/>
                      <a:endParaRPr lang="ru-RU" sz="8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rgbClr val="000000"/>
                          </a:solidFill>
                          <a:effectLst/>
                          <a:latin typeface="Arial" panose="020B0604020202020204" pitchFamily="34" charset="0"/>
                        </a:rPr>
                        <a:t>Увеличение вложений в отечественные решения в сфере информационных технологий в четыре раза по  сравнению с показателем 2019 года, единиц</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7,0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190,0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6640">
                <a:tc rowSpan="5">
                  <a:txBody>
                    <a:bodyPr/>
                    <a:lstStyle/>
                    <a:p>
                      <a:pPr algn="just" fontAlgn="ctr"/>
                      <a:r>
                        <a:rPr lang="ru-RU" sz="770" b="0" i="0" u="none" strike="noStrike" dirty="0">
                          <a:solidFill>
                            <a:srgbClr val="000000"/>
                          </a:solidFill>
                          <a:effectLst/>
                          <a:latin typeface="Arial" panose="020B0604020202020204" pitchFamily="34" charset="0"/>
                        </a:rPr>
                        <a:t>Бизнес-</a:t>
                      </a:r>
                      <a:r>
                        <a:rPr lang="ru-RU" sz="770" b="0" i="0" u="none" strike="noStrike" dirty="0" err="1">
                          <a:solidFill>
                            <a:srgbClr val="000000"/>
                          </a:solidFill>
                          <a:effectLst/>
                          <a:latin typeface="Arial" panose="020B0604020202020204" pitchFamily="34" charset="0"/>
                        </a:rPr>
                        <a:t>инкубирование</a:t>
                      </a:r>
                      <a:r>
                        <a:rPr lang="ru-RU" sz="770" b="0" i="0" u="none" strike="noStrike" dirty="0">
                          <a:solidFill>
                            <a:srgbClr val="000000"/>
                          </a:solidFill>
                          <a:effectLst/>
                          <a:latin typeface="Arial" panose="020B0604020202020204" pitchFamily="34" charset="0"/>
                        </a:rPr>
                        <a:t> субъектов малого предпринимательства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ru-RU" sz="770" dirty="0">
                          <a:effectLst/>
                          <a:latin typeface="Arial" panose="020B0604020202020204" pitchFamily="34" charset="0"/>
                          <a:ea typeface="Calibri" panose="020F0502020204030204" pitchFamily="34" charset="0"/>
                          <a:cs typeface="Arial" panose="020B0604020202020204" pitchFamily="34" charset="0"/>
                        </a:rPr>
                        <a:t>Количество ИТ-компаний, размещенных в бизнес-инкубаторе, единиц</a:t>
                      </a:r>
                    </a:p>
                  </a:txBody>
                  <a:tcPr marL="36195" marR="3619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40,0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41,0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033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ru-RU" sz="770" dirty="0">
                          <a:effectLst/>
                          <a:latin typeface="Arial" panose="020B0604020202020204" pitchFamily="34" charset="0"/>
                          <a:ea typeface="Calibri" panose="020F0502020204030204" pitchFamily="34" charset="0"/>
                          <a:cs typeface="Arial" panose="020B0604020202020204" pitchFamily="34" charset="0"/>
                        </a:rPr>
                        <a:t>Уровень соответствия квалификации персонала ГАУ «ИТ-парк», задействованного в оказании услуг бизнес-</a:t>
                      </a:r>
                      <a:r>
                        <a:rPr lang="ru-RU" sz="770" dirty="0" err="1">
                          <a:effectLst/>
                          <a:latin typeface="Arial" panose="020B0604020202020204" pitchFamily="34" charset="0"/>
                          <a:ea typeface="Calibri" panose="020F0502020204030204" pitchFamily="34" charset="0"/>
                          <a:cs typeface="Arial" panose="020B0604020202020204" pitchFamily="34" charset="0"/>
                        </a:rPr>
                        <a:t>инкубирования</a:t>
                      </a:r>
                      <a:r>
                        <a:rPr lang="ru-RU" sz="770" dirty="0">
                          <a:effectLst/>
                          <a:latin typeface="Arial" panose="020B0604020202020204" pitchFamily="34" charset="0"/>
                          <a:ea typeface="Calibri" panose="020F0502020204030204" pitchFamily="34" charset="0"/>
                          <a:cs typeface="Arial" panose="020B0604020202020204" pitchFamily="34" charset="0"/>
                        </a:rPr>
                        <a:t>, требованиям предоставления услуги бизнес-</a:t>
                      </a:r>
                      <a:r>
                        <a:rPr lang="ru-RU" sz="770" dirty="0" err="1">
                          <a:effectLst/>
                          <a:latin typeface="Arial" panose="020B0604020202020204" pitchFamily="34" charset="0"/>
                          <a:ea typeface="Calibri" panose="020F0502020204030204" pitchFamily="34" charset="0"/>
                          <a:cs typeface="Arial" panose="020B0604020202020204" pitchFamily="34" charset="0"/>
                        </a:rPr>
                        <a:t>инкубирования</a:t>
                      </a:r>
                      <a:r>
                        <a:rPr lang="ru-RU" sz="770" dirty="0">
                          <a:effectLst/>
                          <a:latin typeface="Arial" panose="020B0604020202020204" pitchFamily="34" charset="0"/>
                          <a:ea typeface="Calibri" panose="020F0502020204030204" pitchFamily="34" charset="0"/>
                          <a:cs typeface="Arial" panose="020B0604020202020204" pitchFamily="34" charset="0"/>
                        </a:rPr>
                        <a:t>, </a:t>
                      </a:r>
                      <a:r>
                        <a:rPr lang="ru-RU" sz="770" dirty="0" smtClean="0">
                          <a:effectLst/>
                          <a:latin typeface="Arial" panose="020B0604020202020204" pitchFamily="34" charset="0"/>
                          <a:ea typeface="Calibri" panose="020F0502020204030204" pitchFamily="34" charset="0"/>
                          <a:cs typeface="Arial" panose="020B0604020202020204" pitchFamily="34" charset="0"/>
                        </a:rPr>
                        <a:t>процентов</a:t>
                      </a:r>
                      <a:endParaRPr lang="ru-RU" sz="77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100,0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100,0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5610">
                <a:tc vMerge="1">
                  <a:txBody>
                    <a:bodyPr/>
                    <a:lstStyle/>
                    <a:p>
                      <a:pPr algn="l" fontAlgn="ctr"/>
                      <a:endParaRPr lang="ru-RU" sz="8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ru-RU" sz="770" dirty="0">
                          <a:effectLst/>
                          <a:latin typeface="Arial" panose="020B0604020202020204" pitchFamily="34" charset="0"/>
                          <a:ea typeface="Calibri" panose="020F0502020204030204" pitchFamily="34" charset="0"/>
                          <a:cs typeface="Arial" panose="020B0604020202020204" pitchFamily="34" charset="0"/>
                        </a:rPr>
                        <a:t>Наличие со стороны резидентов бизнес-инкубатора обоснованных жалоб на объем и качество предоставляемых услуг, </a:t>
                      </a:r>
                      <a:r>
                        <a:rPr lang="ru-RU" sz="770" dirty="0" smtClean="0">
                          <a:effectLst/>
                          <a:latin typeface="Arial" panose="020B0604020202020204" pitchFamily="34" charset="0"/>
                          <a:ea typeface="Calibri" panose="020F0502020204030204" pitchFamily="34" charset="0"/>
                          <a:cs typeface="Arial" panose="020B0604020202020204" pitchFamily="34" charset="0"/>
                        </a:rPr>
                        <a:t>единиц</a:t>
                      </a:r>
                      <a:endParaRPr lang="ru-RU" sz="770" dirty="0">
                        <a:effectLst/>
                        <a:latin typeface="Arial" panose="020B0604020202020204" pitchFamily="34" charset="0"/>
                        <a:ea typeface="Calibri" panose="020F0502020204030204" pitchFamily="34" charset="0"/>
                        <a:cs typeface="Arial" panose="020B0604020202020204" pitchFamily="34" charset="0"/>
                      </a:endParaRPr>
                    </a:p>
                  </a:txBody>
                  <a:tcPr marL="36195" marR="3619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3160">
                <a:tc vMerge="1">
                  <a:txBody>
                    <a:bodyPr/>
                    <a:lstStyle/>
                    <a:p>
                      <a:pPr algn="l" fontAlgn="ctr"/>
                      <a:endParaRPr lang="ru-RU" sz="8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ru-RU" sz="770" dirty="0">
                          <a:effectLst/>
                          <a:latin typeface="Arial" panose="020B0604020202020204" pitchFamily="34" charset="0"/>
                          <a:ea typeface="Calibri" panose="020F0502020204030204" pitchFamily="34" charset="0"/>
                          <a:cs typeface="Arial" panose="020B0604020202020204" pitchFamily="34" charset="0"/>
                        </a:rPr>
                        <a:t>Доля инкубированных проектов, доведенных до реализации, процен­тов</a:t>
                      </a:r>
                    </a:p>
                  </a:txBody>
                  <a:tcPr marL="36195" marR="3619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не менее 40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68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4907">
                <a:tc vMerge="1">
                  <a:txBody>
                    <a:bodyPr/>
                    <a:lstStyle/>
                    <a:p>
                      <a:pPr algn="l" fontAlgn="ctr"/>
                      <a:endParaRPr lang="ru-RU" sz="800" b="0"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0"/>
                        </a:spcAft>
                      </a:pPr>
                      <a:r>
                        <a:rPr lang="ru-RU" sz="770" dirty="0">
                          <a:effectLst/>
                          <a:latin typeface="Arial" panose="020B0604020202020204" pitchFamily="34" charset="0"/>
                          <a:ea typeface="Calibri" panose="020F0502020204030204" pitchFamily="34" charset="0"/>
                          <a:cs typeface="Arial" panose="020B0604020202020204" pitchFamily="34" charset="0"/>
                        </a:rPr>
                        <a:t>Доля резидентов бизнес-инкубатора, удовлетворенных качеством и доступностью услуги, процентов</a:t>
                      </a:r>
                    </a:p>
                    <a:p>
                      <a:pPr algn="just">
                        <a:lnSpc>
                          <a:spcPct val="107000"/>
                        </a:lnSpc>
                        <a:spcAft>
                          <a:spcPts val="0"/>
                        </a:spcAft>
                      </a:pPr>
                      <a:r>
                        <a:rPr lang="ru-RU" sz="770" dirty="0">
                          <a:effectLst/>
                          <a:latin typeface="Arial" panose="020B0604020202020204" pitchFamily="34" charset="0"/>
                          <a:ea typeface="Calibri" panose="020F0502020204030204" pitchFamily="34" charset="0"/>
                          <a:cs typeface="Arial" panose="020B0604020202020204" pitchFamily="34" charset="0"/>
                        </a:rPr>
                        <a:t> </a:t>
                      </a:r>
                    </a:p>
                  </a:txBody>
                  <a:tcPr marL="36195" marR="3619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90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770" b="0" i="0" u="none" strike="noStrike" dirty="0">
                          <a:solidFill>
                            <a:srgbClr val="000000"/>
                          </a:solidFill>
                          <a:effectLst/>
                          <a:latin typeface="Arial" panose="020B0604020202020204" pitchFamily="34" charset="0"/>
                        </a:rPr>
                        <a:t>96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0167">
                <a:tc rowSpan="2">
                  <a:txBody>
                    <a:bodyPr/>
                    <a:lstStyle/>
                    <a:p>
                      <a:pPr algn="just" fontAlgn="ctr"/>
                      <a:r>
                        <a:rPr lang="ru-RU" sz="770" b="0" i="0" u="none" strike="noStrike" dirty="0">
                          <a:solidFill>
                            <a:srgbClr val="000000"/>
                          </a:solidFill>
                          <a:effectLst/>
                          <a:latin typeface="Arial" panose="020B0604020202020204" pitchFamily="34" charset="0"/>
                        </a:rPr>
                        <a:t>Выдача грантов на обучение в сфере информационных технологий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rgbClr val="000000"/>
                          </a:solidFill>
                          <a:effectLst/>
                          <a:latin typeface="Arial" panose="020B0604020202020204" pitchFamily="34" charset="0"/>
                        </a:rPr>
                        <a:t>Количество государственных (муниципальных) служащих</a:t>
                      </a:r>
                      <a:br>
                        <a:rPr lang="ru-RU" sz="770" b="0" i="0" u="none" strike="noStrike" dirty="0">
                          <a:solidFill>
                            <a:srgbClr val="000000"/>
                          </a:solidFill>
                          <a:effectLst/>
                          <a:latin typeface="Arial" panose="020B0604020202020204" pitchFamily="34" charset="0"/>
                        </a:rPr>
                      </a:br>
                      <a:r>
                        <a:rPr lang="ru-RU" sz="770" b="0" i="0" u="none" strike="noStrike" dirty="0">
                          <a:solidFill>
                            <a:srgbClr val="000000"/>
                          </a:solidFill>
                          <a:effectLst/>
                          <a:latin typeface="Arial" panose="020B0604020202020204" pitchFamily="34" charset="0"/>
                        </a:rPr>
                        <a:t>и работников учреждений, прошедших обучение компетенциям в сфере цифровой трансформации государственного и муниципального управления, ежегодно, человек</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198,0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244,0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0474">
                <a:tc vMerge="1">
                  <a:txBody>
                    <a:bodyPr/>
                    <a:lstStyle/>
                    <a:p>
                      <a:endParaRPr lang="ru-RU"/>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rgbClr val="000000"/>
                          </a:solidFill>
                          <a:effectLst/>
                          <a:latin typeface="Arial" panose="020B0604020202020204" pitchFamily="34" charset="0"/>
                        </a:rPr>
                        <a:t>Количество  грантов, выданных за год на обучение по специальности в сфере информационных технологий, штук</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150,0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163,0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634">
                <a:tc>
                  <a:txBody>
                    <a:bodyPr/>
                    <a:lstStyle/>
                    <a:p>
                      <a:pPr algn="just" fontAlgn="ctr"/>
                      <a:r>
                        <a:rPr lang="ru-RU" sz="770" b="0" i="0" u="none" strike="noStrike" dirty="0">
                          <a:solidFill>
                            <a:srgbClr val="000000"/>
                          </a:solidFill>
                          <a:effectLst/>
                          <a:latin typeface="Arial" panose="020B0604020202020204" pitchFamily="34" charset="0"/>
                        </a:rPr>
                        <a:t>Проведение мероприятия «Школа Цифровых чемпионов»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770" b="0" i="0" u="none" strike="noStrike" dirty="0">
                          <a:solidFill>
                            <a:srgbClr val="000000"/>
                          </a:solidFill>
                          <a:effectLst/>
                          <a:latin typeface="Arial" panose="020B0604020202020204" pitchFamily="34" charset="0"/>
                        </a:rPr>
                        <a:t>Количество проектов-участников мероприятия, создающие технологические решения в области цифровой экономики с применением «сквозных» технологий (большие данные, искусственный интеллект, системы распределенного реестра, квантовые вычисления, </a:t>
                      </a:r>
                      <a:r>
                        <a:rPr lang="ru-RU" sz="770" b="0" i="0" u="none" strike="noStrike" dirty="0" err="1">
                          <a:solidFill>
                            <a:srgbClr val="000000"/>
                          </a:solidFill>
                          <a:effectLst/>
                          <a:latin typeface="Arial" panose="020B0604020202020204" pitchFamily="34" charset="0"/>
                        </a:rPr>
                        <a:t>сенсорика</a:t>
                      </a:r>
                      <a:r>
                        <a:rPr lang="ru-RU" sz="770" b="0" i="0" u="none" strike="noStrike" dirty="0">
                          <a:solidFill>
                            <a:srgbClr val="000000"/>
                          </a:solidFill>
                          <a:effectLst/>
                          <a:latin typeface="Arial" panose="020B0604020202020204" pitchFamily="34" charset="0"/>
                        </a:rPr>
                        <a:t> и компоненты робототехники, беспроводная связь, виртуальная и дополненные реальности и др.), штук</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15,0</a:t>
                      </a:r>
                    </a:p>
                    <a:p>
                      <a:pPr algn="ctr" fontAlgn="t"/>
                      <a:r>
                        <a:rPr lang="ru-RU" sz="770" b="0" i="0" u="none" strike="noStrike" dirty="0">
                          <a:solidFill>
                            <a:srgbClr val="000000"/>
                          </a:solidFill>
                          <a:effectLst/>
                          <a:latin typeface="Arial" panose="020B0604020202020204" pitchFamily="34" charset="0"/>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15,0</a:t>
                      </a:r>
                    </a:p>
                    <a:p>
                      <a:pPr algn="ctr" fontAlgn="t"/>
                      <a:r>
                        <a:rPr lang="ru-RU" sz="770" b="0" i="0" u="none" strike="noStrike" dirty="0">
                          <a:solidFill>
                            <a:srgbClr val="000000"/>
                          </a:solidFill>
                          <a:effectLst/>
                          <a:latin typeface="Arial" panose="020B0604020202020204" pitchFamily="34" charset="0"/>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0334">
                <a:tc>
                  <a:txBody>
                    <a:bodyPr/>
                    <a:lstStyle/>
                    <a:p>
                      <a:pPr marL="0" algn="just" defTabSz="914400" rtl="0" eaLnBrk="1" fontAlgn="t" latinLnBrk="0" hangingPunct="1"/>
                      <a:r>
                        <a:rPr lang="ru-RU" sz="770" b="0" i="0" u="none" strike="noStrike" kern="1200" dirty="0">
                          <a:solidFill>
                            <a:srgbClr val="000000"/>
                          </a:solidFill>
                          <a:effectLst/>
                          <a:latin typeface="Arial" panose="020B0604020202020204" pitchFamily="34" charset="0"/>
                          <a:ea typeface="+mn-ea"/>
                          <a:cs typeface="Arial" panose="020B0604020202020204" pitchFamily="34" charset="0"/>
                        </a:rPr>
                        <a:t>Предоставление субсидии ГАУ «ИТ-парк» на возмещение затрат по организации и проведению мероприятия «</a:t>
                      </a:r>
                      <a:r>
                        <a:rPr lang="ru-RU" sz="770" b="0" i="0" u="none" strike="noStrike" kern="1200" dirty="0" err="1">
                          <a:solidFill>
                            <a:srgbClr val="000000"/>
                          </a:solidFill>
                          <a:effectLst/>
                          <a:latin typeface="Arial" panose="020B0604020202020204" pitchFamily="34" charset="0"/>
                          <a:ea typeface="+mn-ea"/>
                          <a:cs typeface="Arial" panose="020B0604020202020204" pitchFamily="34" charset="0"/>
                        </a:rPr>
                        <a:t>Open</a:t>
                      </a:r>
                      <a:r>
                        <a:rPr lang="ru-RU" sz="770" b="0" i="0" u="none" strike="noStrike" kern="1200" dirty="0">
                          <a:solidFill>
                            <a:srgbClr val="000000"/>
                          </a:solidFill>
                          <a:effectLst/>
                          <a:latin typeface="Arial" panose="020B0604020202020204" pitchFamily="34" charset="0"/>
                          <a:ea typeface="+mn-ea"/>
                          <a:cs typeface="Arial" panose="020B0604020202020204" pitchFamily="34" charset="0"/>
                        </a:rPr>
                        <a:t> </a:t>
                      </a:r>
                      <a:r>
                        <a:rPr lang="ru-RU" sz="770" b="0" i="0" u="none" strike="noStrike" kern="1200" dirty="0" err="1">
                          <a:solidFill>
                            <a:srgbClr val="000000"/>
                          </a:solidFill>
                          <a:effectLst/>
                          <a:latin typeface="Arial" panose="020B0604020202020204" pitchFamily="34" charset="0"/>
                          <a:ea typeface="+mn-ea"/>
                          <a:cs typeface="Arial" panose="020B0604020202020204" pitchFamily="34" charset="0"/>
                        </a:rPr>
                        <a:t>Innovations</a:t>
                      </a:r>
                      <a:r>
                        <a:rPr lang="ru-RU" sz="770" b="0" i="0" u="none" strike="noStrike" kern="1200" dirty="0">
                          <a:solidFill>
                            <a:srgbClr val="000000"/>
                          </a:solidFill>
                          <a:effectLst/>
                          <a:latin typeface="Arial" panose="020B0604020202020204" pitchFamily="34" charset="0"/>
                          <a:ea typeface="+mn-ea"/>
                          <a:cs typeface="Arial" panose="020B0604020202020204" pitchFamily="34" charset="0"/>
                        </a:rPr>
                        <a:t> </a:t>
                      </a:r>
                      <a:r>
                        <a:rPr lang="ru-RU" sz="770" b="0" i="0" u="none" strike="noStrike" kern="1200" dirty="0" err="1">
                          <a:solidFill>
                            <a:srgbClr val="000000"/>
                          </a:solidFill>
                          <a:effectLst/>
                          <a:latin typeface="Arial" panose="020B0604020202020204" pitchFamily="34" charset="0"/>
                          <a:ea typeface="+mn-ea"/>
                          <a:cs typeface="Arial" panose="020B0604020202020204" pitchFamily="34" charset="0"/>
                        </a:rPr>
                        <a:t>Startup</a:t>
                      </a:r>
                      <a:r>
                        <a:rPr lang="ru-RU" sz="770" b="0" i="0" u="none" strike="noStrike" kern="1200" dirty="0">
                          <a:solidFill>
                            <a:srgbClr val="000000"/>
                          </a:solidFill>
                          <a:effectLst/>
                          <a:latin typeface="Arial" panose="020B0604020202020204" pitchFamily="34" charset="0"/>
                          <a:ea typeface="+mn-ea"/>
                          <a:cs typeface="Arial" panose="020B0604020202020204" pitchFamily="34" charset="0"/>
                        </a:rPr>
                        <a:t> </a:t>
                      </a:r>
                      <a:r>
                        <a:rPr lang="ru-RU" sz="770" b="0" i="0" u="none" strike="noStrike" kern="1200" dirty="0" err="1">
                          <a:solidFill>
                            <a:srgbClr val="000000"/>
                          </a:solidFill>
                          <a:effectLst/>
                          <a:latin typeface="Arial" panose="020B0604020202020204" pitchFamily="34" charset="0"/>
                          <a:ea typeface="+mn-ea"/>
                          <a:cs typeface="Arial" panose="020B0604020202020204" pitchFamily="34" charset="0"/>
                        </a:rPr>
                        <a:t>Tour</a:t>
                      </a:r>
                      <a:r>
                        <a:rPr lang="ru-RU" sz="770" b="0" i="0" u="none" strike="noStrike" kern="1200" dirty="0">
                          <a:solidFill>
                            <a:srgbClr val="000000"/>
                          </a:solidFill>
                          <a:effectLst/>
                          <a:latin typeface="Arial" panose="020B0604020202020204" pitchFamily="34" charset="0"/>
                          <a:ea typeface="+mn-ea"/>
                          <a:cs typeface="Arial" panose="020B0604020202020204" pitchFamily="34" charset="0"/>
                        </a:rPr>
                        <a:t>» </a:t>
                      </a:r>
                    </a:p>
                  </a:txBody>
                  <a:tcPr marL="2360" marR="2360" marT="23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t" latinLnBrk="0" hangingPunct="1"/>
                      <a:r>
                        <a:rPr lang="ru-RU" sz="770" b="0" i="0" u="none" strike="noStrike" kern="1200" dirty="0">
                          <a:solidFill>
                            <a:srgbClr val="000000"/>
                          </a:solidFill>
                          <a:effectLst/>
                          <a:latin typeface="Arial" panose="020B0604020202020204" pitchFamily="34" charset="0"/>
                          <a:ea typeface="+mn-ea"/>
                          <a:cs typeface="Arial" panose="020B0604020202020204" pitchFamily="34" charset="0"/>
                        </a:rPr>
                        <a:t>Количество</a:t>
                      </a:r>
                      <a:r>
                        <a:rPr lang="ru-RU" sz="770" b="0" i="0" u="none" strike="noStrike" kern="1200" baseline="0" dirty="0">
                          <a:solidFill>
                            <a:srgbClr val="000000"/>
                          </a:solidFill>
                          <a:effectLst/>
                          <a:latin typeface="Arial" panose="020B0604020202020204" pitchFamily="34" charset="0"/>
                          <a:ea typeface="+mn-ea"/>
                          <a:cs typeface="Arial" panose="020B0604020202020204" pitchFamily="34" charset="0"/>
                        </a:rPr>
                        <a:t> проведенных мероприятий, единиц</a:t>
                      </a:r>
                      <a:endParaRPr lang="ru-RU" sz="77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360" marR="2360" marT="23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0334">
                <a:tc>
                  <a:txBody>
                    <a:bodyPr/>
                    <a:lstStyle/>
                    <a:p>
                      <a:pPr marL="0" algn="just" defTabSz="914400" rtl="0" eaLnBrk="1" fontAlgn="t" latinLnBrk="0" hangingPunct="1"/>
                      <a:r>
                        <a:rPr lang="ru-RU" sz="770" b="0" i="0" u="none" strike="noStrike" kern="1200" dirty="0">
                          <a:solidFill>
                            <a:srgbClr val="000000"/>
                          </a:solidFill>
                          <a:effectLst/>
                          <a:latin typeface="Arial" panose="020B0604020202020204" pitchFamily="34" charset="0"/>
                          <a:ea typeface="+mn-ea"/>
                          <a:cs typeface="Arial" panose="020B0604020202020204" pitchFamily="34" charset="0"/>
                        </a:rPr>
                        <a:t>Предоставление субсидии ГАУ «ИТ-парк» на возмещение затрат по организации и проведению заседания Координационного Совета по защите информации при полномочном представителе Президента Российской Федерации в Приволжском федеральном округе</a:t>
                      </a:r>
                    </a:p>
                  </a:txBody>
                  <a:tcPr marL="2360" marR="2360" marT="23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t" latinLnBrk="0" hangingPunct="1"/>
                      <a:r>
                        <a:rPr lang="ru-RU" sz="770" b="0" i="0" u="none" strike="noStrike" kern="1200" dirty="0">
                          <a:solidFill>
                            <a:srgbClr val="000000"/>
                          </a:solidFill>
                          <a:effectLst/>
                          <a:latin typeface="Arial" panose="020B0604020202020204" pitchFamily="34" charset="0"/>
                          <a:ea typeface="+mn-ea"/>
                          <a:cs typeface="Arial" panose="020B0604020202020204" pitchFamily="34" charset="0"/>
                        </a:rPr>
                        <a:t>Количество проведенных</a:t>
                      </a:r>
                      <a:r>
                        <a:rPr lang="ru-RU" sz="770" b="0" i="0" u="none" strike="noStrike" kern="1200" baseline="0" dirty="0">
                          <a:solidFill>
                            <a:srgbClr val="000000"/>
                          </a:solidFill>
                          <a:effectLst/>
                          <a:latin typeface="Arial" panose="020B0604020202020204" pitchFamily="34" charset="0"/>
                          <a:ea typeface="+mn-ea"/>
                          <a:cs typeface="Arial" panose="020B0604020202020204" pitchFamily="34" charset="0"/>
                        </a:rPr>
                        <a:t> мероприятий, единиц</a:t>
                      </a:r>
                      <a:endParaRPr lang="ru-RU" sz="77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2360" marR="2360" marT="23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770" b="0" i="0" u="none" strike="noStrike" dirty="0">
                          <a:solidFill>
                            <a:srgbClr val="000000"/>
                          </a:solidFill>
                          <a:effectLst/>
                          <a:latin typeface="Arial" panose="020B0604020202020204" pitchFamily="34" charset="0"/>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0" name="Скругленный прямоугольник 9"/>
          <p:cNvSpPr/>
          <p:nvPr/>
        </p:nvSpPr>
        <p:spPr>
          <a:xfrm>
            <a:off x="583987" y="199182"/>
            <a:ext cx="8091287"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t"/>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Республика Татарстан </a:t>
            </a:r>
          </a:p>
          <a:p>
            <a:pPr algn="ctr" fontAlgn="t"/>
            <a:r>
              <a:rPr lang="ru-RU" sz="1400" b="1" dirty="0"/>
              <a:t>«Цифровой Татарстан» </a:t>
            </a:r>
            <a:r>
              <a:rPr lang="ru-RU" altLang="ru-RU" sz="1400" b="1" dirty="0">
                <a:ea typeface="Calibri" panose="020F0502020204030204" pitchFamily="34" charset="0"/>
                <a:cs typeface="Times New Roman" panose="02020603050405020304" pitchFamily="18" charset="0"/>
              </a:rPr>
              <a:t>(продолжение)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28329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530414830"/>
              </p:ext>
            </p:extLst>
          </p:nvPr>
        </p:nvGraphicFramePr>
        <p:xfrm>
          <a:off x="536904" y="870429"/>
          <a:ext cx="8313643" cy="4770704"/>
        </p:xfrm>
        <a:graphic>
          <a:graphicData uri="http://schemas.openxmlformats.org/drawingml/2006/table">
            <a:tbl>
              <a:tblPr>
                <a:tableStyleId>{5C22544A-7EE6-4342-B048-85BDC9FD1C3A}</a:tableStyleId>
              </a:tblPr>
              <a:tblGrid>
                <a:gridCol w="1752938"/>
                <a:gridCol w="5148275"/>
                <a:gridCol w="683879"/>
                <a:gridCol w="728551"/>
              </a:tblGrid>
              <a:tr h="336404">
                <a:tc>
                  <a:txBody>
                    <a:bodyPr/>
                    <a:lstStyle/>
                    <a:p>
                      <a:pPr algn="ctr" fontAlgn="ctr"/>
                      <a:r>
                        <a:rPr lang="ru-RU" sz="800" b="1" i="0" u="none" strike="noStrike" dirty="0" smtClean="0">
                          <a:solidFill>
                            <a:srgbClr val="000000"/>
                          </a:solidFill>
                          <a:effectLst/>
                          <a:latin typeface="+mn-lt"/>
                        </a:rPr>
                        <a:t>Наименование</a:t>
                      </a:r>
                      <a:endParaRPr lang="ru-RU" sz="800" b="1" i="0" u="none" strike="noStrike" dirty="0">
                        <a:solidFill>
                          <a:srgbClr val="000000"/>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i="0" u="none" strike="noStrike" dirty="0" smtClean="0">
                          <a:solidFill>
                            <a:schemeClr val="tx1"/>
                          </a:solidFill>
                          <a:effectLst/>
                          <a:latin typeface="+mn-lt"/>
                        </a:rPr>
                        <a:t>Целевые показатели реализации государственной программы</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2022 </a:t>
                      </a:r>
                      <a:r>
                        <a:rPr lang="ru-RU" sz="800" b="1" u="none" strike="noStrike" dirty="0">
                          <a:solidFill>
                            <a:schemeClr val="tx1"/>
                          </a:solidFill>
                          <a:effectLst/>
                          <a:latin typeface="+mn-lt"/>
                        </a:rPr>
                        <a:t>год</a:t>
                      </a:r>
                      <a:br>
                        <a:rPr lang="ru-RU" sz="800" b="1" u="none" strike="noStrike" dirty="0">
                          <a:solidFill>
                            <a:schemeClr val="tx1"/>
                          </a:solidFill>
                          <a:effectLst/>
                          <a:latin typeface="+mn-lt"/>
                        </a:rPr>
                      </a:br>
                      <a:r>
                        <a:rPr lang="ru-RU" sz="800" b="1" u="none" strike="noStrike" dirty="0">
                          <a:solidFill>
                            <a:schemeClr val="tx1"/>
                          </a:solidFill>
                          <a:effectLst/>
                          <a:latin typeface="+mn-lt"/>
                        </a:rPr>
                        <a:t>(план)</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2022 год</a:t>
                      </a:r>
                      <a:r>
                        <a:rPr lang="ru-RU" sz="800" b="1" u="none" strike="noStrike" dirty="0">
                          <a:solidFill>
                            <a:schemeClr val="tx1"/>
                          </a:solidFill>
                          <a:effectLst/>
                          <a:latin typeface="+mn-lt"/>
                        </a:rPr>
                        <a:t/>
                      </a:r>
                      <a:br>
                        <a:rPr lang="ru-RU" sz="800" b="1" u="none" strike="noStrike" dirty="0">
                          <a:solidFill>
                            <a:schemeClr val="tx1"/>
                          </a:solidFill>
                          <a:effectLst/>
                          <a:latin typeface="+mn-lt"/>
                        </a:rPr>
                      </a:b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4979" marR="4979" marT="497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0167">
                <a:tc>
                  <a:txBody>
                    <a:bodyPr/>
                    <a:lstStyle/>
                    <a:p>
                      <a:pPr marL="0" algn="just" defTabSz="914400" rtl="0" eaLnBrk="1" fontAlgn="t" latinLnBrk="0" hangingPunct="1"/>
                      <a:r>
                        <a:rPr lang="ru-RU" sz="800" b="0" i="0" u="none" strike="noStrike" kern="1200" dirty="0">
                          <a:solidFill>
                            <a:srgbClr val="000000"/>
                          </a:solidFill>
                          <a:effectLst/>
                          <a:latin typeface="Arial" panose="020B0604020202020204" pitchFamily="34" charset="0"/>
                          <a:ea typeface="+mn-ea"/>
                          <a:cs typeface="Arial" panose="020B0604020202020204" pitchFamily="34" charset="0"/>
                        </a:rPr>
                        <a:t>Предоставление субсидии ГАУ «ИТ-парк» на поощрение отдельных сотрудников, внесших вклад в создание технопарка в сфере высоких технологий «ИТ-парк имени </a:t>
                      </a:r>
                      <a:r>
                        <a:rPr lang="ru-RU" sz="800" b="0" i="0" u="none" strike="noStrike" kern="1200" dirty="0" err="1">
                          <a:solidFill>
                            <a:srgbClr val="000000"/>
                          </a:solidFill>
                          <a:effectLst/>
                          <a:latin typeface="Arial" panose="020B0604020202020204" pitchFamily="34" charset="0"/>
                          <a:ea typeface="+mn-ea"/>
                          <a:cs typeface="Arial" panose="020B0604020202020204" pitchFamily="34" charset="0"/>
                        </a:rPr>
                        <a:t>Башира</a:t>
                      </a:r>
                      <a:r>
                        <a:rPr lang="ru-RU"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ru-RU" sz="800" b="0" i="0" u="none" strike="noStrike" kern="1200" dirty="0" err="1">
                          <a:solidFill>
                            <a:srgbClr val="000000"/>
                          </a:solidFill>
                          <a:effectLst/>
                          <a:latin typeface="Arial" panose="020B0604020202020204" pitchFamily="34" charset="0"/>
                          <a:ea typeface="+mn-ea"/>
                          <a:cs typeface="Arial" panose="020B0604020202020204" pitchFamily="34" charset="0"/>
                        </a:rPr>
                        <a:t>Рамеева</a:t>
                      </a:r>
                      <a:r>
                        <a:rPr lang="ru-RU" sz="800" b="0" i="0" u="none" strike="noStrike" kern="1200" dirty="0">
                          <a:solidFill>
                            <a:srgbClr val="000000"/>
                          </a:solidFill>
                          <a:effectLst/>
                          <a:latin typeface="Arial" panose="020B0604020202020204" pitchFamily="34" charset="0"/>
                          <a:ea typeface="+mn-ea"/>
                          <a:cs typeface="Arial" panose="020B0604020202020204" pitchFamily="34" charset="0"/>
                        </a:rPr>
                        <a:t>»</a:t>
                      </a:r>
                    </a:p>
                  </a:txBody>
                  <a:tcPr marL="2360" marR="2360" marT="23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t" latinLnBrk="0" hangingPunct="1"/>
                      <a:r>
                        <a:rPr lang="ru-RU" sz="800" b="0" i="0" u="none" strike="noStrike" kern="1200" dirty="0">
                          <a:solidFill>
                            <a:srgbClr val="000000"/>
                          </a:solidFill>
                          <a:effectLst/>
                          <a:latin typeface="Arial" panose="020B0604020202020204" pitchFamily="34" charset="0"/>
                          <a:ea typeface="+mn-ea"/>
                          <a:cs typeface="Arial" panose="020B0604020202020204" pitchFamily="34" charset="0"/>
                        </a:rPr>
                        <a:t>Денежные выплаты на поощрение отдельных сотрудников, внесших вклад в создание техно-парка в сфере высоких технологий «ИТ-парк имени </a:t>
                      </a:r>
                      <a:r>
                        <a:rPr lang="ru-RU" sz="800" b="0" i="0" u="none" strike="noStrike" kern="1200" dirty="0" err="1">
                          <a:solidFill>
                            <a:srgbClr val="000000"/>
                          </a:solidFill>
                          <a:effectLst/>
                          <a:latin typeface="Arial" panose="020B0604020202020204" pitchFamily="34" charset="0"/>
                          <a:ea typeface="+mn-ea"/>
                          <a:cs typeface="Arial" panose="020B0604020202020204" pitchFamily="34" charset="0"/>
                        </a:rPr>
                        <a:t>Башира</a:t>
                      </a:r>
                      <a:r>
                        <a:rPr lang="ru-RU" sz="800" b="0" i="0" u="none" strike="noStrike" kern="1200" dirty="0">
                          <a:solidFill>
                            <a:srgbClr val="000000"/>
                          </a:solidFill>
                          <a:effectLst/>
                          <a:latin typeface="Arial" panose="020B0604020202020204" pitchFamily="34" charset="0"/>
                          <a:ea typeface="+mn-ea"/>
                          <a:cs typeface="Arial" panose="020B0604020202020204" pitchFamily="34" charset="0"/>
                        </a:rPr>
                        <a:t> </a:t>
                      </a:r>
                      <a:r>
                        <a:rPr lang="ru-RU" sz="800" b="0" i="0" u="none" strike="noStrike" kern="1200" dirty="0" err="1">
                          <a:solidFill>
                            <a:srgbClr val="000000"/>
                          </a:solidFill>
                          <a:effectLst/>
                          <a:latin typeface="Arial" panose="020B0604020202020204" pitchFamily="34" charset="0"/>
                          <a:ea typeface="+mn-ea"/>
                          <a:cs typeface="Arial" panose="020B0604020202020204" pitchFamily="34" charset="0"/>
                        </a:rPr>
                        <a:t>Рамеева</a:t>
                      </a:r>
                      <a:r>
                        <a:rPr lang="ru-RU" sz="800" b="0" i="0" u="none" strike="noStrike" kern="1200" dirty="0">
                          <a:solidFill>
                            <a:srgbClr val="000000"/>
                          </a:solidFill>
                          <a:effectLst/>
                          <a:latin typeface="Arial" panose="020B0604020202020204" pitchFamily="34" charset="0"/>
                          <a:ea typeface="+mn-ea"/>
                          <a:cs typeface="Arial" panose="020B0604020202020204" pitchFamily="34" charset="0"/>
                        </a:rPr>
                        <a:t>», процентов</a:t>
                      </a:r>
                    </a:p>
                  </a:txBody>
                  <a:tcPr marL="2360" marR="2360" marT="236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a:txBody>
                    <a:bodyPr/>
                    <a:lstStyle/>
                    <a:p>
                      <a:pPr algn="just" fontAlgn="ctr"/>
                      <a:r>
                        <a:rPr lang="ru-RU" sz="800" b="0" i="0" u="none" strike="noStrike" dirty="0">
                          <a:solidFill>
                            <a:srgbClr val="000000"/>
                          </a:solidFill>
                          <a:effectLst/>
                          <a:latin typeface="Arial" panose="020B0604020202020204" pitchFamily="34" charset="0"/>
                        </a:rPr>
                        <a:t>Предоставление субсидии ГАУ «</a:t>
                      </a:r>
                      <a:r>
                        <a:rPr lang="ru-RU" sz="800" b="0" i="0" u="none" strike="noStrike" dirty="0" err="1">
                          <a:solidFill>
                            <a:srgbClr val="000000"/>
                          </a:solidFill>
                          <a:effectLst/>
                          <a:latin typeface="Arial" panose="020B0604020202020204" pitchFamily="34" charset="0"/>
                        </a:rPr>
                        <a:t>Ит</a:t>
                      </a:r>
                      <a:r>
                        <a:rPr lang="ru-RU" sz="800" b="0" i="0" u="none" strike="noStrike" dirty="0">
                          <a:solidFill>
                            <a:srgbClr val="000000"/>
                          </a:solidFill>
                          <a:effectLst/>
                          <a:latin typeface="Arial" panose="020B0604020202020204" pitchFamily="34" charset="0"/>
                        </a:rPr>
                        <a:t>-парк» на возмещение затрат по организации и проведению мероприятия «</a:t>
                      </a:r>
                      <a:r>
                        <a:rPr lang="ru-RU" sz="800" b="0" i="0" u="none" strike="noStrike" dirty="0" err="1">
                          <a:solidFill>
                            <a:srgbClr val="000000"/>
                          </a:solidFill>
                          <a:effectLst/>
                          <a:latin typeface="Arial" panose="020B0604020202020204" pitchFamily="34" charset="0"/>
                        </a:rPr>
                        <a:t>Russia</a:t>
                      </a:r>
                      <a:r>
                        <a:rPr lang="ru-RU" sz="800" b="0" i="0" u="none" strike="noStrike" dirty="0">
                          <a:solidFill>
                            <a:srgbClr val="000000"/>
                          </a:solidFill>
                          <a:effectLst/>
                          <a:latin typeface="Arial" panose="020B0604020202020204" pitchFamily="34" charset="0"/>
                        </a:rPr>
                        <a:t> </a:t>
                      </a:r>
                      <a:r>
                        <a:rPr lang="ru-RU" sz="800" b="0" i="0" u="none" strike="noStrike" dirty="0" err="1">
                          <a:solidFill>
                            <a:srgbClr val="000000"/>
                          </a:solidFill>
                          <a:effectLst/>
                          <a:latin typeface="Arial" panose="020B0604020202020204" pitchFamily="34" charset="0"/>
                        </a:rPr>
                        <a:t>Open</a:t>
                      </a:r>
                      <a:r>
                        <a:rPr lang="ru-RU" sz="800" b="0" i="0" u="none" strike="noStrike" dirty="0">
                          <a:solidFill>
                            <a:srgbClr val="000000"/>
                          </a:solidFill>
                          <a:effectLst/>
                          <a:latin typeface="Arial" panose="020B0604020202020204" pitchFamily="34" charset="0"/>
                        </a:rPr>
                        <a:t> </a:t>
                      </a:r>
                      <a:r>
                        <a:rPr lang="ru-RU" sz="800" b="0" i="0" u="none" strike="noStrike" dirty="0" err="1">
                          <a:solidFill>
                            <a:srgbClr val="000000"/>
                          </a:solidFill>
                          <a:effectLst/>
                          <a:latin typeface="Arial" panose="020B0604020202020204" pitchFamily="34" charset="0"/>
                        </a:rPr>
                        <a:t>Source</a:t>
                      </a:r>
                      <a:r>
                        <a:rPr lang="ru-RU" sz="800" b="0" i="0" u="none" strike="noStrike" dirty="0">
                          <a:solidFill>
                            <a:srgbClr val="000000"/>
                          </a:solidFill>
                          <a:effectLst/>
                          <a:latin typeface="Arial" panose="020B0604020202020204" pitchFamily="34" charset="0"/>
                        </a:rPr>
                        <a:t> </a:t>
                      </a:r>
                      <a:r>
                        <a:rPr lang="ru-RU" sz="800" b="0" i="0" u="none" strike="noStrike" dirty="0" err="1">
                          <a:solidFill>
                            <a:srgbClr val="000000"/>
                          </a:solidFill>
                          <a:effectLst/>
                          <a:latin typeface="Arial" panose="020B0604020202020204" pitchFamily="34" charset="0"/>
                        </a:rPr>
                        <a:t>Summit</a:t>
                      </a:r>
                      <a:r>
                        <a:rPr lang="ru-RU" sz="800" b="0" i="0" u="none" strike="noStrike" dirty="0">
                          <a:solidFill>
                            <a:srgbClr val="000000"/>
                          </a:solidFill>
                          <a:effectLst/>
                          <a:latin typeface="Arial" panose="020B0604020202020204" pitchFamily="34" charset="0"/>
                        </a:rPr>
                        <a:t> 2022»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effectLst/>
                          <a:latin typeface="Arial" panose="020B0604020202020204" pitchFamily="34" charset="0"/>
                        </a:rPr>
                        <a:t>Количество проведенных мероприятий,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a:txBody>
                    <a:bodyPr/>
                    <a:lstStyle/>
                    <a:p>
                      <a:pPr marL="0" algn="just" defTabSz="914400" rtl="0" eaLnBrk="1" fontAlgn="t" latinLnBrk="0" hangingPunct="1"/>
                      <a:r>
                        <a:rPr lang="ru-RU" sz="800" b="0" i="0" u="none" strike="noStrike" kern="1200" dirty="0">
                          <a:solidFill>
                            <a:srgbClr val="000000"/>
                          </a:solidFill>
                          <a:effectLst/>
                          <a:latin typeface="Arial" panose="020B0604020202020204" pitchFamily="34" charset="0"/>
                          <a:ea typeface="+mn-ea"/>
                          <a:cs typeface="Arial" panose="020B0604020202020204" pitchFamily="34" charset="0"/>
                        </a:rPr>
                        <a:t>Предоставление субсидии ГАУ «ИТ-парк» на премирование ответственных лиц, принимавших активное участие в организации и проведении Между-народного форума KAZAN DIGITAL WEEK – 2022</a:t>
                      </a:r>
                    </a:p>
                  </a:txBody>
                  <a:tcPr marL="2360" marR="2360" marT="23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t" latinLnBrk="0" hangingPunct="1"/>
                      <a:r>
                        <a:rPr lang="ru-RU" sz="800" b="0" i="0" u="none" strike="noStrike" kern="1200" dirty="0">
                          <a:solidFill>
                            <a:srgbClr val="000000"/>
                          </a:solidFill>
                          <a:effectLst/>
                          <a:latin typeface="Arial" panose="020B0604020202020204" pitchFamily="34" charset="0"/>
                          <a:ea typeface="+mn-ea"/>
                          <a:cs typeface="Arial" panose="020B0604020202020204" pitchFamily="34" charset="0"/>
                        </a:rPr>
                        <a:t>Денежные выплаты премирование ответственных лиц, принимавших активное участие в организации и проведении Международного форума KAZAN DIGITAL WEEK – 2022, процентов</a:t>
                      </a:r>
                    </a:p>
                  </a:txBody>
                  <a:tcPr marL="2360" marR="2360" marT="236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rPr>
                        <a:t>100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a:txBody>
                    <a:bodyPr/>
                    <a:lstStyle/>
                    <a:p>
                      <a:pPr marL="0" algn="just" defTabSz="914400" rtl="0" eaLnBrk="1" fontAlgn="t" latinLnBrk="0" hangingPunct="1"/>
                      <a:r>
                        <a:rPr lang="ru-RU" sz="800" b="0" i="0" u="none" strike="noStrike" kern="1200" dirty="0">
                          <a:solidFill>
                            <a:srgbClr val="000000"/>
                          </a:solidFill>
                          <a:effectLst/>
                          <a:latin typeface="Arial" panose="020B0604020202020204" pitchFamily="34" charset="0"/>
                          <a:ea typeface="+mn-ea"/>
                          <a:cs typeface="Arial" panose="020B0604020202020204" pitchFamily="34" charset="0"/>
                        </a:rPr>
                        <a:t>Предоставление субсидии ГАУ «ИТ-парк» на финансовое обеспечение и возмещение затрат, связанных с созданием, внедрением и закупкой оборудования для СИБ, аттестацией ГИС «Бухгалтерский учет и отчетность государственных органов Республики Татарстан и подведомственных им учреждений»</a:t>
                      </a:r>
                    </a:p>
                  </a:txBody>
                  <a:tcPr marL="2360" marR="2360" marT="236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t" latinLnBrk="0" hangingPunct="1"/>
                      <a:r>
                        <a:rPr lang="ru-RU" sz="800" b="0" i="0" u="none" strike="noStrike" kern="1200" dirty="0">
                          <a:solidFill>
                            <a:srgbClr val="000000"/>
                          </a:solidFill>
                          <a:effectLst/>
                          <a:latin typeface="Arial" panose="020B0604020202020204" pitchFamily="34" charset="0"/>
                          <a:ea typeface="+mn-ea"/>
                          <a:cs typeface="Arial" panose="020B0604020202020204" pitchFamily="34" charset="0"/>
                        </a:rPr>
                        <a:t>Техническая поддержка и закупка оборудования для СИБ ГИС «Бухгалтерский учет и отчетность государственных органов Республики Татарстан и подведомственных учреждений», процентов</a:t>
                      </a:r>
                    </a:p>
                  </a:txBody>
                  <a:tcPr marL="2360" marR="2360" marT="236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Задача подпрограммы – Обеспечение эффективной</a:t>
                      </a:r>
                      <a:r>
                        <a:rPr lang="ru-RU" sz="800" b="0" i="0" u="none" strike="noStrike" baseline="0" dirty="0">
                          <a:solidFill>
                            <a:srgbClr val="000000"/>
                          </a:solidFill>
                          <a:effectLst/>
                          <a:latin typeface="Arial" panose="020B0604020202020204" pitchFamily="34" charset="0"/>
                          <a:cs typeface="Arial" panose="020B0604020202020204" pitchFamily="34" charset="0"/>
                        </a:rPr>
                        <a:t> деятельности </a:t>
                      </a:r>
                      <a:r>
                        <a:rPr lang="ru-RU" sz="800" b="0" i="0" u="none" strike="noStrike" baseline="0" dirty="0" err="1">
                          <a:solidFill>
                            <a:srgbClr val="000000"/>
                          </a:solidFill>
                          <a:effectLst/>
                          <a:latin typeface="Arial" panose="020B0604020202020204" pitchFamily="34" charset="0"/>
                          <a:cs typeface="Arial" panose="020B0604020202020204" pitchFamily="34" charset="0"/>
                        </a:rPr>
                        <a:t>Минцифры</a:t>
                      </a:r>
                      <a:r>
                        <a:rPr lang="ru-RU" sz="800" b="0" i="0" u="none" strike="noStrike" baseline="0" dirty="0">
                          <a:solidFill>
                            <a:srgbClr val="000000"/>
                          </a:solidFill>
                          <a:effectLst/>
                          <a:latin typeface="Arial" panose="020B0604020202020204" pitchFamily="34" charset="0"/>
                          <a:cs typeface="Arial" panose="020B0604020202020204" pitchFamily="34" charset="0"/>
                        </a:rPr>
                        <a:t> РТ и подведомственных учреждений</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2">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Укомплектованность должностей</a:t>
                      </a:r>
                      <a:r>
                        <a:rPr lang="ru-RU" sz="800" b="0" i="0" u="none" strike="noStrike" baseline="0" dirty="0">
                          <a:solidFill>
                            <a:srgbClr val="000000"/>
                          </a:solidFill>
                          <a:effectLst/>
                          <a:latin typeface="Arial" panose="020B0604020202020204" pitchFamily="34" charset="0"/>
                          <a:cs typeface="Arial" panose="020B0604020202020204" pitchFamily="34" charset="0"/>
                        </a:rPr>
                        <a:t> государственной гражданской службы </a:t>
                      </a:r>
                      <a:r>
                        <a:rPr lang="ru-RU" sz="800" b="0" i="0" u="none" strike="noStrike" baseline="0" dirty="0" err="1">
                          <a:solidFill>
                            <a:srgbClr val="000000"/>
                          </a:solidFill>
                          <a:effectLst/>
                          <a:latin typeface="Arial" panose="020B0604020202020204" pitchFamily="34" charset="0"/>
                          <a:cs typeface="Arial" panose="020B0604020202020204" pitchFamily="34" charset="0"/>
                        </a:rPr>
                        <a:t>Минцифры</a:t>
                      </a:r>
                      <a:r>
                        <a:rPr lang="ru-RU" sz="800" b="0" i="0" u="none" strike="noStrike" baseline="0" dirty="0">
                          <a:solidFill>
                            <a:srgbClr val="000000"/>
                          </a:solidFill>
                          <a:effectLst/>
                          <a:latin typeface="Arial" panose="020B0604020202020204" pitchFamily="34" charset="0"/>
                          <a:cs typeface="Arial" panose="020B0604020202020204" pitchFamily="34" charset="0"/>
                        </a:rPr>
                        <a:t> РТ, процентов </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2">
                  <a:txBody>
                    <a:bodyPr/>
                    <a:lstStyle/>
                    <a:p>
                      <a:pPr algn="ctr" fontAlgn="t"/>
                      <a:r>
                        <a:rPr lang="ru-RU" sz="800" b="0" i="0" u="none" strike="noStrike" dirty="0">
                          <a:solidFill>
                            <a:srgbClr val="000000"/>
                          </a:solidFill>
                          <a:effectLst/>
                          <a:latin typeface="Arial" panose="020B0604020202020204" pitchFamily="34" charset="0"/>
                          <a:cs typeface="Arial" panose="020B0604020202020204" pitchFamily="34" charset="0"/>
                        </a:rPr>
                        <a:t>95,0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2">
                  <a:txBody>
                    <a:bodyPr/>
                    <a:lstStyle/>
                    <a:p>
                      <a:pPr algn="ctr" fontAlgn="t"/>
                      <a:r>
                        <a:rPr lang="ru-RU" sz="800" b="0" i="0" u="none" strike="noStrike" dirty="0">
                          <a:solidFill>
                            <a:srgbClr val="000000"/>
                          </a:solidFill>
                          <a:effectLst/>
                          <a:latin typeface="Arial" panose="020B0604020202020204" pitchFamily="34" charset="0"/>
                          <a:cs typeface="Arial" panose="020B0604020202020204" pitchFamily="34" charset="0"/>
                        </a:rPr>
                        <a:t>91,2</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0167">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Общехозяйственная деятельность </a:t>
                      </a:r>
                      <a:r>
                        <a:rPr lang="ru-RU" sz="800" b="0" i="0" u="none" strike="noStrike" dirty="0" err="1">
                          <a:solidFill>
                            <a:srgbClr val="000000"/>
                          </a:solidFill>
                          <a:effectLst/>
                          <a:latin typeface="Arial" panose="020B0604020202020204" pitchFamily="34" charset="0"/>
                          <a:cs typeface="Arial" panose="020B0604020202020204" pitchFamily="34" charset="0"/>
                        </a:rPr>
                        <a:t>Минцифры</a:t>
                      </a:r>
                      <a:r>
                        <a:rPr lang="ru-RU" sz="800" b="0" i="0" u="none" strike="noStrike" dirty="0">
                          <a:solidFill>
                            <a:srgbClr val="000000"/>
                          </a:solidFill>
                          <a:effectLst/>
                          <a:latin typeface="Arial" panose="020B0604020202020204" pitchFamily="34" charset="0"/>
                          <a:cs typeface="Arial" panose="020B0604020202020204" pitchFamily="34" charset="0"/>
                        </a:rPr>
                        <a:t> РТ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algn="l" fontAlgn="ct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algn="ctr" fontAlgn="t"/>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algn="ctr" fontAlgn="t"/>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40334">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Развитие системы предоставления государственных и муниципальных услуг в МФЦ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Количество оказанных государственных, муниципальных и иных услуг в МФЦ (данные предоставляются МФЦ), единиц</a:t>
                      </a:r>
                    </a:p>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cs typeface="Arial" panose="020B0604020202020204" pitchFamily="34" charset="0"/>
                        </a:rPr>
                        <a:t>6 000 000,0</a:t>
                      </a:r>
                    </a:p>
                    <a:p>
                      <a:pPr algn="ctr" fontAlgn="t"/>
                      <a:r>
                        <a:rPr lang="ru-RU"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800" b="0" i="0" u="none" strike="noStrike" dirty="0">
                          <a:solidFill>
                            <a:srgbClr val="000000"/>
                          </a:solidFill>
                          <a:effectLst/>
                          <a:latin typeface="Arial" panose="020B0604020202020204" pitchFamily="34" charset="0"/>
                          <a:cs typeface="Arial" panose="020B0604020202020204" pitchFamily="34" charset="0"/>
                        </a:rPr>
                        <a:t>6 005 697,0</a:t>
                      </a:r>
                    </a:p>
                    <a:p>
                      <a:pPr algn="ctr" fontAlgn="t"/>
                      <a:r>
                        <a:rPr lang="ru-RU" sz="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0" name="Скругленный прямоугольник 9"/>
          <p:cNvSpPr/>
          <p:nvPr/>
        </p:nvSpPr>
        <p:spPr>
          <a:xfrm>
            <a:off x="506785" y="211656"/>
            <a:ext cx="8091777" cy="578882"/>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t"/>
            <a:r>
              <a:rPr lang="ru-RU" altLang="ru-RU" sz="1400" b="1" dirty="0">
                <a:latin typeface="Arial" panose="020B0604020202020204" pitchFamily="34" charset="0"/>
                <a:ea typeface="Times New Roman" panose="02020603050405020304" pitchFamily="18" charset="0"/>
              </a:rPr>
              <a:t>11. </a:t>
            </a:r>
            <a:r>
              <a:rPr lang="ru-RU" sz="1400" b="1" dirty="0"/>
              <a:t>Государственная программа Республика </a:t>
            </a:r>
            <a:r>
              <a:rPr lang="ru-RU" sz="1400" b="1" dirty="0" smtClean="0"/>
              <a:t>Татарстан </a:t>
            </a:r>
          </a:p>
          <a:p>
            <a:pPr algn="ctr" fontAlgn="t"/>
            <a:r>
              <a:rPr lang="ru-RU" sz="1400" b="1" dirty="0" smtClean="0"/>
              <a:t>«Цифровой Татарстан» </a:t>
            </a:r>
            <a:r>
              <a:rPr lang="ru-RU" altLang="ru-RU" sz="1400" b="1" dirty="0" smtClean="0">
                <a:ea typeface="Calibri" panose="020F0502020204030204" pitchFamily="34" charset="0"/>
                <a:cs typeface="Times New Roman" panose="02020603050405020304" pitchFamily="18" charset="0"/>
              </a:rPr>
              <a:t>(окончание)</a:t>
            </a:r>
            <a:endParaRPr lang="ru-RU" altLang="ru-RU" sz="1400" b="1" u="sng" dirty="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570691" y="5925128"/>
            <a:ext cx="8534400" cy="369332"/>
          </a:xfrm>
          <a:prstGeom prst="rect">
            <a:avLst/>
          </a:prstGeom>
        </p:spPr>
        <p:txBody>
          <a:bodyPr wrap="square">
            <a:spAutoFit/>
          </a:bodyPr>
          <a:lstStyle/>
          <a:p>
            <a:r>
              <a:rPr lang="ru-RU" sz="900" b="1" i="1" dirty="0">
                <a:solidFill>
                  <a:schemeClr val="accent1"/>
                </a:solidFill>
              </a:rPr>
              <a:t>Ответственный исполнитель </a:t>
            </a:r>
            <a:r>
              <a:rPr lang="ru-RU" sz="900" b="1" i="1" dirty="0" smtClean="0">
                <a:solidFill>
                  <a:schemeClr val="accent1"/>
                </a:solidFill>
              </a:rPr>
              <a:t>ГП: </a:t>
            </a:r>
            <a:r>
              <a:rPr lang="ru-RU" sz="900" b="1" i="1" dirty="0">
                <a:solidFill>
                  <a:schemeClr val="accent1"/>
                </a:solidFill>
              </a:rPr>
              <a:t>Министерство </a:t>
            </a:r>
            <a:r>
              <a:rPr lang="ru-RU" sz="900" b="1" i="1" dirty="0" smtClean="0">
                <a:solidFill>
                  <a:schemeClr val="accent1"/>
                </a:solidFill>
              </a:rPr>
              <a:t>цифрового развития государственного управления, информационных технологий и связи Республики </a:t>
            </a:r>
            <a:r>
              <a:rPr lang="ru-RU" sz="900" b="1" i="1" dirty="0">
                <a:solidFill>
                  <a:schemeClr val="accent1"/>
                </a:solidFill>
              </a:rPr>
              <a:t>Татарстан</a:t>
            </a:r>
          </a:p>
        </p:txBody>
      </p:sp>
      <p:sp>
        <p:nvSpPr>
          <p:cNvPr id="6" name="Прямоугольник 5"/>
          <p:cNvSpPr/>
          <p:nvPr/>
        </p:nvSpPr>
        <p:spPr>
          <a:xfrm>
            <a:off x="504505" y="6294460"/>
            <a:ext cx="8001000" cy="369332"/>
          </a:xfrm>
          <a:prstGeom prst="rect">
            <a:avLst/>
          </a:prstGeom>
        </p:spPr>
        <p:txBody>
          <a:bodyPr wrap="square">
            <a:spAutoFit/>
          </a:bodyPr>
          <a:lstStyle/>
          <a:p>
            <a:r>
              <a:rPr lang="ru-RU" sz="900" b="1" i="1" dirty="0">
                <a:solidFill>
                  <a:schemeClr val="accent6"/>
                </a:solidFill>
              </a:rPr>
              <a:t>Официальный сайт, на котором размещена государственная </a:t>
            </a:r>
            <a:r>
              <a:rPr lang="ru-RU" sz="900" b="1" i="1" dirty="0" smtClean="0">
                <a:solidFill>
                  <a:schemeClr val="accent6"/>
                </a:solidFill>
              </a:rPr>
              <a:t>программа и отчеты о ходе ее реализации, </a:t>
            </a:r>
            <a:r>
              <a:rPr lang="ru-RU" sz="900" b="1" i="1" dirty="0">
                <a:solidFill>
                  <a:schemeClr val="accent6"/>
                </a:solidFill>
              </a:rPr>
              <a:t>находится </a:t>
            </a:r>
            <a:r>
              <a:rPr lang="ru-RU" sz="900" b="1" i="1" dirty="0" smtClean="0">
                <a:solidFill>
                  <a:schemeClr val="accent6"/>
                </a:solidFill>
              </a:rPr>
              <a:t>по </a:t>
            </a:r>
            <a:r>
              <a:rPr lang="ru-RU" sz="900" b="1" i="1" dirty="0">
                <a:solidFill>
                  <a:schemeClr val="accent6"/>
                </a:solidFill>
              </a:rPr>
              <a:t>адресу</a:t>
            </a:r>
            <a:r>
              <a:rPr lang="ru-RU" sz="900" b="1" i="1" dirty="0" smtClean="0">
                <a:solidFill>
                  <a:schemeClr val="accent6"/>
                </a:solidFill>
              </a:rPr>
              <a:t>:</a:t>
            </a:r>
            <a:r>
              <a:rPr lang="en-US" sz="900" b="1" i="1" dirty="0">
                <a:solidFill>
                  <a:schemeClr val="accent6"/>
                </a:solidFill>
              </a:rPr>
              <a:t> https://digital.tatarstan.ru/rus/</a:t>
            </a:r>
            <a:endParaRPr lang="ru-RU" sz="900" b="1" i="1" dirty="0">
              <a:solidFill>
                <a:schemeClr val="accent6"/>
              </a:solidFill>
            </a:endParaRPr>
          </a:p>
        </p:txBody>
      </p:sp>
    </p:spTree>
    <p:extLst>
      <p:ext uri="{BB962C8B-B14F-4D97-AF65-F5344CB8AC3E}">
        <p14:creationId xmlns:p14="http://schemas.microsoft.com/office/powerpoint/2010/main" val="7339961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3875" y="498122"/>
            <a:ext cx="8375650" cy="646331"/>
          </a:xfrm>
          <a:prstGeom prst="rect">
            <a:avLst/>
          </a:prstGeom>
        </p:spPr>
        <p:txBody>
          <a:bodyPr wrap="square">
            <a:spAutoFit/>
          </a:bodyPr>
          <a:lstStyle/>
          <a:p>
            <a:pPr algn="just"/>
            <a:r>
              <a:rPr lang="ru-RU" sz="1200" b="1" dirty="0" smtClean="0">
                <a:solidFill>
                  <a:srgbClr val="000000"/>
                </a:solidFill>
              </a:rPr>
              <a:t>Цель</a:t>
            </a:r>
            <a:r>
              <a:rPr lang="ru-RU" sz="1200" b="1" dirty="0">
                <a:solidFill>
                  <a:srgbClr val="000000"/>
                </a:solidFill>
              </a:rPr>
              <a:t>: </a:t>
            </a:r>
            <a:r>
              <a:rPr lang="ru-RU" sz="1200" dirty="0" smtClean="0"/>
              <a:t>обеспечение </a:t>
            </a:r>
            <a:r>
              <a:rPr lang="ru-RU" sz="1200" dirty="0"/>
              <a:t>дальнейшего развития транспортного комплекса и создание современной инфокоммуникационной транспортной  инфраструктуры для удовлетворения потребностей экономики и опережающего развития общественной инфраструктуры в Республике   Татарстан </a:t>
            </a:r>
          </a:p>
        </p:txBody>
      </p:sp>
      <p:graphicFrame>
        <p:nvGraphicFramePr>
          <p:cNvPr id="5" name="Таблица 4"/>
          <p:cNvGraphicFramePr>
            <a:graphicFrameLocks noGrp="1"/>
          </p:cNvGraphicFramePr>
          <p:nvPr>
            <p:extLst>
              <p:ext uri="{D42A27DB-BD31-4B8C-83A1-F6EECF244321}">
                <p14:modId xmlns:p14="http://schemas.microsoft.com/office/powerpoint/2010/main" val="1079243921"/>
              </p:ext>
            </p:extLst>
          </p:nvPr>
        </p:nvGraphicFramePr>
        <p:xfrm>
          <a:off x="615056" y="1136474"/>
          <a:ext cx="8366383" cy="472870"/>
        </p:xfrm>
        <a:graphic>
          <a:graphicData uri="http://schemas.openxmlformats.org/drawingml/2006/table">
            <a:tbl>
              <a:tblPr>
                <a:tableStyleId>{616DA210-FB5B-4158-B5E0-FEB733F419BA}</a:tableStyleId>
              </a:tblPr>
              <a:tblGrid>
                <a:gridCol w="6466463"/>
                <a:gridCol w="982980"/>
                <a:gridCol w="916940"/>
              </a:tblGrid>
              <a:tr h="243328">
                <a:tc rowSpan="2">
                  <a:txBody>
                    <a:bodyPr/>
                    <a:lstStyle/>
                    <a:p>
                      <a:pPr algn="ctr" fontAlgn="ctr"/>
                      <a:r>
                        <a:rPr lang="ru-RU" sz="1000" b="1" u="none" strike="noStrike" dirty="0">
                          <a:effectLst/>
                        </a:rPr>
                        <a:t>Объем финансирования государственной программы (тыс</a:t>
                      </a:r>
                      <a:r>
                        <a:rPr lang="ru-RU" sz="1000" b="1" u="none" strike="noStrike" dirty="0" smtClean="0">
                          <a:effectLst/>
                        </a:rPr>
                        <a:t>. рублей</a:t>
                      </a:r>
                      <a:r>
                        <a:rPr lang="ru-RU" sz="1000" b="1" u="none" strike="noStrike" dirty="0">
                          <a:effectLst/>
                        </a:rPr>
                        <a:t>)</a:t>
                      </a:r>
                      <a:endParaRPr lang="ru-RU" sz="10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rPr>
                        <a:t>2022 </a:t>
                      </a:r>
                      <a:r>
                        <a:rPr lang="ru-RU" sz="1000" b="1" u="none" strike="noStrike" dirty="0">
                          <a:effectLst/>
                        </a:rPr>
                        <a:t>год </a:t>
                      </a:r>
                      <a:r>
                        <a:rPr lang="ru-RU" sz="1000" b="1" u="none" strike="noStrike" dirty="0" smtClean="0">
                          <a:effectLst/>
                        </a:rPr>
                        <a:t/>
                      </a:r>
                      <a:br>
                        <a:rPr lang="ru-RU" sz="1000" b="1" u="none" strike="noStrike" dirty="0" smtClean="0">
                          <a:effectLst/>
                        </a:rPr>
                      </a:br>
                      <a:r>
                        <a:rPr lang="ru-RU" sz="1000" b="1" u="none" strike="noStrike" dirty="0" smtClean="0">
                          <a:effectLst/>
                        </a:rPr>
                        <a:t>(</a:t>
                      </a:r>
                      <a:r>
                        <a:rPr lang="ru-RU" sz="1000" b="1" u="none" strike="noStrike" dirty="0">
                          <a:effectLst/>
                        </a:rPr>
                        <a:t>план)</a:t>
                      </a:r>
                      <a:endParaRPr lang="ru-RU" sz="10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effectLst/>
                        </a:rPr>
                        <a:t>2022 </a:t>
                      </a:r>
                      <a:r>
                        <a:rPr lang="ru-RU" sz="1000" b="1" u="none" strike="noStrike" dirty="0">
                          <a:effectLst/>
                        </a:rPr>
                        <a:t>год </a:t>
                      </a:r>
                      <a:r>
                        <a:rPr lang="ru-RU" sz="1000" b="1" u="none" strike="noStrike" dirty="0" smtClean="0">
                          <a:effectLst/>
                        </a:rPr>
                        <a:t/>
                      </a:r>
                      <a:br>
                        <a:rPr lang="ru-RU" sz="1000" b="1" u="none" strike="noStrike" dirty="0" smtClean="0">
                          <a:effectLst/>
                        </a:rPr>
                      </a:br>
                      <a:r>
                        <a:rPr lang="ru-RU" sz="1000" b="1" u="none" strike="noStrike" dirty="0" smtClean="0">
                          <a:effectLst/>
                        </a:rPr>
                        <a:t>(</a:t>
                      </a:r>
                      <a:r>
                        <a:rPr lang="ru-RU" sz="1000" b="1" u="none" strike="noStrike" dirty="0">
                          <a:effectLst/>
                        </a:rPr>
                        <a:t>факт)</a:t>
                      </a:r>
                      <a:endParaRPr lang="ru-RU" sz="1000" b="1" i="0" u="none" strike="noStrike" dirty="0">
                        <a:solidFill>
                          <a:srgbClr val="000000"/>
                        </a:solidFill>
                        <a:effectLst/>
                        <a:latin typeface="Times New Roman" panose="02020603050405020304" pitchFamily="18" charset="0"/>
                      </a:endParaRPr>
                    </a:p>
                  </a:txBody>
                  <a:tcPr marL="6145" marR="6145" marT="614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50565">
                <a:tc vMerge="1">
                  <a:txBody>
                    <a:bodyPr/>
                    <a:lstStyle/>
                    <a:p>
                      <a:endParaRPr lang="ru-RU"/>
                    </a:p>
                  </a:txBody>
                  <a:tcPr/>
                </a:tc>
                <a:tc>
                  <a:txBody>
                    <a:bodyPr/>
                    <a:lstStyle/>
                    <a:p>
                      <a:pPr algn="ctr" fontAlgn="ctr"/>
                      <a:r>
                        <a:rPr lang="ru-RU" sz="1000" b="1" i="0" u="none" strike="noStrike" dirty="0">
                          <a:solidFill>
                            <a:srgbClr val="000000"/>
                          </a:solidFill>
                          <a:effectLst/>
                          <a:latin typeface="+mn-lt"/>
                        </a:rPr>
                        <a:t>85 160 </a:t>
                      </a:r>
                      <a:r>
                        <a:rPr lang="ru-RU" sz="1000" b="1" i="0" u="none" strike="noStrike" dirty="0" smtClean="0">
                          <a:solidFill>
                            <a:srgbClr val="000000"/>
                          </a:solidFill>
                          <a:effectLst/>
                          <a:latin typeface="+mn-lt"/>
                        </a:rPr>
                        <a:t>185,0*</a:t>
                      </a:r>
                      <a:endParaRPr lang="ru-RU" sz="1000" b="1"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mn-lt"/>
                        </a:rPr>
                        <a:t>88 756 218,6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3682643536"/>
              </p:ext>
            </p:extLst>
          </p:nvPr>
        </p:nvGraphicFramePr>
        <p:xfrm>
          <a:off x="615056" y="1681202"/>
          <a:ext cx="8366384" cy="4149026"/>
        </p:xfrm>
        <a:graphic>
          <a:graphicData uri="http://schemas.openxmlformats.org/drawingml/2006/table">
            <a:tbl>
              <a:tblPr>
                <a:tableStyleId>{616DA210-FB5B-4158-B5E0-FEB733F419BA}</a:tableStyleId>
              </a:tblPr>
              <a:tblGrid>
                <a:gridCol w="6489324"/>
                <a:gridCol w="961114"/>
                <a:gridCol w="915946"/>
              </a:tblGrid>
              <a:tr h="268200">
                <a:tc>
                  <a:txBody>
                    <a:bodyPr/>
                    <a:lstStyle/>
                    <a:p>
                      <a:pPr algn="ctr" fontAlgn="ctr"/>
                      <a:r>
                        <a:rPr lang="ru-RU" sz="1000" b="1" i="0"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2022 год </a:t>
                      </a:r>
                    </a:p>
                    <a:p>
                      <a:pPr algn="ctr" fontAlgn="ct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план)</a:t>
                      </a:r>
                      <a:endParaRPr lang="ru-RU" sz="1000" b="1" i="0" u="none" strike="noStrike" dirty="0">
                        <a:solidFill>
                          <a:schemeClr val="tx1"/>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2022 </a:t>
                      </a:r>
                      <a:r>
                        <a:rPr lang="ru-RU" sz="1000" b="1" u="none" strike="noStrike" dirty="0">
                          <a:solidFill>
                            <a:schemeClr val="tx1"/>
                          </a:solidFill>
                          <a:effectLst/>
                          <a:latin typeface="+mn-lt"/>
                        </a:rPr>
                        <a:t>год (факт)</a:t>
                      </a:r>
                      <a:endParaRPr lang="ru-RU" sz="1000" b="1" i="0" u="none" strike="noStrike" dirty="0">
                        <a:solidFill>
                          <a:schemeClr val="tx1"/>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04547">
                <a:tc>
                  <a:txBody>
                    <a:bodyPr/>
                    <a:lstStyle/>
                    <a:p>
                      <a:pPr algn="l" fontAlgn="ctr"/>
                      <a:r>
                        <a:rPr lang="ru-RU" sz="1000" b="0" i="0" u="none" strike="noStrike" dirty="0">
                          <a:solidFill>
                            <a:srgbClr val="000000"/>
                          </a:solidFill>
                          <a:effectLst/>
                          <a:latin typeface="+mn-lt"/>
                        </a:rPr>
                        <a:t>Пассажирооборот железнодорожного транспорта пригородного сообщения, млн пасс. 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240,798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240,798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Перевозка пассажиров железнодорожным транспортом пригородного сообщения,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5,90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5,90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Перевозка грузов, млн тонн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15,20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15,20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Пассажирооборот, млн пасс. 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10,67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10,67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Перевозка пассажиров,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0,34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0,34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Перевозка пассажиров метрополитеном,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29,2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29,2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Перевозка пассажиров автобусами (на маршрутах регулярных перевозок (без заказных автобусов)),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249,1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249,1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a:solidFill>
                            <a:srgbClr val="000000"/>
                          </a:solidFill>
                          <a:effectLst/>
                          <a:latin typeface="+mn-lt"/>
                        </a:rPr>
                        <a:t>Перевозка пассажиров троллейбусами,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25,5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25,5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Пассажирооборот трамваев, млн пасс. 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131,3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131,3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Пассажирооборот автобусов (на маршрутах регулярных перевозок (без заказных автобусов)), млн пасс. 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1 466,7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1 466,7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Пассажирооборот троллейбусов, млн </a:t>
                      </a:r>
                      <a:r>
                        <a:rPr lang="ru-RU" sz="1000" b="0" i="0" u="none" strike="noStrike" dirty="0" err="1">
                          <a:solidFill>
                            <a:srgbClr val="000000"/>
                          </a:solidFill>
                          <a:effectLst/>
                          <a:latin typeface="+mn-lt"/>
                        </a:rPr>
                        <a:t>пасс.км</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95,0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95,0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Пассажирооборот метрополитена, млн пасс. км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213,9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213,9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Перевозка пассажиров трамваями, млн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37,9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37,9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Количество рабочих мест в транспортно-логистической сфере, тыс.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90,0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90,0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a:solidFill>
                            <a:srgbClr val="000000"/>
                          </a:solidFill>
                          <a:effectLst/>
                          <a:latin typeface="+mn-lt"/>
                        </a:rPr>
                        <a:t>Количество логистических центров в Республике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Объем грузоперевозок всеми видами транспорта общего пользования, кроме трубопроводного, млн 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81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81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Удельный вес населенных пунктов, имеющих дороги с твердым покрытием до сети путей сообщения общего пользования,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83,2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83,2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a:solidFill>
                            <a:srgbClr val="000000"/>
                          </a:solidFill>
                          <a:effectLst/>
                          <a:latin typeface="+mn-lt"/>
                        </a:rPr>
                        <a:t>Доля автомобильных дорог регионального значения, соответствующих нормативным требованиям,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50,3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50,3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04547">
                <a:tc>
                  <a:txBody>
                    <a:bodyPr/>
                    <a:lstStyle/>
                    <a:p>
                      <a:pPr algn="l" fontAlgn="ctr"/>
                      <a:r>
                        <a:rPr lang="ru-RU" sz="1000" b="0" i="0" u="none" strike="noStrike" dirty="0">
                          <a:solidFill>
                            <a:srgbClr val="000000"/>
                          </a:solidFill>
                          <a:effectLst/>
                          <a:latin typeface="+mn-lt"/>
                        </a:rPr>
                        <a:t>Доля объектов транспортной инфраструктуры, прошедших категорирование и оценку уязвимости, от общего количества объектов транспортной инфраструктуры, подлежащих категорированию и оценке уязвимости в соответствии с приказом Министерства транспорта Российской Федерации от 28 августа 2020 года №331,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8" name="Скругленный прямоугольник 7"/>
          <p:cNvSpPr/>
          <p:nvPr/>
        </p:nvSpPr>
        <p:spPr>
          <a:xfrm>
            <a:off x="615056" y="57075"/>
            <a:ext cx="7943850" cy="445300"/>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ts val="1200"/>
              </a:lnSpc>
            </a:pPr>
            <a:r>
              <a:rPr lang="ru-RU" sz="1400" b="1" dirty="0" smtClean="0"/>
              <a:t>12. Государственная программа</a:t>
            </a:r>
            <a:r>
              <a:rPr lang="ru-RU" sz="1400" b="1" dirty="0"/>
              <a:t/>
            </a:r>
            <a:br>
              <a:rPr lang="ru-RU" sz="1400" b="1" dirty="0"/>
            </a:br>
            <a:r>
              <a:rPr lang="ru-RU" sz="1400" b="1" dirty="0" smtClean="0"/>
              <a:t>«Развитие транспортной системы Республики Татарстан </a:t>
            </a:r>
            <a:r>
              <a:rPr lang="ru-RU" sz="1400" b="1" dirty="0"/>
              <a:t>на </a:t>
            </a:r>
            <a:r>
              <a:rPr lang="ru-RU" sz="1400" b="1" dirty="0" smtClean="0"/>
              <a:t>2014 </a:t>
            </a:r>
            <a:r>
              <a:rPr lang="ru-RU" altLang="ru-RU" sz="1400" b="1" dirty="0">
                <a:solidFill>
                  <a:schemeClr val="tx1"/>
                </a:solidFill>
                <a:ea typeface="Calibri" panose="020F0502020204030204" pitchFamily="34" charset="0"/>
                <a:cs typeface="Times New Roman" panose="02020603050405020304" pitchFamily="18" charset="0"/>
              </a:rPr>
              <a:t>–</a:t>
            </a:r>
            <a:r>
              <a:rPr lang="ru-RU" sz="1400" b="1" dirty="0" smtClean="0"/>
              <a:t> </a:t>
            </a:r>
            <a:r>
              <a:rPr lang="ru-RU" sz="1400" b="1" dirty="0" smtClean="0">
                <a:solidFill>
                  <a:schemeClr val="tx1"/>
                </a:solidFill>
              </a:rPr>
              <a:t>2025 </a:t>
            </a:r>
            <a:r>
              <a:rPr lang="ru-RU" sz="1400" b="1" dirty="0" smtClean="0"/>
              <a:t>годы»</a:t>
            </a:r>
            <a:endParaRPr lang="ru-RU" sz="1400" b="1" dirty="0"/>
          </a:p>
        </p:txBody>
      </p:sp>
      <p:sp>
        <p:nvSpPr>
          <p:cNvPr id="7" name="Текст 2"/>
          <p:cNvSpPr txBox="1">
            <a:spLocks/>
          </p:cNvSpPr>
          <p:nvPr/>
        </p:nvSpPr>
        <p:spPr>
          <a:xfrm>
            <a:off x="523875" y="5902086"/>
            <a:ext cx="8300136"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ru-RU" sz="800" b="0" i="1" dirty="0" smtClean="0"/>
              <a:t>* - в соответствии с Законом Республики Татарстан от 21.11.2021 № 86-ЗРТ «О бюджете Республики Татарстан на 2022 год и на плановый период 2023 и 2024 годов» (в редакциях Законов Республики Татарстан от 14.07.2022 № 42-ЗРТ, от 23.09.2022 № 51-ЗРТ, от 23.12.2022 № 98-ЗРТ)</a:t>
            </a:r>
            <a:endParaRPr lang="ru-RU" sz="800" b="0" i="1" dirty="0"/>
          </a:p>
        </p:txBody>
      </p:sp>
    </p:spTree>
    <p:extLst>
      <p:ext uri="{BB962C8B-B14F-4D97-AF65-F5344CB8AC3E}">
        <p14:creationId xmlns:p14="http://schemas.microsoft.com/office/powerpoint/2010/main" val="27732227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3869126902"/>
              </p:ext>
            </p:extLst>
          </p:nvPr>
        </p:nvGraphicFramePr>
        <p:xfrm>
          <a:off x="593199" y="920483"/>
          <a:ext cx="8366384" cy="3272726"/>
        </p:xfrm>
        <a:graphic>
          <a:graphicData uri="http://schemas.openxmlformats.org/drawingml/2006/table">
            <a:tbl>
              <a:tblPr>
                <a:tableStyleId>{616DA210-FB5B-4158-B5E0-FEB733F419BA}</a:tableStyleId>
              </a:tblPr>
              <a:tblGrid>
                <a:gridCol w="6489324"/>
                <a:gridCol w="961114"/>
                <a:gridCol w="915946"/>
              </a:tblGrid>
              <a:tr h="282241">
                <a:tc>
                  <a:txBody>
                    <a:bodyPr/>
                    <a:lstStyle/>
                    <a:p>
                      <a:pPr algn="ctr" fontAlgn="ctr"/>
                      <a:r>
                        <a:rPr lang="ru-RU" sz="1000" b="1" i="0"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2022 год </a:t>
                      </a:r>
                    </a:p>
                    <a:p>
                      <a:pPr algn="ctr" fontAlgn="ct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план)</a:t>
                      </a:r>
                      <a:endParaRPr lang="ru-RU" sz="1000" b="1" i="0" u="none" strike="noStrike" dirty="0">
                        <a:solidFill>
                          <a:schemeClr val="tx1"/>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2022 </a:t>
                      </a:r>
                      <a:r>
                        <a:rPr lang="ru-RU" sz="1000" b="1" u="none" strike="noStrike" dirty="0">
                          <a:solidFill>
                            <a:schemeClr val="tx1"/>
                          </a:solidFill>
                          <a:effectLst/>
                          <a:latin typeface="+mn-lt"/>
                        </a:rPr>
                        <a:t>год (факт)</a:t>
                      </a:r>
                      <a:endParaRPr lang="ru-RU" sz="1000" b="1" i="0" u="none" strike="noStrike" dirty="0">
                        <a:solidFill>
                          <a:schemeClr val="tx1"/>
                        </a:solidFill>
                        <a:effectLst/>
                        <a:latin typeface="+mn-lt"/>
                      </a:endParaRPr>
                    </a:p>
                  </a:txBody>
                  <a:tcPr marL="5651" marR="5651" marT="5651"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04547">
                <a:tc>
                  <a:txBody>
                    <a:bodyPr/>
                    <a:lstStyle/>
                    <a:p>
                      <a:pPr algn="just" fontAlgn="ctr"/>
                      <a:r>
                        <a:rPr lang="ru-RU" sz="1000" b="0" i="0" u="none" strike="noStrike" dirty="0">
                          <a:solidFill>
                            <a:srgbClr val="000000"/>
                          </a:solidFill>
                          <a:effectLst/>
                          <a:latin typeface="+mn-lt"/>
                        </a:rPr>
                        <a:t>Выполнение государственного задания на управление (транспортом),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just" fontAlgn="ctr"/>
                      <a:r>
                        <a:rPr lang="ru-RU" sz="1000" b="0" i="0" u="none" strike="noStrike" dirty="0">
                          <a:solidFill>
                            <a:srgbClr val="000000"/>
                          </a:solidFill>
                          <a:effectLst/>
                          <a:latin typeface="+mn-lt"/>
                        </a:rPr>
                        <a:t>Доля выполненных Министерством транспорта и дорожного хозяйства Республики Татарстан в установленные контрольные сроки поручений вышестоящих организаций в общем объеме поручений, для которых установлен срок исполнения,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just" fontAlgn="ctr"/>
                      <a:r>
                        <a:rPr lang="ru-RU" sz="1000" b="0" i="0" u="none" strike="noStrike" dirty="0">
                          <a:solidFill>
                            <a:srgbClr val="000000"/>
                          </a:solidFill>
                          <a:effectLst/>
                          <a:latin typeface="+mn-lt"/>
                        </a:rPr>
                        <a:t>Доля выполненных Министерством транспорта и дорожного хозяйства Республики Татарстан персонифицированных поручений в общем количестве персонифицированных поручений, данных в нормативных правовых актах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1786">
                <a:tc>
                  <a:txBody>
                    <a:bodyPr/>
                    <a:lstStyle/>
                    <a:p>
                      <a:pPr algn="just" fontAlgn="ctr"/>
                      <a:r>
                        <a:rPr lang="ru-RU" sz="1000" b="0" i="0" u="none" strike="noStrike" dirty="0">
                          <a:solidFill>
                            <a:srgbClr val="000000"/>
                          </a:solidFill>
                          <a:effectLst/>
                          <a:latin typeface="+mn-lt"/>
                        </a:rPr>
                        <a:t>Темп роста (снижения) производительности труда на крупных и средних предприятиях дорожно-транспортного комплекса к предыдущему году,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0500">
                <a:tc>
                  <a:txBody>
                    <a:bodyPr/>
                    <a:lstStyle/>
                    <a:p>
                      <a:pPr algn="just" fontAlgn="ctr"/>
                      <a:r>
                        <a:rPr lang="ru-RU" sz="1000" b="0" i="0" u="none" strike="noStrike" dirty="0">
                          <a:solidFill>
                            <a:srgbClr val="000000"/>
                          </a:solidFill>
                          <a:effectLst/>
                          <a:latin typeface="+mn-lt"/>
                        </a:rPr>
                        <a:t>Темп роста (снижения) количества высокопроизводительных рабочих мест на крупных и средних предприятиях дорожно-транспортного комплекса к предыдущему году,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just" fontAlgn="ctr"/>
                      <a:r>
                        <a:rPr lang="ru-RU" sz="1000" b="0" i="0" u="none" strike="noStrike" dirty="0">
                          <a:solidFill>
                            <a:srgbClr val="000000"/>
                          </a:solidFill>
                          <a:effectLst/>
                          <a:latin typeface="+mn-lt"/>
                        </a:rPr>
                        <a:t>Количество транспортных средств, использующих природный газ, газовые смеси, сжиженный углеводородный газ в качестве моторного топлива, регулирование тарифов на услуги по перевозке на которых осуществляется Республикой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920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920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547">
                <a:tc>
                  <a:txBody>
                    <a:bodyPr/>
                    <a:lstStyle/>
                    <a:p>
                      <a:pPr algn="just" fontAlgn="ctr"/>
                      <a:r>
                        <a:rPr lang="ru-RU" sz="1000" b="0" i="0" u="none" strike="noStrike" dirty="0">
                          <a:solidFill>
                            <a:srgbClr val="000000"/>
                          </a:solidFill>
                          <a:effectLst/>
                          <a:latin typeface="+mn-lt"/>
                        </a:rPr>
                        <a:t>Количество транспортных средств, относящихся к общественному транспорту, в отношении которых проведены мероприятия по энергосбережению и повышению энергетической эффективности, в том числе по замещению бензина и дизельного топлива, используемых транспортными средствами в качестве моторного топлива, природным газом, газовыми смесями, сжиженным углеводородным газом, используемых в качестве моторного топлива, и электрической энергией,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352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dirty="0"/>
                        <a:t>352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2" name="Прямоугольник 1"/>
          <p:cNvSpPr/>
          <p:nvPr/>
        </p:nvSpPr>
        <p:spPr>
          <a:xfrm>
            <a:off x="672352" y="6039816"/>
            <a:ext cx="8287231" cy="246221"/>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транспорта и дорожного хозяйства Республики </a:t>
            </a:r>
            <a:r>
              <a:rPr lang="ru-RU" sz="1000" b="1" i="1" dirty="0" smtClean="0">
                <a:solidFill>
                  <a:schemeClr val="accent1"/>
                </a:solidFill>
              </a:rPr>
              <a:t>Татарстан</a:t>
            </a:r>
            <a:endParaRPr lang="ru-RU" sz="1000" b="1" i="1" dirty="0">
              <a:solidFill>
                <a:schemeClr val="accent1"/>
              </a:solidFill>
            </a:endParaRPr>
          </a:p>
        </p:txBody>
      </p:sp>
      <p:sp>
        <p:nvSpPr>
          <p:cNvPr id="3" name="Прямоугольник 2"/>
          <p:cNvSpPr/>
          <p:nvPr/>
        </p:nvSpPr>
        <p:spPr>
          <a:xfrm>
            <a:off x="615056" y="6301426"/>
            <a:ext cx="8344527" cy="400110"/>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a:t>
            </a:r>
            <a:r>
              <a:rPr lang="ru-RU" sz="1000" b="1" i="1" dirty="0" smtClean="0">
                <a:solidFill>
                  <a:schemeClr val="accent6"/>
                </a:solidFill>
              </a:rPr>
              <a:t>адресу: http</a:t>
            </a:r>
            <a:r>
              <a:rPr lang="ru-RU" sz="1000" b="1" i="1" dirty="0">
                <a:solidFill>
                  <a:schemeClr val="accent6"/>
                </a:solidFill>
              </a:rPr>
              <a:t>://mindortrans.tatarstan.ru</a:t>
            </a:r>
            <a:endParaRPr lang="ru-RU" sz="1000" b="1" i="1" dirty="0">
              <a:solidFill>
                <a:schemeClr val="accent6"/>
              </a:solidFill>
              <a:latin typeface="Times New Roman" panose="02020603050405020304" pitchFamily="18" charset="0"/>
            </a:endParaRPr>
          </a:p>
        </p:txBody>
      </p:sp>
      <p:sp>
        <p:nvSpPr>
          <p:cNvPr id="9" name="Скругленный прямоугольник 8"/>
          <p:cNvSpPr/>
          <p:nvPr/>
        </p:nvSpPr>
        <p:spPr>
          <a:xfrm>
            <a:off x="672352" y="225799"/>
            <a:ext cx="7943850" cy="527804"/>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0" fontAlgn="base" hangingPunct="0">
              <a:lnSpc>
                <a:spcPts val="1500"/>
              </a:lnSpc>
              <a:spcBef>
                <a:spcPct val="0"/>
              </a:spcBef>
              <a:spcAft>
                <a:spcPct val="0"/>
              </a:spcAft>
            </a:pPr>
            <a:r>
              <a:rPr lang="ru-RU" altLang="ru-RU" sz="1400" b="1" dirty="0" smtClean="0">
                <a:solidFill>
                  <a:schemeClr val="tx1"/>
                </a:solidFill>
                <a:ea typeface="Calibri" panose="020F0502020204030204" pitchFamily="34" charset="0"/>
                <a:cs typeface="Times New Roman" panose="02020603050405020304" pitchFamily="18" charset="0"/>
              </a:rPr>
              <a:t>12. </a:t>
            </a:r>
            <a:r>
              <a:rPr lang="ru-RU" sz="1400" b="1" dirty="0"/>
              <a:t>Государственная программа </a:t>
            </a:r>
            <a:r>
              <a:rPr lang="ru-RU" sz="1400" b="1" dirty="0" smtClean="0"/>
              <a:t>«</a:t>
            </a:r>
            <a:r>
              <a:rPr lang="ru-RU" sz="1400" b="1" dirty="0"/>
              <a:t>Развитие транспортной системы Республики </a:t>
            </a:r>
            <a:r>
              <a:rPr lang="ru-RU" sz="1400" b="1" dirty="0" smtClean="0"/>
              <a:t>Татарстан </a:t>
            </a:r>
            <a:r>
              <a:rPr lang="ru-RU" sz="1400" b="1" dirty="0"/>
              <a:t>на 2014 </a:t>
            </a:r>
            <a:r>
              <a:rPr lang="ru-RU" altLang="ru-RU" sz="1400" b="1" dirty="0">
                <a:solidFill>
                  <a:schemeClr val="tx1"/>
                </a:solidFill>
                <a:ea typeface="Calibri" panose="020F0502020204030204" pitchFamily="34" charset="0"/>
                <a:cs typeface="Times New Roman" panose="02020603050405020304" pitchFamily="18" charset="0"/>
              </a:rPr>
              <a:t>–</a:t>
            </a:r>
            <a:r>
              <a:rPr lang="ru-RU" sz="1400" b="1" dirty="0"/>
              <a:t> </a:t>
            </a:r>
            <a:r>
              <a:rPr lang="ru-RU" sz="1400" b="1" dirty="0" smtClean="0">
                <a:solidFill>
                  <a:schemeClr val="tx1"/>
                </a:solidFill>
              </a:rPr>
              <a:t>2025 </a:t>
            </a:r>
            <a:r>
              <a:rPr lang="ru-RU" sz="1400" b="1" dirty="0" smtClean="0"/>
              <a:t>годы» </a:t>
            </a:r>
            <a:r>
              <a:rPr lang="ru-RU" altLang="ru-RU" sz="1400" b="1" dirty="0" smtClean="0">
                <a:ea typeface="Calibri" panose="020F0502020204030204" pitchFamily="34" charset="0"/>
                <a:cs typeface="Times New Roman" panose="02020603050405020304" pitchFamily="18" charset="0"/>
              </a:rPr>
              <a:t>(продолжение)</a:t>
            </a:r>
            <a:endParaRPr lang="ru-RU" altLang="ru-RU" sz="1400" b="1" u="sng"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0312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009593142"/>
              </p:ext>
            </p:extLst>
          </p:nvPr>
        </p:nvGraphicFramePr>
        <p:xfrm>
          <a:off x="567656" y="2162986"/>
          <a:ext cx="8220076" cy="505658"/>
        </p:xfrm>
        <a:graphic>
          <a:graphicData uri="http://schemas.openxmlformats.org/drawingml/2006/table">
            <a:tbl>
              <a:tblPr firstRow="1" firstCol="1" bandRow="1">
                <a:tableStyleId>{5940675A-B579-460E-94D1-54222C63F5DA}</a:tableStyleId>
              </a:tblPr>
              <a:tblGrid>
                <a:gridCol w="5857878"/>
                <a:gridCol w="1276350"/>
                <a:gridCol w="1085848"/>
              </a:tblGrid>
              <a:tr h="343733">
                <a:tc rowSpan="2">
                  <a:txBody>
                    <a:bodyPr/>
                    <a:lstStyle/>
                    <a:p>
                      <a:pPr algn="ctr">
                        <a:lnSpc>
                          <a:spcPct val="107000"/>
                        </a:lnSpc>
                        <a:spcAft>
                          <a:spcPts val="0"/>
                        </a:spcAft>
                      </a:pPr>
                      <a:r>
                        <a:rPr lang="ru-RU" sz="1000" b="1" dirty="0" smtClean="0">
                          <a:effectLst/>
                        </a:rPr>
                        <a:t>Объем финансирования государственной программы (</a:t>
                      </a:r>
                      <a:r>
                        <a:rPr lang="ru-RU" sz="1000" b="1" dirty="0" err="1" smtClean="0">
                          <a:effectLst/>
                        </a:rPr>
                        <a:t>тыс.рублей</a:t>
                      </a:r>
                      <a:r>
                        <a:rPr lang="ru-RU" sz="1000" b="1" dirty="0" smtClean="0">
                          <a:effectLst/>
                        </a:rPr>
                        <a:t>)</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2022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(план)</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2022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(факт)</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16226">
                <a:tc vMerge="1">
                  <a:txBody>
                    <a:bodyPr/>
                    <a:lstStyle/>
                    <a:p>
                      <a:endParaRPr lang="ru-RU"/>
                    </a:p>
                  </a:txBody>
                  <a:tcPr/>
                </a:tc>
                <a:tc>
                  <a:txBody>
                    <a:bodyPr/>
                    <a:lstStyle/>
                    <a:p>
                      <a:pPr algn="ctr" fontAlgn="ctr"/>
                      <a:r>
                        <a:rPr lang="ru-RU" sz="1000" b="1" i="0" u="none" strike="noStrike" dirty="0">
                          <a:solidFill>
                            <a:srgbClr val="000000"/>
                          </a:solidFill>
                          <a:effectLst/>
                          <a:latin typeface="Arial" panose="020B0604020202020204" pitchFamily="34" charset="0"/>
                        </a:rPr>
                        <a:t>18 961 903,2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Arial" panose="020B0604020202020204" pitchFamily="34" charset="0"/>
                        </a:rPr>
                        <a:t>18 945 269,7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1"/>
          <p:cNvSpPr>
            <a:spLocks noChangeArrowheads="1"/>
          </p:cNvSpPr>
          <p:nvPr/>
        </p:nvSpPr>
        <p:spPr bwMode="auto">
          <a:xfrm>
            <a:off x="567656" y="892600"/>
            <a:ext cx="846956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ru-RU" altLang="ru-RU" sz="1200" b="1"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Цели:</a:t>
            </a:r>
            <a:r>
              <a:rPr lang="ru-RU" altLang="ru-RU" sz="1200" b="1" dirty="0" smtClean="0">
                <a:latin typeface="Calibri" panose="020F0502020204030204" pitchFamily="34" charset="0"/>
                <a:ea typeface="Calibri" panose="020F0502020204030204" pitchFamily="34" charset="0"/>
                <a:cs typeface="Times New Roman" panose="02020603050405020304" pitchFamily="18" charset="0"/>
              </a:rPr>
              <a:t> </a:t>
            </a:r>
            <a:r>
              <a:rPr lang="ru-RU" sz="1200" dirty="0"/>
              <a:t>повышение конкурентоспособности сельскохозяйственной продукции на внутреннем и внешнем рынках на основе инновационного развития агропромышленного комплекса Республики Татарстан;</a:t>
            </a:r>
          </a:p>
          <a:p>
            <a:r>
              <a:rPr lang="ru-RU" sz="1200" dirty="0"/>
              <a:t>повышение финансовой устойчивости товаропроизводителей агропромышленного комплекса;</a:t>
            </a:r>
          </a:p>
          <a:p>
            <a:r>
              <a:rPr lang="ru-RU" sz="1200" dirty="0"/>
              <a:t>воспроизводство и повышение эффективности использования в сельском хозяйстве земельных и других ресурсов, а также </a:t>
            </a:r>
            <a:r>
              <a:rPr lang="ru-RU" sz="1200" dirty="0" err="1"/>
              <a:t>экологизация</a:t>
            </a:r>
            <a:r>
              <a:rPr lang="ru-RU" sz="1200" dirty="0"/>
              <a:t> производства;</a:t>
            </a:r>
          </a:p>
          <a:p>
            <a:pPr algn="just"/>
            <a:r>
              <a:rPr lang="ru-RU" sz="1200" dirty="0"/>
              <a:t>комплексное развитие сельских территорий.</a:t>
            </a:r>
          </a:p>
        </p:txBody>
      </p:sp>
      <p:graphicFrame>
        <p:nvGraphicFramePr>
          <p:cNvPr id="2" name="Таблица 1"/>
          <p:cNvGraphicFramePr>
            <a:graphicFrameLocks noGrp="1"/>
          </p:cNvGraphicFramePr>
          <p:nvPr>
            <p:extLst>
              <p:ext uri="{D42A27DB-BD31-4B8C-83A1-F6EECF244321}">
                <p14:modId xmlns:p14="http://schemas.microsoft.com/office/powerpoint/2010/main" val="1947971156"/>
              </p:ext>
            </p:extLst>
          </p:nvPr>
        </p:nvGraphicFramePr>
        <p:xfrm>
          <a:off x="600072" y="2738701"/>
          <a:ext cx="8220075" cy="2929401"/>
        </p:xfrm>
        <a:graphic>
          <a:graphicData uri="http://schemas.openxmlformats.org/drawingml/2006/table">
            <a:tbl>
              <a:tblPr>
                <a:tableStyleId>{5940675A-B579-460E-94D1-54222C63F5DA}</a:tableStyleId>
              </a:tblPr>
              <a:tblGrid>
                <a:gridCol w="5854586"/>
                <a:gridCol w="1289167"/>
                <a:gridCol w="1076322"/>
              </a:tblGrid>
              <a:tr h="266700">
                <a:tc>
                  <a:txBody>
                    <a:bodyPr/>
                    <a:lstStyle/>
                    <a:p>
                      <a:pPr algn="ctr" fontAlgn="ctr"/>
                      <a:r>
                        <a:rPr lang="ru-RU" sz="900" b="1" i="0" u="none" strike="noStrike" dirty="0" smtClean="0">
                          <a:solidFill>
                            <a:srgbClr val="000000"/>
                          </a:solidFill>
                          <a:effectLst/>
                          <a:latin typeface="+mn-lt"/>
                        </a:rPr>
                        <a:t>Целевые показатели реализации государственной программы</a:t>
                      </a:r>
                      <a:endParaRPr lang="ru-RU" sz="900" b="1" i="0" u="none" strike="noStrike" dirty="0">
                        <a:solidFill>
                          <a:srgbClr val="000000"/>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2022 год </a:t>
                      </a:r>
                      <a:br>
                        <a:rPr lang="ru-RU" sz="900" b="1" u="none" strike="noStrike" dirty="0" smtClean="0">
                          <a:solidFill>
                            <a:schemeClr val="tx1"/>
                          </a:solidFill>
                          <a:effectLst/>
                          <a:latin typeface="+mn-lt"/>
                        </a:rPr>
                      </a:b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план)</a:t>
                      </a:r>
                      <a:endParaRPr lang="ru-RU" sz="9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2022 </a:t>
                      </a:r>
                      <a:r>
                        <a:rPr lang="ru-RU" sz="900" b="1" u="none" strike="noStrike" dirty="0">
                          <a:solidFill>
                            <a:schemeClr val="tx1"/>
                          </a:solidFill>
                          <a:effectLst/>
                          <a:latin typeface="+mn-lt"/>
                        </a:rPr>
                        <a:t>год </a:t>
                      </a:r>
                      <a:r>
                        <a:rPr lang="ru-RU" sz="900" b="1" u="none" strike="noStrike" dirty="0" smtClean="0">
                          <a:solidFill>
                            <a:schemeClr val="tx1"/>
                          </a:solidFill>
                          <a:effectLst/>
                          <a:latin typeface="+mn-lt"/>
                        </a:rPr>
                        <a:t/>
                      </a:r>
                      <a:br>
                        <a:rPr lang="ru-RU" sz="900" b="1" u="none" strike="noStrike" dirty="0" smtClean="0">
                          <a:solidFill>
                            <a:schemeClr val="tx1"/>
                          </a:solidFill>
                          <a:effectLst/>
                          <a:latin typeface="+mn-lt"/>
                        </a:rPr>
                      </a:br>
                      <a:r>
                        <a:rPr lang="ru-RU" sz="900" b="1" u="none" strike="noStrike" dirty="0" smtClean="0">
                          <a:solidFill>
                            <a:schemeClr val="tx1"/>
                          </a:solidFill>
                          <a:effectLst/>
                          <a:latin typeface="+mn-lt"/>
                        </a:rPr>
                        <a:t>(</a:t>
                      </a:r>
                      <a:r>
                        <a:rPr lang="ru-RU" sz="900" b="1" u="none" strike="noStrike" dirty="0">
                          <a:solidFill>
                            <a:schemeClr val="tx1"/>
                          </a:solidFill>
                          <a:effectLst/>
                          <a:latin typeface="+mn-lt"/>
                        </a:rPr>
                        <a:t>факт)</a:t>
                      </a:r>
                      <a:endParaRPr lang="ru-RU" sz="9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42546">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800" b="0" i="0" u="none" strike="noStrike" dirty="0">
                          <a:solidFill>
                            <a:schemeClr val="tx1"/>
                          </a:solidFill>
                          <a:effectLst/>
                          <a:latin typeface="+mn-lt"/>
                        </a:rPr>
                        <a:t>Индекс производства продукции сельского хозяйства в хозяйствах всех категорий (в сопоставимых </a:t>
                      </a:r>
                      <a:r>
                        <a:rPr lang="ru-RU" sz="800" b="0" i="0" u="none" strike="noStrike" dirty="0" smtClean="0">
                          <a:solidFill>
                            <a:schemeClr val="tx1"/>
                          </a:solidFill>
                          <a:effectLst/>
                          <a:latin typeface="+mn-lt"/>
                        </a:rPr>
                        <a:t>ценах) к </a:t>
                      </a:r>
                      <a:r>
                        <a:rPr lang="ru-RU" sz="800" b="0" i="0" u="none" strike="noStrike" dirty="0">
                          <a:solidFill>
                            <a:schemeClr val="tx1"/>
                          </a:solidFill>
                          <a:effectLst/>
                          <a:latin typeface="+mn-lt"/>
                        </a:rPr>
                        <a:t>предыдущему </a:t>
                      </a:r>
                      <a:r>
                        <a:rPr lang="ru-RU" sz="800" b="0" i="0" u="none" strike="noStrike" dirty="0" smtClean="0">
                          <a:solidFill>
                            <a:schemeClr val="tx1"/>
                          </a:solidFill>
                          <a:effectLst/>
                          <a:latin typeface="+mn-lt"/>
                        </a:rPr>
                        <a:t>году, процентов</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101,9</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125,9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69744">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effectLst/>
                          <a:latin typeface="+mn-lt"/>
                        </a:rPr>
                        <a:t>Индекс производства продукции сельского хозяйства (в сопоставимых ценах) к уровню 2020 года, процентов</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103,8</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101,1</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2716">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800" b="0" i="0" u="none" strike="noStrike" dirty="0">
                          <a:solidFill>
                            <a:schemeClr val="tx1"/>
                          </a:solidFill>
                          <a:effectLst/>
                          <a:latin typeface="+mn-lt"/>
                        </a:rPr>
                        <a:t>Индекс производства продукции растениеводства (в сопоставимых ценах</a:t>
                      </a:r>
                      <a:r>
                        <a:rPr lang="ru-RU" sz="800" b="0" i="0" u="none" strike="noStrike" dirty="0" smtClean="0">
                          <a:solidFill>
                            <a:schemeClr val="tx1"/>
                          </a:solidFill>
                          <a:effectLst/>
                          <a:latin typeface="+mn-lt"/>
                        </a:rPr>
                        <a:t>) к </a:t>
                      </a:r>
                      <a:r>
                        <a:rPr lang="ru-RU" sz="800" b="0" i="0" u="none" strike="noStrike" dirty="0">
                          <a:solidFill>
                            <a:schemeClr val="tx1"/>
                          </a:solidFill>
                          <a:effectLst/>
                          <a:latin typeface="+mn-lt"/>
                        </a:rPr>
                        <a:t>предыдущему </a:t>
                      </a:r>
                      <a:r>
                        <a:rPr lang="ru-RU" sz="800" b="0" i="0" u="none" strike="noStrike" dirty="0" smtClean="0">
                          <a:solidFill>
                            <a:schemeClr val="tx1"/>
                          </a:solidFill>
                          <a:effectLst/>
                          <a:latin typeface="+mn-lt"/>
                        </a:rPr>
                        <a:t>году, процентов</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102,3</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4215">
                <a:tc>
                  <a:txBody>
                    <a:bodyPr/>
                    <a:lstStyle/>
                    <a:p>
                      <a:pPr algn="just" fontAlgn="ctr"/>
                      <a:r>
                        <a:rPr lang="ru-RU" sz="800" b="0" i="0" u="none" strike="noStrike" dirty="0">
                          <a:solidFill>
                            <a:schemeClr val="tx1"/>
                          </a:solidFill>
                          <a:effectLst/>
                          <a:latin typeface="+mn-lt"/>
                        </a:rPr>
                        <a:t>Индекс </a:t>
                      </a:r>
                      <a:r>
                        <a:rPr lang="ru-RU" sz="800" b="0" i="0" u="none" strike="noStrike" dirty="0" smtClean="0">
                          <a:solidFill>
                            <a:schemeClr val="tx1"/>
                          </a:solidFill>
                          <a:effectLst/>
                          <a:latin typeface="+mn-lt"/>
                        </a:rPr>
                        <a:t>производства продукции животного происхождения (в сопоставимых ценах) к предыдущему году, процентов</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101,5</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100,9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4979">
                <a:tc>
                  <a:txBody>
                    <a:bodyPr/>
                    <a:lstStyle/>
                    <a:p>
                      <a:pPr algn="just" fontAlgn="ctr"/>
                      <a:r>
                        <a:rPr lang="ru-RU" sz="800" b="0" i="0" u="none" strike="noStrike" dirty="0">
                          <a:solidFill>
                            <a:schemeClr val="tx1"/>
                          </a:solidFill>
                          <a:effectLst/>
                          <a:latin typeface="+mn-lt"/>
                        </a:rPr>
                        <a:t>Индекс </a:t>
                      </a:r>
                      <a:r>
                        <a:rPr lang="ru-RU" sz="800" b="0" i="0" u="none" strike="noStrike" dirty="0" smtClean="0">
                          <a:solidFill>
                            <a:schemeClr val="tx1"/>
                          </a:solidFill>
                          <a:effectLst/>
                          <a:latin typeface="+mn-lt"/>
                        </a:rPr>
                        <a:t>производства пищевых продуктов (в сопоставимых ценах) к уровню 2020 года, процентов</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105,3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115,6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fontAlgn="ctr"/>
                      <a:r>
                        <a:rPr lang="ru-RU" sz="800" b="0" i="0" u="none" strike="noStrike" dirty="0">
                          <a:solidFill>
                            <a:schemeClr val="tx1"/>
                          </a:solidFill>
                          <a:effectLst/>
                          <a:latin typeface="+mn-lt"/>
                        </a:rPr>
                        <a:t>Рентабельность сельскохозяйственных организаций (с учетом субсидий), </a:t>
                      </a:r>
                      <a:r>
                        <a:rPr lang="ru-RU" sz="800" b="0" i="0" u="none" strike="noStrike" dirty="0" smtClean="0">
                          <a:solidFill>
                            <a:schemeClr val="tx1"/>
                          </a:solidFill>
                          <a:effectLst/>
                          <a:latin typeface="+mn-lt"/>
                        </a:rPr>
                        <a:t>процентов</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16,1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13,3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4616">
                <a:tc>
                  <a:txBody>
                    <a:bodyPr/>
                    <a:lstStyle/>
                    <a:p>
                      <a:pPr algn="just" fontAlgn="ctr"/>
                      <a:r>
                        <a:rPr lang="ru-RU" sz="800" b="0" i="0" u="none" strike="noStrike" dirty="0">
                          <a:solidFill>
                            <a:schemeClr val="tx1"/>
                          </a:solidFill>
                          <a:effectLst/>
                          <a:latin typeface="+mn-lt"/>
                        </a:rPr>
                        <a:t>Индекс производительности труда к предыдущему году,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107</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fontAlgn="ctr"/>
                      <a:r>
                        <a:rPr lang="ru-RU" sz="800" b="0" i="0" u="none" strike="noStrike" dirty="0">
                          <a:solidFill>
                            <a:schemeClr val="tx1"/>
                          </a:solidFill>
                          <a:effectLst/>
                          <a:latin typeface="+mn-lt"/>
                        </a:rPr>
                        <a:t>Количество высокопроизводительных рабочих мест, тыс</a:t>
                      </a:r>
                      <a:r>
                        <a:rPr lang="ru-RU" sz="800" b="0" i="0" u="none" strike="noStrike" dirty="0" smtClean="0">
                          <a:solidFill>
                            <a:schemeClr val="tx1"/>
                          </a:solidFill>
                          <a:effectLst/>
                          <a:latin typeface="+mn-lt"/>
                        </a:rPr>
                        <a:t>. единиц</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4,872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4,872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56345">
                <a:tc>
                  <a:txBody>
                    <a:bodyPr/>
                    <a:lstStyle/>
                    <a:p>
                      <a:pPr algn="just" fontAlgn="ctr"/>
                      <a:r>
                        <a:rPr lang="ru-RU" sz="800" b="0" i="0" u="none" strike="noStrike" dirty="0">
                          <a:solidFill>
                            <a:schemeClr val="tx1"/>
                          </a:solidFill>
                          <a:effectLst/>
                          <a:latin typeface="+mn-lt"/>
                        </a:rPr>
                        <a:t>Располагаемые ресурсы домашних хозяйств (в среднем на 1 члена домашнего хозяйства в месяц) в сельской местности, рублей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18200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18200</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85261">
                <a:tc>
                  <a:txBody>
                    <a:bodyPr/>
                    <a:lstStyle/>
                    <a:p>
                      <a:pPr algn="just" fontAlgn="ctr"/>
                      <a:r>
                        <a:rPr lang="ru-RU" sz="800" b="0" i="0" u="none" strike="noStrike" dirty="0">
                          <a:solidFill>
                            <a:schemeClr val="tx1"/>
                          </a:solidFill>
                          <a:effectLst/>
                          <a:latin typeface="+mn-lt"/>
                        </a:rPr>
                        <a:t>Среднемесячная заработная плата работников сельского хозяйства (без субъектов малого предпринимательства), рублей</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31 585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39 186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2101">
                <a:tc>
                  <a:txBody>
                    <a:bodyPr/>
                    <a:lstStyle/>
                    <a:p>
                      <a:pPr algn="just" fontAlgn="ctr"/>
                      <a:r>
                        <a:rPr lang="ru-RU" sz="800" b="0" i="0" u="none" strike="noStrike" dirty="0" smtClean="0">
                          <a:solidFill>
                            <a:schemeClr val="tx1"/>
                          </a:solidFill>
                          <a:effectLst/>
                          <a:latin typeface="+mn-lt"/>
                        </a:rPr>
                        <a:t>Производство крупы, тыс. тонн</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15,2</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0521">
                <a:tc>
                  <a:txBody>
                    <a:bodyPr/>
                    <a:lstStyle/>
                    <a:p>
                      <a:pPr algn="just" fontAlgn="ctr"/>
                      <a:r>
                        <a:rPr lang="ru-RU" sz="800" b="0" i="0" u="none" strike="noStrike" dirty="0" smtClean="0">
                          <a:solidFill>
                            <a:schemeClr val="tx1"/>
                          </a:solidFill>
                          <a:effectLst/>
                          <a:latin typeface="+mn-lt"/>
                        </a:rPr>
                        <a:t>Производство масла подсолнечного нерафинированного и его фракций, тыс. тонн</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338,4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0">
                <a:tc>
                  <a:txBody>
                    <a:bodyPr/>
                    <a:lstStyle/>
                    <a:p>
                      <a:pPr algn="just" fontAlgn="ctr"/>
                      <a:r>
                        <a:rPr lang="ru-RU" sz="800" b="0" i="0" u="none" strike="noStrike" dirty="0" smtClean="0">
                          <a:solidFill>
                            <a:schemeClr val="tx1"/>
                          </a:solidFill>
                          <a:effectLst/>
                          <a:latin typeface="+mn-lt"/>
                        </a:rPr>
                        <a:t>Производство масла сливочного, тыс. тонн</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24,1</a:t>
                      </a:r>
                      <a:endParaRPr lang="ru-RU" sz="8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1057">
                <a:tc>
                  <a:txBody>
                    <a:bodyPr/>
                    <a:lstStyle/>
                    <a:p>
                      <a:pPr algn="just" fontAlgn="ctr"/>
                      <a:r>
                        <a:rPr lang="ru-RU" sz="800" b="0" i="0" u="none" strike="noStrike" dirty="0" smtClean="0">
                          <a:solidFill>
                            <a:schemeClr val="tx1"/>
                          </a:solidFill>
                          <a:effectLst/>
                          <a:latin typeface="+mn-lt"/>
                        </a:rPr>
                        <a:t>Производство муки из зерновых культур, овощных и других растительных культур, смеси из них, тыс. тонн</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170,0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195,8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4145">
                <a:tc>
                  <a:txBody>
                    <a:bodyPr/>
                    <a:lstStyle/>
                    <a:p>
                      <a:pPr algn="just" fontAlgn="ctr"/>
                      <a:r>
                        <a:rPr lang="ru-RU" sz="800" b="0" i="0" u="none" strike="noStrike" dirty="0" smtClean="0">
                          <a:solidFill>
                            <a:schemeClr val="tx1"/>
                          </a:solidFill>
                          <a:effectLst/>
                          <a:latin typeface="+mn-lt"/>
                        </a:rPr>
                        <a:t>Производство сахара белого свекловичного в твердом состоянии, тыс. тонн</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240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235,0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30628">
                <a:tc>
                  <a:txBody>
                    <a:bodyPr/>
                    <a:lstStyle/>
                    <a:p>
                      <a:pPr algn="just" fontAlgn="ctr"/>
                      <a:r>
                        <a:rPr lang="ru-RU" sz="800" b="0" i="0" u="none" strike="noStrike" dirty="0" smtClean="0">
                          <a:solidFill>
                            <a:schemeClr val="tx1"/>
                          </a:solidFill>
                          <a:effectLst/>
                          <a:latin typeface="+mn-lt"/>
                        </a:rPr>
                        <a:t>Производство сыров и сырных продуктов, тыс. тонн</a:t>
                      </a:r>
                      <a:endParaRPr lang="ru-RU" sz="800" b="0"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41,3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800" b="0" i="0" u="none" strike="noStrike" dirty="0" smtClean="0">
                          <a:solidFill>
                            <a:schemeClr val="tx1"/>
                          </a:solidFill>
                          <a:effectLst/>
                          <a:latin typeface="+mn-lt"/>
                        </a:rPr>
                        <a:t>59,8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Скругленный прямоугольник 4"/>
          <p:cNvSpPr/>
          <p:nvPr/>
        </p:nvSpPr>
        <p:spPr>
          <a:xfrm>
            <a:off x="600072" y="42382"/>
            <a:ext cx="7943850" cy="817245"/>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smtClean="0">
                <a:solidFill>
                  <a:schemeClr val="tx1"/>
                </a:solidFill>
                <a:ea typeface="Calibri" panose="020F0502020204030204" pitchFamily="34" charset="0"/>
                <a:cs typeface="Times New Roman" panose="02020603050405020304" pitchFamily="18" charset="0"/>
              </a:rPr>
              <a:t>13. Государственная </a:t>
            </a:r>
            <a:r>
              <a:rPr lang="ru-RU" altLang="ru-RU" sz="1400" b="1" dirty="0">
                <a:solidFill>
                  <a:schemeClr val="tx1"/>
                </a:solidFill>
                <a:ea typeface="Calibri" panose="020F0502020204030204" pitchFamily="34" charset="0"/>
                <a:cs typeface="Times New Roman" panose="02020603050405020304" pitchFamily="18" charset="0"/>
              </a:rPr>
              <a:t>программа  Республики </a:t>
            </a:r>
            <a:r>
              <a:rPr lang="ru-RU" altLang="ru-RU" sz="1400" b="1" dirty="0" smtClean="0">
                <a:solidFill>
                  <a:schemeClr val="tx1"/>
                </a:solidFill>
                <a:ea typeface="Calibri" panose="020F0502020204030204" pitchFamily="34" charset="0"/>
                <a:cs typeface="Times New Roman" panose="02020603050405020304" pitchFamily="18" charset="0"/>
              </a:rPr>
              <a:t>Татарстан </a:t>
            </a:r>
            <a:r>
              <a:rPr lang="ru-RU" altLang="ru-RU" sz="1400" b="1" dirty="0" smtClean="0">
                <a:ea typeface="Calibri" panose="020F0502020204030204" pitchFamily="34" charset="0"/>
                <a:cs typeface="Times New Roman" panose="02020603050405020304" pitchFamily="18" charset="0"/>
              </a:rPr>
              <a:t>«</a:t>
            </a:r>
            <a:r>
              <a:rPr lang="ru-RU" altLang="ru-RU" sz="1400" b="1" dirty="0">
                <a:ea typeface="Calibri" panose="020F0502020204030204" pitchFamily="34" charset="0"/>
                <a:cs typeface="Times New Roman" panose="02020603050405020304" pitchFamily="18" charset="0"/>
              </a:rPr>
              <a:t>Развитие сельского хозяйства и регулирование рынков сельскохозяйственной продукции, сырья и продовольствия в Республике Татарстан на 2013 </a:t>
            </a:r>
            <a:r>
              <a:rPr lang="ru-RU" altLang="ru-RU" sz="1400" b="1" dirty="0">
                <a:solidFill>
                  <a:schemeClr val="tx1"/>
                </a:solidFill>
                <a:ea typeface="Calibri" panose="020F0502020204030204" pitchFamily="34" charset="0"/>
                <a:cs typeface="Times New Roman" panose="02020603050405020304" pitchFamily="18" charset="0"/>
              </a:rPr>
              <a:t>– </a:t>
            </a:r>
            <a:r>
              <a:rPr lang="ru-RU" altLang="ru-RU" sz="1400" b="1" dirty="0" smtClean="0">
                <a:ea typeface="Calibri" panose="020F0502020204030204" pitchFamily="34" charset="0"/>
                <a:cs typeface="Times New Roman" panose="02020603050405020304" pitchFamily="18" charset="0"/>
              </a:rPr>
              <a:t>2025 </a:t>
            </a:r>
            <a:r>
              <a:rPr lang="ru-RU" altLang="ru-RU" sz="1400" b="1" dirty="0">
                <a:ea typeface="Calibri" panose="020F0502020204030204" pitchFamily="34" charset="0"/>
                <a:cs typeface="Times New Roman" panose="02020603050405020304" pitchFamily="18" charset="0"/>
              </a:rPr>
              <a:t>годы»</a:t>
            </a:r>
            <a:endParaRPr lang="ru-RU" altLang="ru-RU" sz="1400" b="1" u="sng" dirty="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535241" y="6067262"/>
            <a:ext cx="8534400"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 </a:t>
            </a:r>
            <a:r>
              <a:rPr lang="ru-RU" sz="1000" b="1" i="1" dirty="0">
                <a:solidFill>
                  <a:schemeClr val="accent1"/>
                </a:solidFill>
              </a:rPr>
              <a:t>Министерство </a:t>
            </a:r>
            <a:r>
              <a:rPr lang="ru-RU" sz="1000" b="1" i="1" dirty="0" smtClean="0">
                <a:solidFill>
                  <a:schemeClr val="accent1"/>
                </a:solidFill>
              </a:rPr>
              <a:t>сельского хозяйства и продовольствия Республики </a:t>
            </a:r>
            <a:r>
              <a:rPr lang="ru-RU" sz="1000" b="1" i="1" dirty="0">
                <a:solidFill>
                  <a:schemeClr val="accent1"/>
                </a:solidFill>
              </a:rPr>
              <a:t>Татарстан</a:t>
            </a:r>
          </a:p>
        </p:txBody>
      </p:sp>
      <p:sp>
        <p:nvSpPr>
          <p:cNvPr id="8" name="Прямоугольник 7"/>
          <p:cNvSpPr/>
          <p:nvPr/>
        </p:nvSpPr>
        <p:spPr>
          <a:xfrm>
            <a:off x="441958" y="6346456"/>
            <a:ext cx="80010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a:t>
            </a:r>
            <a:r>
              <a:rPr lang="ru-RU" sz="1000" b="1" i="1" dirty="0" smtClean="0">
                <a:solidFill>
                  <a:schemeClr val="accent6"/>
                </a:solidFill>
              </a:rPr>
              <a:t>программа и отчеты о ходе ее реализации, </a:t>
            </a:r>
            <a:r>
              <a:rPr lang="ru-RU" sz="1000" b="1" i="1" dirty="0">
                <a:solidFill>
                  <a:schemeClr val="accent6"/>
                </a:solidFill>
              </a:rPr>
              <a:t>находится </a:t>
            </a:r>
            <a:r>
              <a:rPr lang="ru-RU" sz="1000" b="1" i="1" dirty="0" smtClean="0">
                <a:solidFill>
                  <a:schemeClr val="accent6"/>
                </a:solidFill>
              </a:rPr>
              <a:t>по </a:t>
            </a:r>
            <a:r>
              <a:rPr lang="ru-RU" sz="1000" b="1" i="1" dirty="0">
                <a:solidFill>
                  <a:schemeClr val="accent6"/>
                </a:solidFill>
              </a:rPr>
              <a:t>адресу</a:t>
            </a:r>
            <a:r>
              <a:rPr lang="ru-RU" sz="1000" b="1" i="1" dirty="0" smtClean="0">
                <a:solidFill>
                  <a:schemeClr val="accent6"/>
                </a:solidFill>
              </a:rPr>
              <a:t>:</a:t>
            </a:r>
            <a:r>
              <a:rPr lang="en-US" sz="1000" b="1" i="1" dirty="0">
                <a:solidFill>
                  <a:schemeClr val="accent6"/>
                </a:solidFill>
              </a:rPr>
              <a:t> http://</a:t>
            </a:r>
            <a:r>
              <a:rPr lang="en-US" sz="1000" b="1" i="1" dirty="0" smtClean="0">
                <a:solidFill>
                  <a:schemeClr val="accent6"/>
                </a:solidFill>
              </a:rPr>
              <a:t>agro.tatarstan.ru</a:t>
            </a:r>
            <a:endParaRPr lang="ru-RU" sz="1000" b="1" i="1" dirty="0">
              <a:solidFill>
                <a:schemeClr val="accent6"/>
              </a:solidFill>
            </a:endParaRPr>
          </a:p>
        </p:txBody>
      </p:sp>
    </p:spTree>
    <p:extLst>
      <p:ext uri="{BB962C8B-B14F-4D97-AF65-F5344CB8AC3E}">
        <p14:creationId xmlns:p14="http://schemas.microsoft.com/office/powerpoint/2010/main" val="40362914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106889112"/>
              </p:ext>
            </p:extLst>
          </p:nvPr>
        </p:nvGraphicFramePr>
        <p:xfrm>
          <a:off x="475325" y="1642893"/>
          <a:ext cx="8580184" cy="488061"/>
        </p:xfrm>
        <a:graphic>
          <a:graphicData uri="http://schemas.openxmlformats.org/drawingml/2006/table">
            <a:tbl>
              <a:tblPr firstRow="1" firstCol="1" bandRow="1">
                <a:tableStyleId>{5940675A-B579-460E-94D1-54222C63F5DA}</a:tableStyleId>
              </a:tblPr>
              <a:tblGrid>
                <a:gridCol w="6817015"/>
                <a:gridCol w="914400"/>
                <a:gridCol w="848769"/>
              </a:tblGrid>
              <a:tr h="271671">
                <a:tc rowSpan="2">
                  <a:txBody>
                    <a:bodyPr/>
                    <a:lstStyle/>
                    <a:p>
                      <a:pPr algn="ctr">
                        <a:lnSpc>
                          <a:spcPct val="107000"/>
                        </a:lnSpc>
                        <a:spcAft>
                          <a:spcPts val="0"/>
                        </a:spcAft>
                      </a:pPr>
                      <a:r>
                        <a:rPr lang="ru-RU" sz="1000" b="1" dirty="0" smtClean="0">
                          <a:effectLst/>
                        </a:rPr>
                        <a:t>Объем финансирования государственной программы (тыс. рублей)</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2022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(план)</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2022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(факт)</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53575">
                <a:tc vMerge="1">
                  <a:txBody>
                    <a:bodyPr/>
                    <a:lstStyle/>
                    <a:p>
                      <a:endParaRPr lang="ru-RU"/>
                    </a:p>
                  </a:txBody>
                  <a:tcPr/>
                </a:tc>
                <a:tc>
                  <a:txBody>
                    <a:bodyPr/>
                    <a:lstStyle/>
                    <a:p>
                      <a:pPr algn="ctr" fontAlgn="ctr"/>
                      <a:r>
                        <a:rPr lang="ru-RU" sz="1000" b="1" i="0" u="none" strike="noStrike" dirty="0">
                          <a:solidFill>
                            <a:srgbClr val="000000"/>
                          </a:solidFill>
                          <a:effectLst/>
                          <a:latin typeface="Arial" panose="020B0604020202020204" pitchFamily="34" charset="0"/>
                        </a:rPr>
                        <a:t>1 350 569,4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Arial" panose="020B0604020202020204" pitchFamily="34" charset="0"/>
                        </a:rPr>
                        <a:t>1 342 734,7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1"/>
          <p:cNvSpPr>
            <a:spLocks noChangeArrowheads="1"/>
          </p:cNvSpPr>
          <p:nvPr/>
        </p:nvSpPr>
        <p:spPr bwMode="auto">
          <a:xfrm>
            <a:off x="475325" y="903391"/>
            <a:ext cx="846956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ru-RU" altLang="ru-RU" sz="1400" b="1"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Цели:</a:t>
            </a:r>
            <a:r>
              <a:rPr lang="ru-RU" altLang="ru-RU" sz="1100" b="1" dirty="0" smtClean="0">
                <a:latin typeface="Calibri" panose="020F0502020204030204" pitchFamily="34" charset="0"/>
                <a:ea typeface="Calibri" panose="020F0502020204030204" pitchFamily="34" charset="0"/>
                <a:cs typeface="Times New Roman" panose="02020603050405020304" pitchFamily="18" charset="0"/>
              </a:rPr>
              <a:t> </a:t>
            </a:r>
            <a:r>
              <a:rPr lang="ru-RU" sz="1200" dirty="0"/>
              <a:t>Создание условий для повышения эффективности охраны, защиты, воспроизводства, а также рационального многоцелевого и </a:t>
            </a:r>
            <a:r>
              <a:rPr lang="ru-RU" sz="1200" dirty="0" err="1"/>
              <a:t>неистощительного</a:t>
            </a:r>
            <a:r>
              <a:rPr lang="ru-RU" sz="1200" dirty="0"/>
              <a:t> использования лесов</a:t>
            </a:r>
          </a:p>
        </p:txBody>
      </p:sp>
      <p:graphicFrame>
        <p:nvGraphicFramePr>
          <p:cNvPr id="2" name="Таблица 1"/>
          <p:cNvGraphicFramePr>
            <a:graphicFrameLocks noGrp="1"/>
          </p:cNvGraphicFramePr>
          <p:nvPr>
            <p:extLst>
              <p:ext uri="{D42A27DB-BD31-4B8C-83A1-F6EECF244321}">
                <p14:modId xmlns:p14="http://schemas.microsoft.com/office/powerpoint/2010/main" val="2539810123"/>
              </p:ext>
            </p:extLst>
          </p:nvPr>
        </p:nvGraphicFramePr>
        <p:xfrm>
          <a:off x="497292" y="2233851"/>
          <a:ext cx="8580184" cy="1251421"/>
        </p:xfrm>
        <a:graphic>
          <a:graphicData uri="http://schemas.openxmlformats.org/drawingml/2006/table">
            <a:tbl>
              <a:tblPr>
                <a:tableStyleId>{5940675A-B579-460E-94D1-54222C63F5DA}</a:tableStyleId>
              </a:tblPr>
              <a:tblGrid>
                <a:gridCol w="6839875"/>
                <a:gridCol w="883920"/>
                <a:gridCol w="856389"/>
              </a:tblGrid>
              <a:tr h="186730">
                <a:tc>
                  <a:txBody>
                    <a:bodyPr/>
                    <a:lstStyle/>
                    <a:p>
                      <a:pPr algn="ctr" fontAlgn="ctr"/>
                      <a:r>
                        <a:rPr lang="ru-RU" sz="1000" b="1" i="0" u="none" strike="noStrike" dirty="0">
                          <a:solidFill>
                            <a:srgbClr val="000000"/>
                          </a:solidFill>
                          <a:effectLst/>
                          <a:latin typeface="+mn-lt"/>
                        </a:rPr>
                        <a:t>Целевые показатели реализации государственной программы</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2022 год </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a:solidFill>
                            <a:schemeClr val="tx1"/>
                          </a:solidFill>
                          <a:effectLst/>
                        </a:rPr>
                        <a:t>2022 год </a:t>
                      </a:r>
                      <a:br>
                        <a:rPr lang="ru-RU" sz="1000" b="1" u="none" strike="noStrike" dirty="0">
                          <a:solidFill>
                            <a:schemeClr val="tx1"/>
                          </a:solidFill>
                          <a:effectLst/>
                        </a:rPr>
                      </a:br>
                      <a:r>
                        <a:rPr lang="ru-RU" sz="1000" b="1" u="none" strike="noStrike" dirty="0">
                          <a:solidFill>
                            <a:schemeClr val="tx1"/>
                          </a:solidFill>
                          <a:effectLst/>
                        </a:rPr>
                        <a:t>(факт)</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54410">
                <a:tc>
                  <a:txBody>
                    <a:bodyPr/>
                    <a:lstStyle/>
                    <a:p>
                      <a:pPr marL="0" algn="just" defTabSz="685800" rtl="0" eaLnBrk="1" fontAlgn="ctr" latinLnBrk="0" hangingPunct="1"/>
                      <a:r>
                        <a:rPr lang="ru-RU" sz="1000" b="0" i="0" u="none" strike="noStrike" kern="1200" dirty="0">
                          <a:solidFill>
                            <a:schemeClr val="tx1"/>
                          </a:solidFill>
                          <a:effectLst/>
                          <a:latin typeface="+mn-lt"/>
                          <a:ea typeface="+mn-ea"/>
                          <a:cs typeface="+mn-cs"/>
                        </a:rPr>
                        <a:t>Лесистость территории Республики Татарстан, процентов</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a:solidFill>
                            <a:schemeClr val="tx1"/>
                          </a:solidFill>
                          <a:effectLst/>
                          <a:latin typeface="+mn-lt"/>
                          <a:ea typeface="+mn-ea"/>
                          <a:cs typeface="+mn-cs"/>
                        </a:rPr>
                        <a:t>17,5</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a:solidFill>
                            <a:schemeClr val="tx1"/>
                          </a:solidFill>
                          <a:effectLst/>
                          <a:latin typeface="+mn-lt"/>
                          <a:ea typeface="+mn-ea"/>
                          <a:cs typeface="+mn-cs"/>
                        </a:rPr>
                        <a:t>17,5</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4410">
                <a:tc>
                  <a:txBody>
                    <a:bodyPr/>
                    <a:lstStyle/>
                    <a:p>
                      <a:pPr marL="0" algn="just" defTabSz="685800" rtl="0" eaLnBrk="1" fontAlgn="ctr" latinLnBrk="0" hangingPunct="1"/>
                      <a:r>
                        <a:rPr lang="ru-RU" sz="1000" b="0" i="0" u="none" strike="noStrike" kern="1200" dirty="0">
                          <a:solidFill>
                            <a:schemeClr val="tx1"/>
                          </a:solidFill>
                          <a:effectLst/>
                          <a:latin typeface="+mn-lt"/>
                          <a:ea typeface="+mn-ea"/>
                          <a:cs typeface="+mn-cs"/>
                        </a:rPr>
                        <a:t>Объем платежей в бюджетную систему Российской Федерации от использования лесов, расположенных на землях лесного фонда, в расчете на 1 гектар земель лесного фонда, рублей</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a:solidFill>
                            <a:schemeClr val="tx1"/>
                          </a:solidFill>
                          <a:effectLst/>
                          <a:latin typeface="+mn-lt"/>
                          <a:ea typeface="+mn-ea"/>
                          <a:cs typeface="+mn-cs"/>
                        </a:rPr>
                        <a:t>360,1</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a:solidFill>
                            <a:schemeClr val="tx1"/>
                          </a:solidFill>
                          <a:effectLst/>
                          <a:latin typeface="+mn-lt"/>
                          <a:ea typeface="+mn-ea"/>
                          <a:cs typeface="+mn-cs"/>
                        </a:rPr>
                        <a:t>395,0</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4410">
                <a:tc>
                  <a:txBody>
                    <a:bodyPr/>
                    <a:lstStyle/>
                    <a:p>
                      <a:pPr marL="0" algn="just" defTabSz="685800" rtl="0" eaLnBrk="1" fontAlgn="ctr" latinLnBrk="0" hangingPunct="1"/>
                      <a:r>
                        <a:rPr lang="ru-RU" sz="1000" b="0" i="0" u="none" strike="noStrike" kern="1200" dirty="0">
                          <a:solidFill>
                            <a:schemeClr val="tx1"/>
                          </a:solidFill>
                          <a:effectLst/>
                          <a:latin typeface="+mn-lt"/>
                          <a:ea typeface="+mn-ea"/>
                          <a:cs typeface="+mn-cs"/>
                        </a:rPr>
                        <a:t>Отношение площади </a:t>
                      </a:r>
                      <a:r>
                        <a:rPr lang="ru-RU" sz="1000" b="0" i="0" u="none" strike="noStrike" kern="1200" dirty="0" err="1">
                          <a:solidFill>
                            <a:schemeClr val="tx1"/>
                          </a:solidFill>
                          <a:effectLst/>
                          <a:latin typeface="+mn-lt"/>
                          <a:ea typeface="+mn-ea"/>
                          <a:cs typeface="+mn-cs"/>
                        </a:rPr>
                        <a:t>лесовосстановления</a:t>
                      </a:r>
                      <a:r>
                        <a:rPr lang="ru-RU" sz="1000" b="0" i="0" u="none" strike="noStrike" kern="1200" dirty="0">
                          <a:solidFill>
                            <a:schemeClr val="tx1"/>
                          </a:solidFill>
                          <a:effectLst/>
                          <a:latin typeface="+mn-lt"/>
                          <a:ea typeface="+mn-ea"/>
                          <a:cs typeface="+mn-cs"/>
                        </a:rPr>
                        <a:t> и лесоразведения к площади вырубленных и погибших лесных насаждений, процентов</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a:solidFill>
                            <a:schemeClr val="tx1"/>
                          </a:solidFill>
                          <a:effectLst/>
                          <a:latin typeface="+mn-lt"/>
                          <a:ea typeface="+mn-ea"/>
                          <a:cs typeface="+mn-cs"/>
                        </a:rPr>
                        <a:t>83,4</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ru-RU" sz="1000" b="0" i="0" u="none" strike="noStrike" kern="1200" dirty="0">
                          <a:solidFill>
                            <a:schemeClr val="tx1"/>
                          </a:solidFill>
                          <a:effectLst/>
                          <a:latin typeface="+mn-lt"/>
                          <a:ea typeface="+mn-ea"/>
                          <a:cs typeface="+mn-cs"/>
                        </a:rPr>
                        <a:t>157,7</a:t>
                      </a: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4410">
                <a:tc>
                  <a:txBody>
                    <a:bodyPr/>
                    <a:lstStyle/>
                    <a:p>
                      <a:pPr algn="just" fontAlgn="ctr"/>
                      <a:r>
                        <a:rPr lang="ru-RU" sz="1000" b="0" i="0" u="none" strike="noStrike" dirty="0">
                          <a:solidFill>
                            <a:schemeClr val="tx1"/>
                          </a:solidFill>
                          <a:effectLst/>
                          <a:latin typeface="+mn-lt"/>
                        </a:rPr>
                        <a:t>Сохранение покрытой лесом площади,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5" name="Скругленный прямоугольник 4"/>
          <p:cNvSpPr/>
          <p:nvPr/>
        </p:nvSpPr>
        <p:spPr>
          <a:xfrm>
            <a:off x="546100" y="71005"/>
            <a:ext cx="794385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smtClean="0">
                <a:solidFill>
                  <a:schemeClr val="tx1"/>
                </a:solidFill>
                <a:ea typeface="Calibri" panose="020F0502020204030204" pitchFamily="34" charset="0"/>
                <a:cs typeface="Times New Roman" panose="02020603050405020304" pitchFamily="18" charset="0"/>
              </a:rPr>
              <a:t>14. Государственная программа</a:t>
            </a:r>
            <a:endParaRPr lang="ru-RU" altLang="ru-RU" sz="1400" b="1" dirty="0">
              <a:solidFill>
                <a:schemeClr val="tx1"/>
              </a:solidFill>
            </a:endParaRPr>
          </a:p>
          <a:p>
            <a:pPr lvl="0" indent="0" algn="ctr"/>
            <a:r>
              <a:rPr lang="ru-RU" altLang="ru-RU" sz="1400" b="1" dirty="0">
                <a:ea typeface="Calibri" panose="020F0502020204030204" pitchFamily="34" charset="0"/>
                <a:cs typeface="Times New Roman" panose="02020603050405020304" pitchFamily="18" charset="0"/>
              </a:rPr>
              <a:t>«Развитие лесного хозяйства Республики </a:t>
            </a:r>
            <a:r>
              <a:rPr lang="ru-RU" altLang="ru-RU" sz="1400" b="1" dirty="0" smtClean="0">
                <a:ea typeface="Calibri" panose="020F0502020204030204" pitchFamily="34" charset="0"/>
                <a:cs typeface="Times New Roman" panose="02020603050405020304" pitchFamily="18" charset="0"/>
              </a:rPr>
              <a:t>Татарстан»</a:t>
            </a:r>
            <a:endParaRPr lang="ru-RU" altLang="ru-RU" sz="1400" b="1" u="sng" dirty="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660825" y="5795781"/>
            <a:ext cx="8037499" cy="253916"/>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лесного хозяйства Республики </a:t>
            </a:r>
            <a:r>
              <a:rPr lang="ru-RU" sz="1000" b="1" i="1" dirty="0" smtClean="0">
                <a:solidFill>
                  <a:schemeClr val="accent1"/>
                </a:solidFill>
              </a:rPr>
              <a:t>Татарстан</a:t>
            </a:r>
            <a:endParaRPr lang="ru-RU" sz="1000" b="1" i="1" dirty="0">
              <a:solidFill>
                <a:schemeClr val="accent1"/>
              </a:solidFill>
            </a:endParaRPr>
          </a:p>
        </p:txBody>
      </p:sp>
      <p:sp>
        <p:nvSpPr>
          <p:cNvPr id="8" name="Прямоугольник 7"/>
          <p:cNvSpPr/>
          <p:nvPr/>
        </p:nvSpPr>
        <p:spPr>
          <a:xfrm>
            <a:off x="603197" y="5997897"/>
            <a:ext cx="8225758" cy="415498"/>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http://minleshoz.tatarstan.ru</a:t>
            </a:r>
          </a:p>
        </p:txBody>
      </p:sp>
    </p:spTree>
    <p:extLst>
      <p:ext uri="{BB962C8B-B14F-4D97-AF65-F5344CB8AC3E}">
        <p14:creationId xmlns:p14="http://schemas.microsoft.com/office/powerpoint/2010/main" val="36673080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845043305"/>
              </p:ext>
            </p:extLst>
          </p:nvPr>
        </p:nvGraphicFramePr>
        <p:xfrm>
          <a:off x="600069" y="1240155"/>
          <a:ext cx="8429631" cy="488061"/>
        </p:xfrm>
        <a:graphic>
          <a:graphicData uri="http://schemas.openxmlformats.org/drawingml/2006/table">
            <a:tbl>
              <a:tblPr firstRow="1" firstCol="1" bandRow="1">
                <a:tableStyleId>{5940675A-B579-460E-94D1-54222C63F5DA}</a:tableStyleId>
              </a:tblPr>
              <a:tblGrid>
                <a:gridCol w="6608451"/>
                <a:gridCol w="929640"/>
                <a:gridCol w="891540"/>
              </a:tblGrid>
              <a:tr h="301273">
                <a:tc rowSpan="2">
                  <a:txBody>
                    <a:bodyPr/>
                    <a:lstStyle/>
                    <a:p>
                      <a:pPr algn="ctr">
                        <a:lnSpc>
                          <a:spcPct val="107000"/>
                        </a:lnSpc>
                        <a:spcAft>
                          <a:spcPts val="0"/>
                        </a:spcAft>
                      </a:pPr>
                      <a:r>
                        <a:rPr lang="ru-RU" sz="1000" b="1" dirty="0" smtClean="0">
                          <a:effectLst/>
                        </a:rPr>
                        <a:t>Объем финансирования государственной программы (тыс. рублей)</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2022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(план)</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7000"/>
                        </a:lnSpc>
                        <a:spcAft>
                          <a:spcPts val="0"/>
                        </a:spcAft>
                      </a:pPr>
                      <a:r>
                        <a:rPr lang="ru-RU" sz="1000" b="1" dirty="0" smtClean="0">
                          <a:solidFill>
                            <a:schemeClr val="tx1"/>
                          </a:solidFill>
                          <a:effectLst/>
                        </a:rPr>
                        <a:t>2022 </a:t>
                      </a:r>
                      <a:r>
                        <a:rPr lang="ru-RU" sz="1000" b="1" dirty="0">
                          <a:solidFill>
                            <a:schemeClr val="tx1"/>
                          </a:solidFill>
                          <a:effectLst/>
                        </a:rPr>
                        <a:t>год </a:t>
                      </a:r>
                    </a:p>
                    <a:p>
                      <a:pPr algn="ctr">
                        <a:lnSpc>
                          <a:spcPct val="107000"/>
                        </a:lnSpc>
                        <a:spcAft>
                          <a:spcPts val="0"/>
                        </a:spcAft>
                      </a:pPr>
                      <a:r>
                        <a:rPr lang="ru-RU" sz="1000" b="1" dirty="0">
                          <a:solidFill>
                            <a:schemeClr val="tx1"/>
                          </a:solidFill>
                          <a:effectLst/>
                        </a:rPr>
                        <a:t>(факт)</a:t>
                      </a:r>
                      <a:endParaRPr lang="ru-RU"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31" marR="5943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37073">
                <a:tc vMerge="1">
                  <a:txBody>
                    <a:bodyPr/>
                    <a:lstStyle/>
                    <a:p>
                      <a:endParaRPr lang="ru-RU"/>
                    </a:p>
                  </a:txBody>
                  <a:tcPr/>
                </a:tc>
                <a:tc>
                  <a:txBody>
                    <a:bodyPr/>
                    <a:lstStyle/>
                    <a:p>
                      <a:pPr algn="ctr" fontAlgn="ctr"/>
                      <a:r>
                        <a:rPr lang="ru-RU" sz="1000" b="1" i="0" u="none" strike="noStrike" dirty="0">
                          <a:solidFill>
                            <a:srgbClr val="000000"/>
                          </a:solidFill>
                          <a:effectLst/>
                          <a:latin typeface="Arial" panose="020B0604020202020204" pitchFamily="34" charset="0"/>
                        </a:rPr>
                        <a:t>3 021 836,9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Arial" panose="020B0604020202020204" pitchFamily="34" charset="0"/>
                        </a:rPr>
                        <a:t>2 964 043,1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6" name="Rectangle 1"/>
          <p:cNvSpPr>
            <a:spLocks noChangeArrowheads="1"/>
          </p:cNvSpPr>
          <p:nvPr/>
        </p:nvSpPr>
        <p:spPr bwMode="auto">
          <a:xfrm>
            <a:off x="560130" y="778490"/>
            <a:ext cx="84695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gn="just"/>
            <a:r>
              <a:rPr kumimoji="0" lang="ru-RU" altLang="ru-RU" sz="1200" b="1"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Цель</a:t>
            </a:r>
            <a:r>
              <a:rPr kumimoji="0" lang="ru-RU" altLang="ru-RU" sz="1200" b="1" strike="noStrike" cap="none" normalizeH="0" baseline="0" dirty="0" smtClean="0">
                <a:ln>
                  <a:noFill/>
                </a:ln>
                <a:effectLst/>
                <a:latin typeface="+mn-lt"/>
                <a:ea typeface="Calibri" panose="020F0502020204030204" pitchFamily="34" charset="0"/>
                <a:cs typeface="Times New Roman" panose="02020603050405020304" pitchFamily="18" charset="0"/>
              </a:rPr>
              <a:t>:</a:t>
            </a:r>
            <a:r>
              <a:rPr lang="ru-RU" altLang="ru-RU" sz="1200" b="1" dirty="0">
                <a:latin typeface="+mn-lt"/>
                <a:ea typeface="Calibri" panose="020F0502020204030204" pitchFamily="34" charset="0"/>
                <a:cs typeface="Times New Roman" panose="02020603050405020304" pitchFamily="18" charset="0"/>
              </a:rPr>
              <a:t> </a:t>
            </a:r>
            <a:r>
              <a:rPr lang="ru-RU" altLang="ru-RU" sz="1200" dirty="0" smtClean="0">
                <a:latin typeface="+mn-lt"/>
                <a:ea typeface="Calibri" panose="020F0502020204030204" pitchFamily="34" charset="0"/>
                <a:cs typeface="Times New Roman" panose="02020603050405020304" pitchFamily="18" charset="0"/>
              </a:rPr>
              <a:t>обеспечение </a:t>
            </a:r>
            <a:r>
              <a:rPr lang="ru-RU" altLang="ru-RU" sz="1200" dirty="0">
                <a:latin typeface="+mn-lt"/>
                <a:ea typeface="Calibri" panose="020F0502020204030204" pitchFamily="34" charset="0"/>
                <a:cs typeface="Times New Roman" panose="02020603050405020304" pitchFamily="18" charset="0"/>
              </a:rPr>
              <a:t>максимальной эффективности управления государственным имуществом Республики Татарстан, его доходности и </a:t>
            </a:r>
            <a:r>
              <a:rPr lang="ru-RU" altLang="ru-RU" sz="1200" dirty="0" smtClean="0">
                <a:latin typeface="+mn-lt"/>
                <a:ea typeface="Calibri" panose="020F0502020204030204" pitchFamily="34" charset="0"/>
                <a:cs typeface="Times New Roman" panose="02020603050405020304" pitchFamily="18" charset="0"/>
              </a:rPr>
              <a:t>сохранности</a:t>
            </a:r>
            <a:endParaRPr kumimoji="0" lang="ru-RU" altLang="ru-RU" sz="1200" i="0" u="none" strike="noStrike" cap="none" normalizeH="0" baseline="0" dirty="0" smtClean="0">
              <a:ln>
                <a:noFill/>
              </a:ln>
              <a:effectLst/>
              <a:latin typeface="+mn-l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810456274"/>
              </p:ext>
            </p:extLst>
          </p:nvPr>
        </p:nvGraphicFramePr>
        <p:xfrm>
          <a:off x="600069" y="1789007"/>
          <a:ext cx="8429630" cy="4960579"/>
        </p:xfrm>
        <a:graphic>
          <a:graphicData uri="http://schemas.openxmlformats.org/drawingml/2006/table">
            <a:tbl>
              <a:tblPr>
                <a:tableStyleId>{5940675A-B579-460E-94D1-54222C63F5DA}</a:tableStyleId>
              </a:tblPr>
              <a:tblGrid>
                <a:gridCol w="6650577"/>
                <a:gridCol w="891348"/>
                <a:gridCol w="887705"/>
              </a:tblGrid>
              <a:tr h="140447">
                <a:tc>
                  <a:txBody>
                    <a:bodyPr/>
                    <a:lstStyle/>
                    <a:p>
                      <a:pPr algn="ctr" fontAlgn="ctr"/>
                      <a:r>
                        <a:rPr lang="ru-RU" sz="1000" b="1" i="0"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2022 </a:t>
                      </a:r>
                      <a:r>
                        <a:rPr lang="ru-RU" sz="1000" b="1" u="none" strike="noStrike" dirty="0">
                          <a:solidFill>
                            <a:schemeClr val="tx1"/>
                          </a:solidFill>
                          <a:effectLst/>
                          <a:latin typeface="+mn-lt"/>
                        </a:rPr>
                        <a:t>год </a:t>
                      </a:r>
                      <a:r>
                        <a:rPr lang="ru-RU" sz="1000" b="1" u="none" strike="noStrike" dirty="0" smtClean="0">
                          <a:solidFill>
                            <a:schemeClr val="tx1"/>
                          </a:solidFill>
                          <a:effectLst/>
                          <a:latin typeface="+mn-lt"/>
                        </a:rPr>
                        <a:t/>
                      </a:r>
                      <a:br>
                        <a:rPr lang="ru-RU" sz="1000" b="1" u="none" strike="noStrike" dirty="0" smtClean="0">
                          <a:solidFill>
                            <a:schemeClr val="tx1"/>
                          </a:solidFill>
                          <a:effectLst/>
                          <a:latin typeface="+mn-lt"/>
                        </a:rPr>
                      </a:b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план)</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2022 </a:t>
                      </a:r>
                      <a:r>
                        <a:rPr lang="ru-RU" sz="1000" b="1" u="none" strike="noStrike" dirty="0">
                          <a:solidFill>
                            <a:schemeClr val="tx1"/>
                          </a:solidFill>
                          <a:effectLst/>
                          <a:latin typeface="+mn-lt"/>
                        </a:rPr>
                        <a:t>год </a:t>
                      </a:r>
                      <a:r>
                        <a:rPr lang="ru-RU" sz="1000" b="1" u="none" strike="noStrike" dirty="0" smtClean="0">
                          <a:solidFill>
                            <a:schemeClr val="tx1"/>
                          </a:solidFill>
                          <a:effectLst/>
                          <a:latin typeface="+mn-lt"/>
                        </a:rPr>
                        <a:t/>
                      </a:r>
                      <a:br>
                        <a:rPr lang="ru-RU" sz="1000" b="1" u="none" strike="noStrike" dirty="0" smtClean="0">
                          <a:solidFill>
                            <a:schemeClr val="tx1"/>
                          </a:solidFill>
                          <a:effectLst/>
                          <a:latin typeface="+mn-lt"/>
                        </a:rPr>
                      </a:b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факт)</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2637">
                <a:tc>
                  <a:txBody>
                    <a:bodyPr/>
                    <a:lstStyle/>
                    <a:p>
                      <a:pPr algn="just" fontAlgn="ctr"/>
                      <a:r>
                        <a:rPr lang="ru-RU" sz="900" b="0" i="0" u="none" strike="noStrike" dirty="0">
                          <a:solidFill>
                            <a:schemeClr val="tx1"/>
                          </a:solidFill>
                          <a:effectLst/>
                          <a:latin typeface="+mn-lt"/>
                        </a:rPr>
                        <a:t>Доля государственных унитарных предприятий и государственных учреждений, информация о составе имущества которых актуализирована в Реестре государственной собственности Республики Татарстан, в общем количестве государственных унитарных предприятий и государственных учреждений (без учета организаций-банкротов и находящихся в ликвидации),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900" b="0" i="0" u="none" strike="noStrike" dirty="0">
                          <a:solidFill>
                            <a:schemeClr val="tx1"/>
                          </a:solidFill>
                          <a:effectLst/>
                          <a:latin typeface="+mn-lt"/>
                        </a:rPr>
                        <a:t>Доля предприятий, финансово-хозяйственная деятельность которых проанализирована </a:t>
                      </a:r>
                      <a:r>
                        <a:rPr lang="ru-RU" sz="900" b="0" i="0" u="none" strike="noStrike" dirty="0" err="1">
                          <a:solidFill>
                            <a:schemeClr val="tx1"/>
                          </a:solidFill>
                          <a:effectLst/>
                          <a:latin typeface="+mn-lt"/>
                        </a:rPr>
                        <a:t>Mинземимуществом</a:t>
                      </a:r>
                      <a:r>
                        <a:rPr lang="ru-RU" sz="900" b="0" i="0" u="none" strike="noStrike" dirty="0">
                          <a:solidFill>
                            <a:schemeClr val="tx1"/>
                          </a:solidFill>
                          <a:effectLst/>
                          <a:latin typeface="+mn-lt"/>
                        </a:rPr>
                        <a:t> РТ, в общем количестве предприятий,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algn="just" fontAlgn="ctr"/>
                      <a:r>
                        <a:rPr lang="ru-RU" sz="900" b="0" i="0" u="none" strike="noStrike" dirty="0">
                          <a:solidFill>
                            <a:schemeClr val="tx1"/>
                          </a:solidFill>
                          <a:effectLst/>
                          <a:latin typeface="+mn-lt"/>
                        </a:rPr>
                        <a:t>Доля трудовых договоров с руководителями государственных унитарных предприятий со 100% выполнением условий договора в общем количестве трудовых договоров с руководителями государственных унитарных предприятий,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85,0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90,0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algn="just" fontAlgn="ctr"/>
                      <a:r>
                        <a:rPr lang="ru-RU" sz="900" b="0" i="0" u="none" strike="noStrike" dirty="0">
                          <a:solidFill>
                            <a:schemeClr val="tx1"/>
                          </a:solidFill>
                          <a:effectLst/>
                          <a:latin typeface="+mn-lt"/>
                        </a:rPr>
                        <a:t>Выполнение бюджетного задания в части доходов от реализации и использования государственного имущества и земельных участков,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900" b="0" i="0" u="none" strike="noStrike" dirty="0">
                          <a:solidFill>
                            <a:schemeClr val="tx1"/>
                          </a:solidFill>
                          <a:effectLst/>
                          <a:latin typeface="+mn-lt"/>
                        </a:rPr>
                        <a:t>Доля государственных учреждений Республики Татарстан, где была проведена проверка использования государственного имущества, в общем количестве государственных учреждений Республики Татарстан, запланированных к проверке,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algn="just" fontAlgn="ctr"/>
                      <a:r>
                        <a:rPr lang="ru-RU" sz="900" b="0" i="0" u="none" strike="noStrike" dirty="0">
                          <a:solidFill>
                            <a:schemeClr val="tx1"/>
                          </a:solidFill>
                          <a:effectLst/>
                          <a:latin typeface="+mn-lt"/>
                        </a:rPr>
                        <a:t>Доля количества объектов недвижимости, по которым проведена государственная регистрация права собственности Республики Татарстан, к количеству объектов недвижимости, запланированных к регистрации в собственность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900" b="0" i="0" u="none" strike="noStrike" dirty="0">
                          <a:solidFill>
                            <a:schemeClr val="tx1"/>
                          </a:solidFill>
                          <a:effectLst/>
                          <a:latin typeface="+mn-lt"/>
                        </a:rPr>
                        <a:t>Доля количества транспортных средств, которым обеспечен выход в рейс, к общему количеству транспортных средств, закрепленных за ГБУ «УМО»,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algn="just" fontAlgn="ctr"/>
                      <a:r>
                        <a:rPr lang="ru-RU" sz="900" b="0" i="0" u="none" strike="noStrike" dirty="0">
                          <a:solidFill>
                            <a:schemeClr val="tx1"/>
                          </a:solidFill>
                          <a:effectLst/>
                          <a:latin typeface="+mn-lt"/>
                        </a:rPr>
                        <a:t>Доля жилых помещений, в отношении которых с нанимателями заключены договоры найма (социального / специализированного жилищного фонда), к общему количеству жилых помещений, закрепленных на праве оперативного управления за государственным бюджетным учреждением «Департамент по управлению жилищным фондом»,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900" b="0" i="0" u="none" strike="noStrike" dirty="0">
                          <a:solidFill>
                            <a:schemeClr val="tx1"/>
                          </a:solidFill>
                          <a:effectLst/>
                          <a:latin typeface="+mn-lt"/>
                        </a:rPr>
                        <a:t>Количество экспертных заключений в сфере оценочной деятельности по запросам органов исполнительной власти Республики Татарстан, ед.</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270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270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900" b="0" i="0" u="none" strike="noStrike" dirty="0">
                          <a:solidFill>
                            <a:schemeClr val="tx1"/>
                          </a:solidFill>
                          <a:effectLst/>
                          <a:latin typeface="+mn-lt"/>
                        </a:rPr>
                        <a:t>Отношение количества муниципальных районов  и городских округов Республики Татарстан, которым оказана экспертно-консультационная поддержка, к общему количеству муниципальных районов и городских округов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55,0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95,6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2637">
                <a:tc>
                  <a:txBody>
                    <a:bodyPr/>
                    <a:lstStyle/>
                    <a:p>
                      <a:pPr algn="just" fontAlgn="ctr"/>
                      <a:r>
                        <a:rPr lang="ru-RU" sz="900" b="0" i="0" u="none" strike="noStrike" dirty="0">
                          <a:solidFill>
                            <a:schemeClr val="tx1"/>
                          </a:solidFill>
                          <a:effectLst/>
                          <a:latin typeface="+mn-lt"/>
                        </a:rPr>
                        <a:t>Доля земельных участков, находящихся у государственных учреждений, зарегистрированных в собственность Республики Татарстан, в общем количестве земельных участков, находящихся у государственных учреждений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99,0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99,0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2637">
                <a:tc>
                  <a:txBody>
                    <a:bodyPr/>
                    <a:lstStyle/>
                    <a:p>
                      <a:pPr algn="just" fontAlgn="ctr"/>
                      <a:r>
                        <a:rPr lang="ru-RU" sz="900" b="0" i="0" u="none" strike="noStrike" dirty="0">
                          <a:solidFill>
                            <a:schemeClr val="tx1"/>
                          </a:solidFill>
                          <a:effectLst/>
                          <a:latin typeface="+mn-lt"/>
                        </a:rPr>
                        <a:t>Доля земельных участков, на которые оформлено право постоянного (бессрочного) пользования, в общем количестве земельных участков, предоставленных на праве постоянного (бессрочного) пользования государственным учреждениям на основании распоряжений </a:t>
                      </a:r>
                      <a:r>
                        <a:rPr lang="ru-RU" sz="900" b="0" i="0" u="none" strike="noStrike" dirty="0" err="1">
                          <a:solidFill>
                            <a:schemeClr val="tx1"/>
                          </a:solidFill>
                          <a:effectLst/>
                          <a:latin typeface="+mn-lt"/>
                        </a:rPr>
                        <a:t>Минземимущества</a:t>
                      </a:r>
                      <a:r>
                        <a:rPr lang="ru-RU" sz="900" b="0" i="0" u="none" strike="noStrike" dirty="0">
                          <a:solidFill>
                            <a:schemeClr val="tx1"/>
                          </a:solidFill>
                          <a:effectLst/>
                          <a:latin typeface="+mn-lt"/>
                        </a:rPr>
                        <a:t> РТ,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99,5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99,5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172637">
                <a:tc>
                  <a:txBody>
                    <a:bodyPr/>
                    <a:lstStyle/>
                    <a:p>
                      <a:pPr algn="just" fontAlgn="ctr"/>
                      <a:r>
                        <a:rPr lang="ru-RU" sz="900" b="0" i="0" u="none" strike="noStrike" dirty="0">
                          <a:solidFill>
                            <a:schemeClr val="tx1"/>
                          </a:solidFill>
                          <a:effectLst/>
                          <a:latin typeface="+mn-lt"/>
                        </a:rPr>
                        <a:t>Доля ходатайств о переводе земель из одной категории в другую, по которым подготовлены проекты постановлений Кабинета Министров Республики Татарстан, в общем количестве поступивших ходатайств, за исключением тех, по которым отказано в рассмотрении, либо отказано в переводе земель согласно законодательству,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bl>
          </a:graphicData>
        </a:graphic>
      </p:graphicFrame>
      <p:sp>
        <p:nvSpPr>
          <p:cNvPr id="8" name="Скругленный прямоугольник 7"/>
          <p:cNvSpPr/>
          <p:nvPr/>
        </p:nvSpPr>
        <p:spPr>
          <a:xfrm>
            <a:off x="600069" y="37862"/>
            <a:ext cx="7943850" cy="527804"/>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15. Государственная программа</a:t>
            </a:r>
            <a:endParaRPr lang="ru-RU" altLang="ru-RU" sz="1600" b="1" dirty="0">
              <a:solidFill>
                <a:schemeClr val="tx1"/>
              </a:solidFill>
            </a:endParaRPr>
          </a:p>
          <a:p>
            <a:pPr lvl="0" indent="0" algn="ctr">
              <a:lnSpc>
                <a:spcPts val="1500"/>
              </a:lnSpc>
            </a:pPr>
            <a:r>
              <a:rPr lang="ru-RU" altLang="ru-RU" sz="1600" b="1" dirty="0">
                <a:ea typeface="Calibri" panose="020F0502020204030204" pitchFamily="34" charset="0"/>
                <a:cs typeface="Times New Roman" panose="02020603050405020304" pitchFamily="18" charset="0"/>
              </a:rPr>
              <a:t>«Управление государственным имуществом Республики  </a:t>
            </a:r>
            <a:r>
              <a:rPr lang="ru-RU" altLang="ru-RU" sz="1600" b="1" dirty="0" smtClean="0">
                <a:ea typeface="Calibri" panose="020F0502020204030204" pitchFamily="34" charset="0"/>
                <a:cs typeface="Times New Roman" panose="02020603050405020304" pitchFamily="18" charset="0"/>
              </a:rPr>
              <a:t>Татарстан»</a:t>
            </a:r>
          </a:p>
        </p:txBody>
      </p:sp>
    </p:spTree>
    <p:extLst>
      <p:ext uri="{BB962C8B-B14F-4D97-AF65-F5344CB8AC3E}">
        <p14:creationId xmlns:p14="http://schemas.microsoft.com/office/powerpoint/2010/main" val="37214807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347671081"/>
              </p:ext>
            </p:extLst>
          </p:nvPr>
        </p:nvGraphicFramePr>
        <p:xfrm>
          <a:off x="613763" y="901434"/>
          <a:ext cx="8429630" cy="4402414"/>
        </p:xfrm>
        <a:graphic>
          <a:graphicData uri="http://schemas.openxmlformats.org/drawingml/2006/table">
            <a:tbl>
              <a:tblPr>
                <a:tableStyleId>{5940675A-B579-460E-94D1-54222C63F5DA}</a:tableStyleId>
              </a:tblPr>
              <a:tblGrid>
                <a:gridCol w="6769560"/>
                <a:gridCol w="838200"/>
                <a:gridCol w="821870"/>
              </a:tblGrid>
              <a:tr h="140447">
                <a:tc>
                  <a:txBody>
                    <a:bodyPr/>
                    <a:lstStyle/>
                    <a:p>
                      <a:pPr algn="ctr" fontAlgn="ctr"/>
                      <a:r>
                        <a:rPr lang="ru-RU" sz="1000" b="1" i="0"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a:t>
                      </a:r>
                      <a:r>
                        <a:rPr lang="ru-RU" sz="1000" b="1" u="none" strike="noStrike" dirty="0">
                          <a:solidFill>
                            <a:schemeClr val="tx1"/>
                          </a:solidFill>
                          <a:effectLst/>
                        </a:rPr>
                        <a:t>год </a:t>
                      </a:r>
                      <a:r>
                        <a:rPr lang="ru-RU" sz="1000" b="1" u="none" strike="noStrike" dirty="0" smtClean="0">
                          <a:solidFill>
                            <a:schemeClr val="tx1"/>
                          </a:solidFill>
                          <a:effectLst/>
                        </a:rPr>
                        <a:t/>
                      </a:r>
                      <a:br>
                        <a:rPr lang="ru-RU" sz="1000" b="1" u="none" strike="noStrike" dirty="0" smtClean="0">
                          <a:solidFill>
                            <a:schemeClr val="tx1"/>
                          </a:solidFill>
                          <a:effectLst/>
                        </a:rPr>
                      </a:br>
                      <a:r>
                        <a:rPr lang="ru-RU" sz="1000" b="1" u="none" strike="noStrike" dirty="0" smtClean="0">
                          <a:solidFill>
                            <a:schemeClr val="tx1"/>
                          </a:solidFill>
                          <a:effectLst/>
                        </a:rPr>
                        <a:t>(</a:t>
                      </a:r>
                      <a:r>
                        <a:rPr lang="ru-RU" sz="1000" b="1" u="none" strike="noStrike" dirty="0">
                          <a:solidFill>
                            <a:schemeClr val="tx1"/>
                          </a:solidFill>
                          <a:effectLst/>
                        </a:rPr>
                        <a:t>план)</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год </a:t>
                      </a:r>
                      <a:br>
                        <a:rPr lang="ru-RU" sz="1000" b="1" u="none" strike="noStrike" dirty="0" smtClean="0">
                          <a:solidFill>
                            <a:schemeClr val="tx1"/>
                          </a:solidFill>
                          <a:effectLst/>
                        </a:rPr>
                      </a:br>
                      <a:r>
                        <a:rPr lang="ru-RU" sz="1000" b="1" u="none" strike="noStrike" dirty="0" smtClean="0">
                          <a:solidFill>
                            <a:schemeClr val="tx1"/>
                          </a:solidFill>
                          <a:effectLst/>
                        </a:rPr>
                        <a:t>(</a:t>
                      </a:r>
                      <a:r>
                        <a:rPr lang="ru-RU" sz="1000" b="1" u="none" strike="noStrike" dirty="0">
                          <a:solidFill>
                            <a:schemeClr val="tx1"/>
                          </a:solidFill>
                          <a:effectLst/>
                        </a:rPr>
                        <a:t>факт)</a:t>
                      </a:r>
                      <a:endParaRPr lang="ru-RU" sz="1000" b="1" i="0" u="none" strike="noStrike" dirty="0">
                        <a:solidFill>
                          <a:schemeClr val="tx1"/>
                        </a:solidFill>
                        <a:effectLst/>
                        <a:latin typeface="+mn-lt"/>
                      </a:endParaRPr>
                    </a:p>
                  </a:txBody>
                  <a:tcPr marL="5674" marR="5674" marT="567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2637">
                <a:tc>
                  <a:txBody>
                    <a:bodyPr/>
                    <a:lstStyle/>
                    <a:p>
                      <a:pPr algn="just" fontAlgn="ctr"/>
                      <a:r>
                        <a:rPr lang="ru-RU" sz="900" b="0" i="0" u="none" strike="noStrike" dirty="0">
                          <a:solidFill>
                            <a:schemeClr val="tx1"/>
                          </a:solidFill>
                          <a:effectLst/>
                          <a:latin typeface="+mn-lt"/>
                        </a:rPr>
                        <a:t>Доля выполненных мероприятий по организации и обеспечению проведения землеустроительных работ в общем числе мероприятий по организации и обеспечению проведения землеустроительных работ,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900" b="0" i="0" u="none" strike="noStrike" dirty="0">
                          <a:solidFill>
                            <a:schemeClr val="tx1"/>
                          </a:solidFill>
                          <a:effectLst/>
                          <a:latin typeface="+mn-lt"/>
                        </a:rPr>
                        <a:t>Доля выполненных мероприятий по проведению государственной кадастровой оценки земельных участков и иных объектов недвижимости в общем числе мероприятий по проведению государственной кадастровой оценки земельных участков и иных объектов недвижимости,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900" b="0" i="0" u="none" strike="noStrike" dirty="0">
                          <a:solidFill>
                            <a:schemeClr val="tx1"/>
                          </a:solidFill>
                          <a:effectLst/>
                          <a:latin typeface="+mn-lt"/>
                        </a:rPr>
                        <a:t>Доля выполненных мероприятий по ведению информационных ресурсов и баз данных в общем числе мероприятий по ведению информационных ресурсов и баз данных,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72637">
                <a:tc>
                  <a:txBody>
                    <a:bodyPr/>
                    <a:lstStyle/>
                    <a:p>
                      <a:pPr algn="just" fontAlgn="ctr"/>
                      <a:r>
                        <a:rPr lang="ru-RU" sz="900" b="0" i="0" u="none" strike="noStrike" dirty="0">
                          <a:solidFill>
                            <a:schemeClr val="tx1"/>
                          </a:solidFill>
                          <a:effectLst/>
                          <a:latin typeface="+mn-lt"/>
                        </a:rPr>
                        <a:t>Доля выполненных мероприятий по установлению и определению границ Республики Татарстан в общем объеме запланированных мероприятий по установлению и определению границ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algn="just" fontAlgn="ctr"/>
                      <a:r>
                        <a:rPr lang="ru-RU" sz="900" b="0" i="0" u="none" strike="noStrike" dirty="0">
                          <a:solidFill>
                            <a:schemeClr val="tx1"/>
                          </a:solidFill>
                          <a:effectLst/>
                          <a:latin typeface="+mn-lt"/>
                        </a:rPr>
                        <a:t>Доля выполненных мероприятий по доработке генеральных планов  и правил землепользования и застройки городских и сельских поселений муниципальных районов Республики Татарстан в общем объеме запланированных мероприятий по доработке генеральных планов  и правил землепользования и застройки городских и сельских поселений муниципальных районов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6137">
                <a:tc>
                  <a:txBody>
                    <a:bodyPr/>
                    <a:lstStyle/>
                    <a:p>
                      <a:pPr algn="just" fontAlgn="ctr"/>
                      <a:r>
                        <a:rPr lang="ru-RU" sz="900" b="0" i="0" u="none" strike="noStrike" dirty="0">
                          <a:solidFill>
                            <a:schemeClr val="tx1"/>
                          </a:solidFill>
                          <a:effectLst/>
                          <a:latin typeface="+mn-lt"/>
                        </a:rPr>
                        <a:t>Количество объектов имущества в перечне государственного имущества, предназначенного для предоставления субъектам малого и среднего предпринимательства,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8834">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ru-RU" sz="900" b="0" i="0" u="none" strike="noStrike" dirty="0">
                          <a:solidFill>
                            <a:schemeClr val="tx1"/>
                          </a:solidFill>
                          <a:effectLst/>
                          <a:latin typeface="+mn-lt"/>
                        </a:rPr>
                        <a:t>Доля реформированных предприятий (с законченными процедурами акционирования, ликвидации, реорганизации) в количестве предприятий, запланированных к реформированию,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6137">
                <a:tc>
                  <a:txBody>
                    <a:bodyPr/>
                    <a:lstStyle/>
                    <a:p>
                      <a:pPr algn="just" fontAlgn="ctr"/>
                      <a:r>
                        <a:rPr lang="ru-RU" sz="900" b="0" i="0" u="none" strike="noStrike" dirty="0">
                          <a:solidFill>
                            <a:schemeClr val="tx1"/>
                          </a:solidFill>
                          <a:effectLst/>
                          <a:latin typeface="+mn-lt"/>
                        </a:rPr>
                        <a:t>Доля объема инвестиций, внесенных в уставные капиталы организаций с государственным участием, к объему инвестиций, запланированному для внесения, %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6137">
                <a:tc>
                  <a:txBody>
                    <a:bodyPr/>
                    <a:lstStyle/>
                    <a:p>
                      <a:pPr algn="just" fontAlgn="ctr"/>
                      <a:r>
                        <a:rPr lang="ru-RU" sz="900" b="0" i="0" u="none" strike="noStrike" dirty="0">
                          <a:solidFill>
                            <a:schemeClr val="tx1"/>
                          </a:solidFill>
                          <a:effectLst/>
                          <a:latin typeface="+mn-lt"/>
                        </a:rPr>
                        <a:t>Доля объема субсидий, предоставленных в целях увеличения уставного фонда государственных унитарных предприятий, к объему субсидий, запланированному для предоставления, %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6137">
                <a:tc>
                  <a:txBody>
                    <a:bodyPr/>
                    <a:lstStyle/>
                    <a:p>
                      <a:pPr algn="just" fontAlgn="ctr"/>
                      <a:r>
                        <a:rPr lang="ru-RU" sz="900" b="0" i="0" u="none" strike="noStrike" dirty="0">
                          <a:solidFill>
                            <a:schemeClr val="tx1"/>
                          </a:solidFill>
                          <a:effectLst/>
                          <a:latin typeface="+mn-lt"/>
                        </a:rPr>
                        <a:t>Доля объема имущества, приобретенного в государственную собственность Республики Татарстан, к объему имущества, запланированному к приобретению в государственную собственность Республики Татарстан, %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6137">
                <a:tc>
                  <a:txBody>
                    <a:bodyPr/>
                    <a:lstStyle/>
                    <a:p>
                      <a:pPr algn="just" fontAlgn="ctr"/>
                      <a:r>
                        <a:rPr lang="ru-RU" sz="900" b="0" i="0" u="none" strike="noStrike" dirty="0">
                          <a:solidFill>
                            <a:schemeClr val="tx1"/>
                          </a:solidFill>
                          <a:effectLst/>
                          <a:latin typeface="+mn-lt"/>
                        </a:rPr>
                        <a:t>Доля многодетных семей, получивших бесплатно земельные участки, в общем числе многодетных семей, вставших на учет для бесплатного предоставления земельного участка на начало отчетного года,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67,0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67,6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6137">
                <a:tc>
                  <a:txBody>
                    <a:bodyPr/>
                    <a:lstStyle/>
                    <a:p>
                      <a:pPr marL="0" marR="0" lvl="0" indent="0" algn="just" defTabSz="685800" rtl="0" eaLnBrk="1" fontAlgn="ctr" latinLnBrk="0" hangingPunct="1">
                        <a:lnSpc>
                          <a:spcPct val="100000"/>
                        </a:lnSpc>
                        <a:spcBef>
                          <a:spcPts val="0"/>
                        </a:spcBef>
                        <a:spcAft>
                          <a:spcPts val="0"/>
                        </a:spcAft>
                        <a:buClrTx/>
                        <a:buSzTx/>
                        <a:buFontTx/>
                        <a:buNone/>
                        <a:tabLst/>
                        <a:defRPr/>
                      </a:pPr>
                      <a:r>
                        <a:rPr lang="ru-RU" sz="900" b="0" i="0" u="none" strike="noStrike" dirty="0">
                          <a:solidFill>
                            <a:schemeClr val="tx1"/>
                          </a:solidFill>
                          <a:effectLst/>
                          <a:latin typeface="+mn-lt"/>
                        </a:rPr>
                        <a:t>Доля выполненных мероприятий по подготовке документов для внесения в Единый государственный реестр недвижимости сведений о границах населенных пунктов, расположенных на территории Республики Татарстан, в общем объеме запланированных мероприятий по подготовке документов для внесения в Единый государственный реестр недвижимости сведений о границах населенных пунктов, расположенных на территории Республики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8" name="Скругленный прямоугольник 7"/>
          <p:cNvSpPr/>
          <p:nvPr/>
        </p:nvSpPr>
        <p:spPr>
          <a:xfrm>
            <a:off x="600069" y="37862"/>
            <a:ext cx="7943850" cy="740628"/>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15. Государственная </a:t>
            </a:r>
            <a:r>
              <a:rPr lang="ru-RU" altLang="ru-RU" sz="1600" b="1" dirty="0">
                <a:solidFill>
                  <a:schemeClr val="tx1"/>
                </a:solidFill>
                <a:ea typeface="Calibri" panose="020F0502020204030204" pitchFamily="34" charset="0"/>
                <a:cs typeface="Times New Roman" panose="02020603050405020304" pitchFamily="18" charset="0"/>
              </a:rPr>
              <a:t>программа  Республики Татарстан</a:t>
            </a:r>
            <a:endParaRPr lang="ru-RU" altLang="ru-RU" sz="1600" b="1" dirty="0">
              <a:solidFill>
                <a:schemeClr val="tx1"/>
              </a:solidFill>
            </a:endParaRPr>
          </a:p>
          <a:p>
            <a:pPr lvl="0" indent="0" algn="ctr">
              <a:lnSpc>
                <a:spcPts val="1500"/>
              </a:lnSpc>
            </a:pPr>
            <a:r>
              <a:rPr lang="ru-RU" altLang="ru-RU" sz="1600" b="1" dirty="0">
                <a:ea typeface="Calibri" panose="020F0502020204030204" pitchFamily="34" charset="0"/>
                <a:cs typeface="Times New Roman" panose="02020603050405020304" pitchFamily="18" charset="0"/>
              </a:rPr>
              <a:t>«Управление государственным имуществом Республики  </a:t>
            </a:r>
            <a:r>
              <a:rPr lang="ru-RU" altLang="ru-RU" sz="1600" b="1" dirty="0" smtClean="0">
                <a:ea typeface="Calibri" panose="020F0502020204030204" pitchFamily="34" charset="0"/>
                <a:cs typeface="Times New Roman" panose="02020603050405020304" pitchFamily="18" charset="0"/>
              </a:rPr>
              <a:t>Татарстан» (продолжение)</a:t>
            </a:r>
          </a:p>
        </p:txBody>
      </p:sp>
      <p:sp>
        <p:nvSpPr>
          <p:cNvPr id="4" name="Прямоугольник 3"/>
          <p:cNvSpPr/>
          <p:nvPr/>
        </p:nvSpPr>
        <p:spPr>
          <a:xfrm>
            <a:off x="600783" y="6132472"/>
            <a:ext cx="8442610" cy="246221"/>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земельных и имущественных отношений Республики Татарстан </a:t>
            </a:r>
            <a:endParaRPr lang="ru-RU" sz="1000" b="1" i="1" dirty="0">
              <a:solidFill>
                <a:schemeClr val="accent1"/>
              </a:solidFill>
              <a:latin typeface="Times New Roman" panose="02020603050405020304" pitchFamily="18" charset="0"/>
            </a:endParaRPr>
          </a:p>
        </p:txBody>
      </p:sp>
      <p:sp>
        <p:nvSpPr>
          <p:cNvPr id="5" name="Прямоугольник 4"/>
          <p:cNvSpPr/>
          <p:nvPr/>
        </p:nvSpPr>
        <p:spPr>
          <a:xfrm>
            <a:off x="600069" y="6363304"/>
            <a:ext cx="8443324" cy="400110"/>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http://mzio.tatarstan.ru</a:t>
            </a:r>
          </a:p>
        </p:txBody>
      </p:sp>
    </p:spTree>
    <p:extLst>
      <p:ext uri="{BB962C8B-B14F-4D97-AF65-F5344CB8AC3E}">
        <p14:creationId xmlns:p14="http://schemas.microsoft.com/office/powerpoint/2010/main" val="3535350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p:txBody>
          <a:bodyPr>
            <a:normAutofit fontScale="77500" lnSpcReduction="20000"/>
          </a:bodyPr>
          <a:lstStyle/>
          <a:p>
            <a:r>
              <a:rPr lang="ru-RU" dirty="0"/>
              <a:t>О</a:t>
            </a:r>
            <a:r>
              <a:rPr lang="ru-RU" dirty="0" smtClean="0"/>
              <a:t>сновные направления налоговой </a:t>
            </a:r>
            <a:r>
              <a:rPr lang="ru-RU" dirty="0"/>
              <a:t>политики Республики Татарстан </a:t>
            </a:r>
            <a:r>
              <a:rPr lang="ru-RU" dirty="0" smtClean="0"/>
              <a:t>в 2022 </a:t>
            </a:r>
            <a:r>
              <a:rPr lang="ru-RU" dirty="0"/>
              <a:t>году </a:t>
            </a:r>
          </a:p>
        </p:txBody>
      </p:sp>
      <p:sp>
        <p:nvSpPr>
          <p:cNvPr id="4" name="Прямоугольник 3"/>
          <p:cNvSpPr/>
          <p:nvPr/>
        </p:nvSpPr>
        <p:spPr>
          <a:xfrm>
            <a:off x="575607" y="711953"/>
            <a:ext cx="8296275" cy="5539978"/>
          </a:xfrm>
          <a:prstGeom prst="rect">
            <a:avLst/>
          </a:prstGeom>
          <a:noFill/>
        </p:spPr>
        <p:style>
          <a:lnRef idx="2">
            <a:schemeClr val="accent3"/>
          </a:lnRef>
          <a:fillRef idx="1">
            <a:schemeClr val="lt1"/>
          </a:fillRef>
          <a:effectRef idx="0">
            <a:schemeClr val="accent3"/>
          </a:effectRef>
          <a:fontRef idx="minor">
            <a:schemeClr val="dk1"/>
          </a:fontRef>
        </p:style>
        <p:txBody>
          <a:bodyPr wrap="square" lIns="72000" tIns="0" rIns="72000" bIns="0">
            <a:spAutoFit/>
          </a:bodyPr>
          <a:lstStyle/>
          <a:p>
            <a:pPr algn="just"/>
            <a:r>
              <a:rPr lang="ru-RU" sz="1000" dirty="0">
                <a:solidFill>
                  <a:srgbClr val="FFC000"/>
                </a:solidFill>
              </a:rPr>
              <a:t> </a:t>
            </a:r>
            <a:r>
              <a:rPr lang="ru-RU" sz="1000" dirty="0" smtClean="0">
                <a:solidFill>
                  <a:srgbClr val="FFC000"/>
                </a:solidFill>
              </a:rPr>
              <a:t>        </a:t>
            </a:r>
            <a:r>
              <a:rPr lang="ru-RU" sz="1000" dirty="0" smtClean="0">
                <a:solidFill>
                  <a:schemeClr val="tx1"/>
                </a:solidFill>
              </a:rPr>
              <a:t>Основные </a:t>
            </a:r>
            <a:r>
              <a:rPr lang="ru-RU" sz="1000" dirty="0">
                <a:solidFill>
                  <a:schemeClr val="tx1"/>
                </a:solidFill>
              </a:rPr>
              <a:t>направления налоговой политики Республики Татарстан в 2022 году осуществлялись на основании налоговой политики Российской Федерации и послания </a:t>
            </a:r>
            <a:r>
              <a:rPr lang="ru-RU" sz="1000" dirty="0" smtClean="0">
                <a:solidFill>
                  <a:schemeClr val="tx1"/>
                </a:solidFill>
              </a:rPr>
              <a:t>Раиса </a:t>
            </a:r>
            <a:r>
              <a:rPr lang="ru-RU" sz="1000" dirty="0">
                <a:solidFill>
                  <a:schemeClr val="tx1"/>
                </a:solidFill>
              </a:rPr>
              <a:t>Республики Татарстан Государственному Совету Республики Татарстан.</a:t>
            </a:r>
          </a:p>
          <a:p>
            <a:pPr algn="just"/>
            <a:r>
              <a:rPr lang="ru-RU" sz="1000" dirty="0">
                <a:solidFill>
                  <a:schemeClr val="tx1"/>
                </a:solidFill>
              </a:rPr>
              <a:t>         Одной из основополагающих задач налогообложения является обеспечение доходов бюджетной системы. При этом необходимым условием развития экономики продолжает оставаться повышение ее конкурентоспособности, технологического обновления, модернизации производства и диверсификации. Задачами налоговой политики являются поддержка инвестиций в экономику, стимулирование инновационной деятельности. Кроме того, реализация социальной политики остается важным аспектом в области налогообложения. В целях обеспечения реального роста экономики республики, создания условий для инвестиционной деятельности и инновационного развития, налоговое законодательство Республики Татарстан в 2022 году было направлено на стимулирование перспективных направлений развития экономики. Для субъектов инвестиционной деятельности действовала пониженная ставка по налогу на прибыль и налогу на имущество организаций. Также продолжало действовать льготное налогообложение для резидентов особой экономической зоны промышленно-производственного типа, созданной на территории </a:t>
            </a:r>
            <a:r>
              <a:rPr lang="ru-RU" sz="1000" dirty="0" err="1">
                <a:solidFill>
                  <a:schemeClr val="tx1"/>
                </a:solidFill>
              </a:rPr>
              <a:t>Елабужского</a:t>
            </a:r>
            <a:r>
              <a:rPr lang="ru-RU" sz="1000" dirty="0">
                <a:solidFill>
                  <a:schemeClr val="tx1"/>
                </a:solidFill>
              </a:rPr>
              <a:t> района Республики Татарстан, в целях повышения ее инвестиционной привлекательности. Льготное налогообложение установлено и для резидентов технико-внедренческой особой экономической зоны «</a:t>
            </a:r>
            <a:r>
              <a:rPr lang="ru-RU" sz="1000" dirty="0" err="1">
                <a:solidFill>
                  <a:schemeClr val="tx1"/>
                </a:solidFill>
              </a:rPr>
              <a:t>Иннополис</a:t>
            </a:r>
            <a:r>
              <a:rPr lang="ru-RU" sz="1000" dirty="0">
                <a:solidFill>
                  <a:schemeClr val="tx1"/>
                </a:solidFill>
              </a:rPr>
              <a:t>», созданной на территориях </a:t>
            </a:r>
            <a:r>
              <a:rPr lang="ru-RU" sz="1000" dirty="0" err="1">
                <a:solidFill>
                  <a:schemeClr val="tx1"/>
                </a:solidFill>
              </a:rPr>
              <a:t>Верхнеуслонского</a:t>
            </a:r>
            <a:r>
              <a:rPr lang="ru-RU" sz="1000" dirty="0">
                <a:solidFill>
                  <a:schemeClr val="tx1"/>
                </a:solidFill>
              </a:rPr>
              <a:t> и </a:t>
            </a:r>
            <a:r>
              <a:rPr lang="ru-RU" sz="1000" dirty="0" err="1">
                <a:solidFill>
                  <a:schemeClr val="tx1"/>
                </a:solidFill>
              </a:rPr>
              <a:t>Лаишевского</a:t>
            </a:r>
            <a:r>
              <a:rPr lang="ru-RU" sz="1000" dirty="0">
                <a:solidFill>
                  <a:schemeClr val="tx1"/>
                </a:solidFill>
              </a:rPr>
              <a:t> районов Республики Татарстан. Кроме того, установлены преференции по налогу на прибыль организациям – участникам специальных инвестиционных контрактов, а также для резидентов территорий опережающего социально-экономического развития, созданных на территориях </a:t>
            </a:r>
            <a:r>
              <a:rPr lang="ru-RU" sz="1000" dirty="0" err="1">
                <a:solidFill>
                  <a:schemeClr val="tx1"/>
                </a:solidFill>
              </a:rPr>
              <a:t>монопрофильных</a:t>
            </a:r>
            <a:r>
              <a:rPr lang="ru-RU" sz="1000" dirty="0">
                <a:solidFill>
                  <a:schemeClr val="tx1"/>
                </a:solidFill>
              </a:rPr>
              <a:t> муниципальных образований (моногородов) Республики Татарстан. </a:t>
            </a:r>
          </a:p>
          <a:p>
            <a:pPr algn="just"/>
            <a:r>
              <a:rPr lang="ru-RU" sz="1000" dirty="0">
                <a:solidFill>
                  <a:srgbClr val="FF0000"/>
                </a:solidFill>
              </a:rPr>
              <a:t>         </a:t>
            </a:r>
            <a:r>
              <a:rPr lang="ru-RU" sz="1000" dirty="0">
                <a:solidFill>
                  <a:schemeClr val="tx1"/>
                </a:solidFill>
              </a:rPr>
              <a:t>По налогу на имущество организаций в целях государственной поддержки и развития предпринимательства в Республике Татарстан, привлечения малого и среднего бизнеса в инновационную сферу, в части предоставления на льготных условиях аренды помещений, в 2022 году продолжала действовать льготная налоговая ставка в размере 0,5% технопаркам  (индустриальным паркам), </a:t>
            </a:r>
            <a:r>
              <a:rPr lang="ru-RU" sz="1000" dirty="0" err="1">
                <a:solidFill>
                  <a:schemeClr val="tx1"/>
                </a:solidFill>
              </a:rPr>
              <a:t>инновационно</a:t>
            </a:r>
            <a:r>
              <a:rPr lang="ru-RU" sz="1000" dirty="0">
                <a:solidFill>
                  <a:schemeClr val="tx1"/>
                </a:solidFill>
              </a:rPr>
              <a:t>-технологическим центрам. Социальная направленность налоговой политики выражена в предоставлении льгот по уплате налога на имущество жилищного фонда, метрополитенов и предприятий городского электрического транспорта, объектов социально-культурной сферы, а также садоводческих, огороднических и дачных некоммерческих объединений граждан.</a:t>
            </a:r>
          </a:p>
          <a:p>
            <a:pPr indent="265113" algn="just"/>
            <a:r>
              <a:rPr lang="ru-RU" sz="1000" dirty="0">
                <a:solidFill>
                  <a:schemeClr val="tx1"/>
                </a:solidFill>
              </a:rPr>
              <a:t>Для поддержки развития предпринимательства в Республике Татарстан, в 2022 году для субъектов малого предпринимательства, применяющих упрощенную систему налогообложения действовали пониженные ставки по объекту налогообложения «доходы, уменьшенные на величину расходов» в размере 10% (общеустановленная ставка – 15%); для налогоплательщиков, осуществляющих деятельность в обрабатывающем производстве, производстве и распределении электроэнергии, газа и воды, строительстве, IT-сфере в г. </a:t>
            </a:r>
            <a:r>
              <a:rPr lang="ru-RU" sz="1000" dirty="0" err="1">
                <a:solidFill>
                  <a:schemeClr val="tx1"/>
                </a:solidFill>
              </a:rPr>
              <a:t>Иннополис</a:t>
            </a:r>
            <a:r>
              <a:rPr lang="ru-RU" sz="1000" dirty="0">
                <a:solidFill>
                  <a:schemeClr val="tx1"/>
                </a:solidFill>
              </a:rPr>
              <a:t>, а так же резидентов технопарка в сфере высоких технологий налоговая ставка установлена в размере 5%. </a:t>
            </a:r>
          </a:p>
          <a:p>
            <a:pPr indent="265113" algn="just"/>
            <a:r>
              <a:rPr lang="ru-RU" sz="1000" dirty="0">
                <a:solidFill>
                  <a:schemeClr val="tx1"/>
                </a:solidFill>
              </a:rPr>
              <a:t>Кроме того, для компаний в IT-сфере в г. </a:t>
            </a:r>
            <a:r>
              <a:rPr lang="ru-RU" sz="1000" dirty="0" err="1">
                <a:solidFill>
                  <a:schemeClr val="tx1"/>
                </a:solidFill>
              </a:rPr>
              <a:t>Иннополис</a:t>
            </a:r>
            <a:r>
              <a:rPr lang="ru-RU" sz="1000" dirty="0">
                <a:solidFill>
                  <a:schemeClr val="tx1"/>
                </a:solidFill>
              </a:rPr>
              <a:t> и  для резидентов технопарка в сфере высоких технологий установлены пониженные ставки по упрощенной системе налогообложения по объекту налогообложения «доходы» в размере 1% (общеустановленная ставка – 6%). </a:t>
            </a:r>
          </a:p>
          <a:p>
            <a:pPr indent="265113" algn="just"/>
            <a:r>
              <a:rPr lang="ru-RU" sz="1000" dirty="0">
                <a:solidFill>
                  <a:schemeClr val="tx1"/>
                </a:solidFill>
              </a:rPr>
              <a:t>Так же в целях поддержки развития предпринимательства в Республике Татарстан, с 2021 года установлены льготы по налогу на имущество организаций (в размере 0%), транспортному налогу (в размере 0%) и упрощенной системе налогообложения (в размере 5% - по объекту налогообложения «доходы-расходы»; 1% - по объекту налогообложения «доходы») для налогоплательщиков, являющихся субъектами малого и среднего предпринимательства, включенными в Единый реестр субъектов малого и среднего предпринимательства, использующими объекты инфраструктуры, находящиеся на территории индустриального (промышленного) парка, расположенного на территории муниципального района.</a:t>
            </a:r>
            <a:endParaRPr lang="ru-RU" sz="1000" dirty="0">
              <a:solidFill>
                <a:srgbClr val="FFC000"/>
              </a:solidFill>
              <a:highlight>
                <a:srgbClr val="FFFF00"/>
              </a:highlight>
            </a:endParaRPr>
          </a:p>
        </p:txBody>
      </p:sp>
    </p:spTree>
    <p:extLst>
      <p:ext uri="{BB962C8B-B14F-4D97-AF65-F5344CB8AC3E}">
        <p14:creationId xmlns:p14="http://schemas.microsoft.com/office/powerpoint/2010/main" val="19073307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57200" y="0"/>
            <a:ext cx="8229600" cy="682487"/>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ru-RU" sz="1400" b="1" dirty="0"/>
          </a:p>
        </p:txBody>
      </p:sp>
      <p:graphicFrame>
        <p:nvGraphicFramePr>
          <p:cNvPr id="6" name="Таблица 5"/>
          <p:cNvGraphicFramePr>
            <a:graphicFrameLocks noGrp="1"/>
          </p:cNvGraphicFramePr>
          <p:nvPr>
            <p:extLst>
              <p:ext uri="{D42A27DB-BD31-4B8C-83A1-F6EECF244321}">
                <p14:modId xmlns:p14="http://schemas.microsoft.com/office/powerpoint/2010/main" val="4176840121"/>
              </p:ext>
            </p:extLst>
          </p:nvPr>
        </p:nvGraphicFramePr>
        <p:xfrm>
          <a:off x="566089" y="2189799"/>
          <a:ext cx="8370442" cy="440460"/>
        </p:xfrm>
        <a:graphic>
          <a:graphicData uri="http://schemas.openxmlformats.org/drawingml/2006/table">
            <a:tbl>
              <a:tblPr firstRow="1" bandRow="1">
                <a:tableStyleId>{5C22544A-7EE6-4342-B048-85BDC9FD1C3A}</a:tableStyleId>
              </a:tblPr>
              <a:tblGrid>
                <a:gridCol w="6418698"/>
                <a:gridCol w="985733"/>
                <a:gridCol w="966011"/>
              </a:tblGrid>
              <a:tr h="138241">
                <a:tc rowSpan="2">
                  <a:txBody>
                    <a:bodyPr/>
                    <a:lstStyle/>
                    <a:p>
                      <a:pPr algn="ctr">
                        <a:tabLst/>
                      </a:pPr>
                      <a:r>
                        <a:rPr lang="ru-RU" sz="900" dirty="0" smtClean="0">
                          <a:solidFill>
                            <a:schemeClr val="tx1"/>
                          </a:solidFill>
                        </a:rPr>
                        <a:t>Объем финансирования государственной программы</a:t>
                      </a:r>
                      <a:r>
                        <a:rPr lang="ru-RU" sz="900" baseline="0" dirty="0" smtClean="0">
                          <a:solidFill>
                            <a:schemeClr val="tx1"/>
                          </a:solidFill>
                        </a:rPr>
                        <a:t> (тыс. рублей)</a:t>
                      </a:r>
                      <a:endParaRPr lang="ru-RU" sz="900" dirty="0">
                        <a:solidFill>
                          <a:schemeClr val="tx1"/>
                        </a:solidFill>
                      </a:endParaRPr>
                    </a:p>
                  </a:txBody>
                  <a:tcPr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900" b="1" dirty="0" smtClean="0">
                          <a:solidFill>
                            <a:schemeClr val="tx1"/>
                          </a:solidFill>
                        </a:rPr>
                        <a:t>2022 год</a:t>
                      </a:r>
                    </a:p>
                    <a:p>
                      <a:pPr algn="ctr"/>
                      <a:r>
                        <a:rPr lang="ru-RU" sz="900" b="1" dirty="0" smtClean="0">
                          <a:solidFill>
                            <a:schemeClr val="tx1"/>
                          </a:solidFill>
                        </a:rPr>
                        <a:t>(план)</a:t>
                      </a:r>
                      <a:endParaRPr lang="ru-RU" sz="900" b="1" dirty="0">
                        <a:solidFill>
                          <a:schemeClr val="tx1"/>
                        </a:solidFill>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900" b="1" dirty="0" smtClean="0">
                          <a:solidFill>
                            <a:schemeClr val="tx1"/>
                          </a:solidFill>
                        </a:rPr>
                        <a:t>2022 год</a:t>
                      </a:r>
                    </a:p>
                    <a:p>
                      <a:pPr algn="ctr"/>
                      <a:r>
                        <a:rPr lang="ru-RU" sz="900" b="1" dirty="0" smtClean="0">
                          <a:solidFill>
                            <a:schemeClr val="tx1"/>
                          </a:solidFill>
                        </a:rPr>
                        <a:t>(факт)</a:t>
                      </a:r>
                      <a:endParaRPr lang="ru-RU" sz="900" b="1" dirty="0">
                        <a:solidFill>
                          <a:schemeClr val="tx1"/>
                        </a:solidFill>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66140">
                <a:tc vMerge="1">
                  <a:txBody>
                    <a:bodyPr/>
                    <a:lstStyle/>
                    <a:p>
                      <a:endParaRPr lang="ru-RU" dirty="0"/>
                    </a:p>
                  </a:txBody>
                  <a:tcPr/>
                </a:tc>
                <a:tc>
                  <a:txBody>
                    <a:bodyPr/>
                    <a:lstStyle/>
                    <a:p>
                      <a:pPr algn="ctr" fontAlgn="ctr"/>
                      <a:r>
                        <a:rPr lang="ru-RU" sz="1000" b="1" i="0" u="none" strike="noStrike" dirty="0">
                          <a:solidFill>
                            <a:srgbClr val="000000"/>
                          </a:solidFill>
                          <a:effectLst/>
                          <a:latin typeface="Arial" panose="020B0604020202020204" pitchFamily="34" charset="0"/>
                        </a:rPr>
                        <a:t>22 070 </a:t>
                      </a:r>
                      <a:r>
                        <a:rPr lang="ru-RU" sz="1000" b="1" i="0" u="none" strike="noStrike" dirty="0" smtClean="0">
                          <a:solidFill>
                            <a:srgbClr val="000000"/>
                          </a:solidFill>
                          <a:effectLst/>
                          <a:latin typeface="Arial" panose="020B0604020202020204" pitchFamily="34" charset="0"/>
                        </a:rPr>
                        <a:t>848,7*</a:t>
                      </a:r>
                      <a:endParaRPr lang="ru-RU" sz="1000" b="1" i="0" u="none" strike="noStrike" dirty="0">
                        <a:solidFill>
                          <a:srgbClr val="000000"/>
                        </a:solidFill>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Arial" panose="020B0604020202020204" pitchFamily="34" charset="0"/>
                        </a:rPr>
                        <a:t>22 102 377,9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1529092484"/>
              </p:ext>
            </p:extLst>
          </p:nvPr>
        </p:nvGraphicFramePr>
        <p:xfrm>
          <a:off x="566089" y="2688345"/>
          <a:ext cx="8401177" cy="3175821"/>
        </p:xfrm>
        <a:graphic>
          <a:graphicData uri="http://schemas.openxmlformats.org/drawingml/2006/table">
            <a:tbl>
              <a:tblPr firstRow="1" bandRow="1">
                <a:tableStyleId>{5940675A-B579-460E-94D1-54222C63F5DA}</a:tableStyleId>
              </a:tblPr>
              <a:tblGrid>
                <a:gridCol w="6895107"/>
                <a:gridCol w="806823"/>
                <a:gridCol w="699247"/>
              </a:tblGrid>
              <a:tr h="181787">
                <a:tc>
                  <a:txBody>
                    <a:bodyPr/>
                    <a:lstStyle/>
                    <a:p>
                      <a:pPr algn="ctr"/>
                      <a:r>
                        <a:rPr lang="ru-RU" sz="900" b="1" dirty="0" smtClean="0">
                          <a:solidFill>
                            <a:schemeClr val="tx1"/>
                          </a:solidFill>
                        </a:rPr>
                        <a:t>Основные целевые индикаторы</a:t>
                      </a:r>
                      <a:endParaRPr lang="ru-RU" sz="900" b="1"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900" b="1" dirty="0" smtClean="0">
                          <a:solidFill>
                            <a:schemeClr val="tx1"/>
                          </a:solidFill>
                        </a:rPr>
                        <a:t>2022 год</a:t>
                      </a:r>
                    </a:p>
                    <a:p>
                      <a:pPr algn="ctr"/>
                      <a:r>
                        <a:rPr lang="ru-RU" sz="900" b="1" dirty="0" smtClean="0">
                          <a:solidFill>
                            <a:schemeClr val="tx1"/>
                          </a:solidFill>
                        </a:rPr>
                        <a:t>(план)</a:t>
                      </a:r>
                      <a:endParaRPr lang="ru-RU" sz="900"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900" b="1" dirty="0" smtClean="0">
                          <a:solidFill>
                            <a:schemeClr val="tx1"/>
                          </a:solidFill>
                        </a:rPr>
                        <a:t>2022 год</a:t>
                      </a:r>
                    </a:p>
                    <a:p>
                      <a:pPr algn="ctr"/>
                      <a:r>
                        <a:rPr lang="ru-RU" sz="900" b="1" dirty="0" smtClean="0">
                          <a:solidFill>
                            <a:schemeClr val="tx1"/>
                          </a:solidFill>
                        </a:rPr>
                        <a:t>(факт)</a:t>
                      </a:r>
                      <a:endParaRPr lang="ru-RU" sz="900" b="1"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538070">
                <a:tc>
                  <a:txBody>
                    <a:bodyPr/>
                    <a:lstStyle/>
                    <a:p>
                      <a:pPr algn="just"/>
                      <a:r>
                        <a:rPr lang="ru-RU" sz="900" kern="1200" dirty="0" smtClean="0">
                          <a:effectLst/>
                        </a:rPr>
                        <a:t>Отношение дефицита бюджета РТ, рассчитанного исходя из доходов бюджета (без учета безвозмездных поступлений целевого характера из других бюджетов бюджетной системы) и расходов бюджета (без учета расходов, осуществляемых за счет безвозмездных поступлений целевого характера из других бюджетов бюджетной системы), к общему годовому объему доходов бюджета РТ (без учета безвозмездных поступлений целевого характера из других бюджетов бюджетной системы), %</a:t>
                      </a:r>
                      <a:endParaRPr lang="ru-RU" sz="900" kern="1200" dirty="0">
                        <a:solidFill>
                          <a:srgbClr val="000000"/>
                        </a:solidFill>
                        <a:effectLst/>
                        <a:latin typeface="+mn-lt"/>
                        <a:ea typeface="Calibri"/>
                        <a:cs typeface="Times New Roman"/>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4,2</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2,8</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63232">
                <a:tc>
                  <a:txBody>
                    <a:bodyPr/>
                    <a:lstStyle/>
                    <a:p>
                      <a:pPr algn="just">
                        <a:lnSpc>
                          <a:spcPct val="115000"/>
                        </a:lnSpc>
                        <a:spcAft>
                          <a:spcPts val="0"/>
                        </a:spcAft>
                      </a:pPr>
                      <a:r>
                        <a:rPr lang="ru-RU" sz="900" dirty="0">
                          <a:effectLst/>
                        </a:rPr>
                        <a:t>Удельный вес расходов бюджета </a:t>
                      </a:r>
                      <a:r>
                        <a:rPr lang="ru-RU" sz="900" dirty="0" smtClean="0">
                          <a:effectLst/>
                        </a:rPr>
                        <a:t>РТ, </a:t>
                      </a:r>
                      <a:r>
                        <a:rPr lang="ru-RU" sz="900" dirty="0">
                          <a:effectLst/>
                        </a:rPr>
                        <a:t>формируемых в рамках программ, в общем объеме расходов бюджета </a:t>
                      </a:r>
                      <a:r>
                        <a:rPr lang="ru-RU" sz="900" dirty="0" smtClean="0">
                          <a:effectLst/>
                        </a:rPr>
                        <a:t>РТ (</a:t>
                      </a:r>
                      <a:r>
                        <a:rPr lang="ru-RU" sz="900" dirty="0">
                          <a:effectLst/>
                        </a:rPr>
                        <a:t>без учета субвенций), %</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91,9</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92,9</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538168">
                <a:tc>
                  <a:txBody>
                    <a:bodyPr/>
                    <a:lstStyle/>
                    <a:p>
                      <a:pPr algn="just">
                        <a:lnSpc>
                          <a:spcPct val="115000"/>
                        </a:lnSpc>
                        <a:spcAft>
                          <a:spcPts val="0"/>
                        </a:spcAft>
                      </a:pPr>
                      <a:r>
                        <a:rPr lang="ru-RU" sz="900" dirty="0">
                          <a:effectLst/>
                        </a:rPr>
                        <a:t>Доля расходов бюджета </a:t>
                      </a:r>
                      <a:r>
                        <a:rPr lang="ru-RU" sz="900" dirty="0" smtClean="0">
                          <a:effectLst/>
                        </a:rPr>
                        <a:t>РТ капитального </a:t>
                      </a:r>
                      <a:r>
                        <a:rPr lang="ru-RU" sz="900" dirty="0">
                          <a:effectLst/>
                        </a:rPr>
                        <a:t>характера (без учета расходов капитального характера, осуществляемых за счет безвозмездных поступлений целевого характера из других бюджетов бюджетной системы), в общем объеме расходов бюджета </a:t>
                      </a:r>
                      <a:r>
                        <a:rPr lang="ru-RU" sz="900" dirty="0" smtClean="0">
                          <a:effectLst/>
                        </a:rPr>
                        <a:t>РТ</a:t>
                      </a:r>
                      <a:r>
                        <a:rPr lang="ru-RU" sz="900" baseline="0" dirty="0" smtClean="0">
                          <a:effectLst/>
                        </a:rPr>
                        <a:t> </a:t>
                      </a:r>
                      <a:r>
                        <a:rPr lang="ru-RU" sz="900" dirty="0" smtClean="0">
                          <a:effectLst/>
                        </a:rPr>
                        <a:t>(без </a:t>
                      </a:r>
                      <a:r>
                        <a:rPr lang="ru-RU" sz="900" dirty="0">
                          <a:effectLst/>
                        </a:rPr>
                        <a:t>учета расходов, осуществляемых за счет безвозмездных поступлений целевого характера из других бюджетов бюджетной системы), %</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9,5</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10,5</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0966">
                <a:tc>
                  <a:txBody>
                    <a:bodyPr/>
                    <a:lstStyle/>
                    <a:p>
                      <a:pPr algn="just">
                        <a:lnSpc>
                          <a:spcPct val="115000"/>
                        </a:lnSpc>
                        <a:spcAft>
                          <a:spcPts val="0"/>
                        </a:spcAft>
                      </a:pPr>
                      <a:r>
                        <a:rPr lang="ru-RU" sz="900" dirty="0">
                          <a:effectLst/>
                        </a:rPr>
                        <a:t>Темп роста объема налоговых и неналоговых доходов бюджета </a:t>
                      </a:r>
                      <a:r>
                        <a:rPr lang="ru-RU" sz="900" dirty="0" smtClean="0">
                          <a:effectLst/>
                        </a:rPr>
                        <a:t>РТ к </a:t>
                      </a:r>
                      <a:r>
                        <a:rPr lang="ru-RU" sz="900" dirty="0">
                          <a:effectLst/>
                        </a:rPr>
                        <a:t>уровню предыдущего года, %</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128,4</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130,8</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0966">
                <a:tc>
                  <a:txBody>
                    <a:bodyPr/>
                    <a:lstStyle/>
                    <a:p>
                      <a:pPr algn="just">
                        <a:lnSpc>
                          <a:spcPct val="115000"/>
                        </a:lnSpc>
                        <a:spcAft>
                          <a:spcPts val="0"/>
                        </a:spcAft>
                      </a:pPr>
                      <a:r>
                        <a:rPr lang="ru-RU" sz="900" dirty="0">
                          <a:effectLst/>
                        </a:rPr>
                        <a:t>Объем налоговых и неналоговых доходов бюджета </a:t>
                      </a:r>
                      <a:r>
                        <a:rPr lang="ru-RU" sz="900" dirty="0" smtClean="0">
                          <a:effectLst/>
                        </a:rPr>
                        <a:t>РТ, </a:t>
                      </a:r>
                      <a:r>
                        <a:rPr lang="ru-RU" sz="900" dirty="0">
                          <a:effectLst/>
                        </a:rPr>
                        <a:t>млрд. рублей</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359,7</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366,6</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0966">
                <a:tc>
                  <a:txBody>
                    <a:bodyPr/>
                    <a:lstStyle/>
                    <a:p>
                      <a:pPr algn="just">
                        <a:lnSpc>
                          <a:spcPct val="115000"/>
                        </a:lnSpc>
                        <a:spcAft>
                          <a:spcPts val="0"/>
                        </a:spcAft>
                      </a:pPr>
                      <a:r>
                        <a:rPr lang="ru-RU" sz="900" dirty="0">
                          <a:effectLst/>
                        </a:rPr>
                        <a:t>Объем налоговых и неналоговых доходов консолидированного бюджета </a:t>
                      </a:r>
                      <a:r>
                        <a:rPr lang="ru-RU" sz="900" dirty="0" smtClean="0">
                          <a:effectLst/>
                        </a:rPr>
                        <a:t>РТ, </a:t>
                      </a:r>
                      <a:r>
                        <a:rPr lang="ru-RU" sz="900" dirty="0">
                          <a:effectLst/>
                        </a:rPr>
                        <a:t>млрд. рублей</a:t>
                      </a:r>
                      <a:endParaRPr lang="ru-RU" sz="900" dirty="0">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420,5</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429,4</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26023">
                <a:tc>
                  <a:txBody>
                    <a:bodyPr/>
                    <a:lstStyle/>
                    <a:p>
                      <a:pPr algn="just"/>
                      <a:r>
                        <a:rPr lang="ru-RU" sz="900" kern="1200" dirty="0" smtClean="0">
                          <a:effectLst/>
                        </a:rPr>
                        <a:t>Отношение объема государственного долга РТ по состоянию на 1 января года, следующего за отчетным, к общему годовому объему доходов бюджета РТ в отчетном финансовом году (без учета объемов безвозмездных поступлений), %</a:t>
                      </a:r>
                      <a:endParaRPr lang="ru-RU" sz="900" kern="1200" dirty="0">
                        <a:solidFill>
                          <a:srgbClr val="000000"/>
                        </a:solidFill>
                        <a:effectLst/>
                        <a:latin typeface="+mn-lt"/>
                        <a:ea typeface="Calibri"/>
                        <a:cs typeface="Times New Roman"/>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29,6</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900" dirty="0" smtClean="0">
                          <a:solidFill>
                            <a:schemeClr val="tx1"/>
                          </a:solidFill>
                          <a:effectLst/>
                          <a:latin typeface="+mn-lt"/>
                          <a:ea typeface="Calibri"/>
                          <a:cs typeface="Times New Roman"/>
                        </a:rPr>
                        <a:t>28,2</a:t>
                      </a:r>
                      <a:endParaRPr lang="ru-RU" sz="9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430335">
                <a:tc>
                  <a:txBody>
                    <a:bodyPr/>
                    <a:lstStyle/>
                    <a:p>
                      <a:pPr algn="just"/>
                      <a:r>
                        <a:rPr lang="ru-RU" sz="900" kern="1200" dirty="0" smtClean="0">
                          <a:effectLst/>
                        </a:rPr>
                        <a:t>Отношение закрепленных доходных источников местных бюджетов и межбюджетных трансфертов из бюджета РТ к необходимому объему расходов на решение вопросов местного значения при формировании межбюджетных отношений с местными бюджетами на очередной финансовый год и плановый период, %</a:t>
                      </a:r>
                      <a:endParaRPr lang="ru-RU" sz="900" kern="1200" dirty="0">
                        <a:solidFill>
                          <a:srgbClr val="000000"/>
                        </a:solidFill>
                        <a:effectLst/>
                        <a:latin typeface="+mn-lt"/>
                        <a:ea typeface="Calibri"/>
                        <a:cs typeface="Times New Roman"/>
                      </a:endParaRP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ru-RU" sz="900" kern="1200" dirty="0" smtClean="0">
                          <a:solidFill>
                            <a:schemeClr val="tx1"/>
                          </a:solidFill>
                          <a:effectLst/>
                          <a:latin typeface="+mn-lt"/>
                          <a:ea typeface="Calibri"/>
                          <a:cs typeface="Times New Roman"/>
                        </a:rPr>
                        <a:t>100,0</a:t>
                      </a:r>
                      <a:endParaRPr lang="ru-RU" sz="900" kern="1200" dirty="0">
                        <a:solidFill>
                          <a:schemeClr val="tx1"/>
                        </a:solidFill>
                        <a:effectLst/>
                        <a:latin typeface="+mn-lt"/>
                        <a:ea typeface="Calibri"/>
                        <a:cs typeface="Times New Roman"/>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ru-RU" sz="900" kern="1200" dirty="0" smtClean="0">
                          <a:solidFill>
                            <a:schemeClr val="tx1"/>
                          </a:solidFill>
                          <a:effectLst/>
                          <a:latin typeface="+mn-lt"/>
                          <a:ea typeface="Calibri"/>
                          <a:cs typeface="Times New Roman"/>
                        </a:rPr>
                        <a:t>100,0</a:t>
                      </a:r>
                      <a:endParaRPr lang="ru-RU" sz="900" kern="1200" dirty="0">
                        <a:solidFill>
                          <a:schemeClr val="tx1"/>
                        </a:solidFill>
                        <a:effectLst/>
                        <a:latin typeface="+mn-lt"/>
                        <a:ea typeface="Calibri"/>
                        <a:cs typeface="Times New Roman"/>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0" name="Объект 2"/>
          <p:cNvSpPr txBox="1">
            <a:spLocks/>
          </p:cNvSpPr>
          <p:nvPr/>
        </p:nvSpPr>
        <p:spPr>
          <a:xfrm>
            <a:off x="548572" y="6376434"/>
            <a:ext cx="7858125" cy="3941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smtClean="0">
                <a:solidFill>
                  <a:schemeClr val="accent6"/>
                </a:solidFill>
              </a:rPr>
              <a:t>http://minfin.tatarstan.ru</a:t>
            </a:r>
            <a:endParaRPr lang="ru-RU" sz="1000" b="1" i="1" dirty="0">
              <a:solidFill>
                <a:schemeClr val="accent6"/>
              </a:solidFill>
            </a:endParaRPr>
          </a:p>
        </p:txBody>
      </p:sp>
      <p:sp>
        <p:nvSpPr>
          <p:cNvPr id="19" name="Скругленный прямоугольник 18"/>
          <p:cNvSpPr/>
          <p:nvPr/>
        </p:nvSpPr>
        <p:spPr>
          <a:xfrm>
            <a:off x="2243309" y="642833"/>
            <a:ext cx="4752528" cy="5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smtClean="0"/>
              <a:t>Цель </a:t>
            </a:r>
            <a:r>
              <a:rPr lang="ru-RU" sz="1400" dirty="0"/>
              <a:t>- эффективное управление государственными финансами Республики Татарстан</a:t>
            </a:r>
          </a:p>
        </p:txBody>
      </p:sp>
      <p:sp>
        <p:nvSpPr>
          <p:cNvPr id="20" name="Овал 19"/>
          <p:cNvSpPr/>
          <p:nvPr/>
        </p:nvSpPr>
        <p:spPr>
          <a:xfrm>
            <a:off x="666697" y="1158440"/>
            <a:ext cx="2152675" cy="94892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dirty="0" smtClean="0">
                <a:solidFill>
                  <a:schemeClr val="tx1"/>
                </a:solidFill>
              </a:rPr>
              <a:t>Обеспечение </a:t>
            </a:r>
            <a:r>
              <a:rPr lang="ru-RU" sz="1100" dirty="0">
                <a:solidFill>
                  <a:schemeClr val="tx1"/>
                </a:solidFill>
              </a:rPr>
              <a:t>долгосрочной сбалансированности </a:t>
            </a:r>
            <a:r>
              <a:rPr lang="ru-RU" sz="1100" dirty="0" smtClean="0">
                <a:solidFill>
                  <a:schemeClr val="tx1"/>
                </a:solidFill>
              </a:rPr>
              <a:t>устойчивости </a:t>
            </a:r>
            <a:r>
              <a:rPr lang="ru-RU" sz="1100" dirty="0">
                <a:solidFill>
                  <a:schemeClr val="tx1"/>
                </a:solidFill>
              </a:rPr>
              <a:t>бюджетной системы</a:t>
            </a:r>
          </a:p>
        </p:txBody>
      </p:sp>
      <p:sp>
        <p:nvSpPr>
          <p:cNvPr id="21" name="Овал 20"/>
          <p:cNvSpPr/>
          <p:nvPr/>
        </p:nvSpPr>
        <p:spPr>
          <a:xfrm>
            <a:off x="3296169" y="1444582"/>
            <a:ext cx="2763564" cy="52794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dirty="0">
                <a:solidFill>
                  <a:schemeClr val="tx1"/>
                </a:solidFill>
              </a:rPr>
              <a:t>Э</a:t>
            </a:r>
            <a:r>
              <a:rPr lang="ru-RU" sz="1100" dirty="0" smtClean="0">
                <a:solidFill>
                  <a:schemeClr val="tx1"/>
                </a:solidFill>
              </a:rPr>
              <a:t>ффективное </a:t>
            </a:r>
            <a:r>
              <a:rPr lang="ru-RU" sz="1100" dirty="0">
                <a:solidFill>
                  <a:schemeClr val="tx1"/>
                </a:solidFill>
              </a:rPr>
              <a:t>управление государственным долгом</a:t>
            </a:r>
          </a:p>
        </p:txBody>
      </p:sp>
      <p:sp>
        <p:nvSpPr>
          <p:cNvPr id="22" name="Овал 21"/>
          <p:cNvSpPr/>
          <p:nvPr/>
        </p:nvSpPr>
        <p:spPr>
          <a:xfrm>
            <a:off x="6347765" y="1146889"/>
            <a:ext cx="2672358" cy="8903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dirty="0" smtClean="0">
                <a:solidFill>
                  <a:schemeClr val="tx1"/>
                </a:solidFill>
              </a:rPr>
              <a:t>Повышение </a:t>
            </a:r>
            <a:r>
              <a:rPr lang="ru-RU" sz="1100" dirty="0">
                <a:solidFill>
                  <a:schemeClr val="tx1"/>
                </a:solidFill>
              </a:rPr>
              <a:t>эффективности межбюджетных отношений с местными бюджетами</a:t>
            </a:r>
          </a:p>
        </p:txBody>
      </p:sp>
      <p:sp>
        <p:nvSpPr>
          <p:cNvPr id="23" name="Стрелка углом 22"/>
          <p:cNvSpPr/>
          <p:nvPr/>
        </p:nvSpPr>
        <p:spPr>
          <a:xfrm>
            <a:off x="1379213" y="858857"/>
            <a:ext cx="864096" cy="299583"/>
          </a:xfrm>
          <a:prstGeom prst="ben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solidFill>
                <a:schemeClr val="tx1"/>
              </a:solidFill>
            </a:endParaRPr>
          </a:p>
        </p:txBody>
      </p:sp>
      <p:sp>
        <p:nvSpPr>
          <p:cNvPr id="24" name="Стрелка углом 23"/>
          <p:cNvSpPr/>
          <p:nvPr/>
        </p:nvSpPr>
        <p:spPr>
          <a:xfrm rot="10800000" flipV="1">
            <a:off x="7002231" y="858857"/>
            <a:ext cx="843798" cy="292374"/>
          </a:xfrm>
          <a:prstGeom prst="ben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solidFill>
                <a:schemeClr val="tx1"/>
              </a:solidFill>
            </a:endParaRPr>
          </a:p>
        </p:txBody>
      </p:sp>
      <p:sp>
        <p:nvSpPr>
          <p:cNvPr id="25" name="Стрелка вверх 24"/>
          <p:cNvSpPr/>
          <p:nvPr/>
        </p:nvSpPr>
        <p:spPr>
          <a:xfrm>
            <a:off x="4561195" y="1146889"/>
            <a:ext cx="202394" cy="293807"/>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3" name="Скругленный прямоугольник 12"/>
          <p:cNvSpPr/>
          <p:nvPr/>
        </p:nvSpPr>
        <p:spPr>
          <a:xfrm>
            <a:off x="518517" y="24774"/>
            <a:ext cx="7943850" cy="527804"/>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ts val="1500"/>
              </a:lnSpc>
            </a:pPr>
            <a:r>
              <a:rPr lang="ru-RU" altLang="ru-RU" sz="1400" b="1" dirty="0" smtClean="0">
                <a:solidFill>
                  <a:schemeClr val="tx1"/>
                </a:solidFill>
                <a:ea typeface="Calibri" panose="020F0502020204030204" pitchFamily="34" charset="0"/>
                <a:cs typeface="Times New Roman" panose="02020603050405020304" pitchFamily="18" charset="0"/>
              </a:rPr>
              <a:t>16. </a:t>
            </a:r>
            <a:r>
              <a:rPr lang="ru-RU" sz="1400" b="1" dirty="0"/>
              <a:t>Государственная программа «Управление государственными финансами </a:t>
            </a:r>
            <a:r>
              <a:rPr lang="ru-RU" sz="1400" b="1" dirty="0" smtClean="0"/>
              <a:t>Республики </a:t>
            </a:r>
            <a:r>
              <a:rPr lang="ru-RU" sz="1400" b="1" dirty="0"/>
              <a:t>Татарстан на 2014 – </a:t>
            </a:r>
            <a:r>
              <a:rPr lang="ru-RU" sz="1400" b="1" dirty="0" smtClean="0"/>
              <a:t>2025 </a:t>
            </a:r>
            <a:r>
              <a:rPr lang="ru-RU" sz="1400" b="1" dirty="0"/>
              <a:t>годы»</a:t>
            </a:r>
          </a:p>
        </p:txBody>
      </p:sp>
      <p:sp>
        <p:nvSpPr>
          <p:cNvPr id="14" name="Прямоугольник 13"/>
          <p:cNvSpPr/>
          <p:nvPr/>
        </p:nvSpPr>
        <p:spPr>
          <a:xfrm>
            <a:off x="548572" y="6152825"/>
            <a:ext cx="8534400"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 </a:t>
            </a:r>
            <a:r>
              <a:rPr lang="ru-RU" sz="1000" b="1" i="1" dirty="0">
                <a:solidFill>
                  <a:schemeClr val="accent1"/>
                </a:solidFill>
              </a:rPr>
              <a:t>Министерство </a:t>
            </a:r>
            <a:r>
              <a:rPr lang="ru-RU" sz="1000" b="1" i="1" dirty="0" smtClean="0">
                <a:solidFill>
                  <a:schemeClr val="accent1"/>
                </a:solidFill>
              </a:rPr>
              <a:t>финансов Республики </a:t>
            </a:r>
            <a:r>
              <a:rPr lang="ru-RU" sz="1000" b="1" i="1" dirty="0">
                <a:solidFill>
                  <a:schemeClr val="accent1"/>
                </a:solidFill>
              </a:rPr>
              <a:t>Татарстан</a:t>
            </a:r>
          </a:p>
        </p:txBody>
      </p:sp>
      <p:sp>
        <p:nvSpPr>
          <p:cNvPr id="15" name="Текст 2"/>
          <p:cNvSpPr txBox="1">
            <a:spLocks/>
          </p:cNvSpPr>
          <p:nvPr/>
        </p:nvSpPr>
        <p:spPr>
          <a:xfrm>
            <a:off x="506160" y="5835180"/>
            <a:ext cx="8300136" cy="57057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ru-RU" sz="800" b="0" i="1" dirty="0" smtClean="0"/>
              <a:t>* - в соответствии с Законом Республики Татарстан от 21.11.2021 № 86-ЗРТ «О бюджете Республики Татарстан на 2022 год и на плановый период 2023 и 2024 годов» (в редакциях Законов Республики Татарстан от 14.07.2022 № 42-ЗРТ, от 23.09.2022 № 51-ЗРТ, от 23.12.2022 № 98-ЗРТ)</a:t>
            </a:r>
            <a:endParaRPr lang="ru-RU" sz="800" b="0" i="1" dirty="0"/>
          </a:p>
        </p:txBody>
      </p:sp>
    </p:spTree>
    <p:extLst>
      <p:ext uri="{BB962C8B-B14F-4D97-AF65-F5344CB8AC3E}">
        <p14:creationId xmlns:p14="http://schemas.microsoft.com/office/powerpoint/2010/main" val="42792922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12775" y="947749"/>
            <a:ext cx="83314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ru-RU" altLang="ru-RU" sz="1200" b="1" dirty="0" smtClean="0">
                <a:solidFill>
                  <a:prstClr val="black"/>
                </a:solidFill>
                <a:ea typeface="Calibri" panose="020F0502020204030204" pitchFamily="34" charset="0"/>
                <a:cs typeface="Calibri" panose="020F0502020204030204" pitchFamily="34" charset="0"/>
              </a:rPr>
              <a:t>Цели:</a:t>
            </a:r>
            <a:r>
              <a:rPr lang="ru-RU" altLang="ru-RU" sz="1200" b="1" dirty="0">
                <a:solidFill>
                  <a:prstClr val="black"/>
                </a:solidFill>
                <a:ea typeface="Calibri" panose="020F0502020204030204" pitchFamily="34" charset="0"/>
                <a:cs typeface="Calibri" panose="020F0502020204030204" pitchFamily="34" charset="0"/>
              </a:rPr>
              <a:t> </a:t>
            </a:r>
            <a:r>
              <a:rPr lang="ru-RU" altLang="ru-RU" sz="1200" dirty="0" smtClean="0">
                <a:ea typeface="Calibri" panose="020F0502020204030204" pitchFamily="34" charset="0"/>
                <a:cs typeface="Times New Roman" panose="02020603050405020304" pitchFamily="18" charset="0"/>
              </a:rPr>
              <a:t>повышение </a:t>
            </a:r>
            <a:r>
              <a:rPr lang="ru-RU" altLang="ru-RU" sz="1200" dirty="0">
                <a:ea typeface="Calibri" panose="020F0502020204030204" pitchFamily="34" charset="0"/>
                <a:cs typeface="Times New Roman" panose="02020603050405020304" pitchFamily="18" charset="0"/>
              </a:rPr>
              <a:t>эффективности исполнения государственными органами Республики Татарстан и органами местного самоуправления в Республике Татарстан возложенных на них </a:t>
            </a:r>
            <a:r>
              <a:rPr lang="ru-RU" altLang="ru-RU" sz="1200" dirty="0" smtClean="0">
                <a:ea typeface="Calibri" panose="020F0502020204030204" pitchFamily="34" charset="0"/>
                <a:cs typeface="Times New Roman" panose="02020603050405020304" pitchFamily="18" charset="0"/>
              </a:rPr>
              <a:t>полномочий;</a:t>
            </a:r>
            <a:endParaRPr lang="ru-RU" altLang="ru-RU" sz="1200" dirty="0"/>
          </a:p>
          <a:p>
            <a:pPr algn="just" eaLnBrk="0" fontAlgn="base" hangingPunct="0">
              <a:spcBef>
                <a:spcPct val="0"/>
              </a:spcBef>
              <a:spcAft>
                <a:spcPct val="0"/>
              </a:spcAft>
            </a:pPr>
            <a:r>
              <a:rPr lang="ru-RU" altLang="ru-RU" sz="1200" dirty="0" smtClean="0">
                <a:ea typeface="Calibri" panose="020F0502020204030204" pitchFamily="34" charset="0"/>
                <a:cs typeface="Times New Roman" panose="02020603050405020304" pitchFamily="18" charset="0"/>
              </a:rPr>
              <a:t>внедрение </a:t>
            </a:r>
            <a:r>
              <a:rPr lang="ru-RU" altLang="ru-RU" sz="1200" dirty="0">
                <a:ea typeface="Calibri" panose="020F0502020204030204" pitchFamily="34" charset="0"/>
                <a:cs typeface="Times New Roman" panose="02020603050405020304" pitchFamily="18" charset="0"/>
              </a:rPr>
              <a:t>современных технологий в кадровую работу на государственной гражданской службе Республики Татарстан и муниципальной службе в Республике </a:t>
            </a:r>
            <a:r>
              <a:rPr lang="ru-RU" altLang="ru-RU" sz="1200" dirty="0" smtClean="0">
                <a:ea typeface="Calibri" panose="020F0502020204030204" pitchFamily="34" charset="0"/>
                <a:cs typeface="Times New Roman" panose="02020603050405020304" pitchFamily="18" charset="0"/>
              </a:rPr>
              <a:t>Татарстан</a:t>
            </a:r>
            <a:endParaRPr lang="ru-RU" altLang="ru-RU" sz="1200" dirty="0">
              <a:ea typeface="Calibri" panose="020F0502020204030204" pitchFamily="34" charset="0"/>
              <a:cs typeface="Times New Roman" panose="02020603050405020304" pitchFamily="18" charset="0"/>
            </a:endParaRPr>
          </a:p>
        </p:txBody>
      </p:sp>
      <p:sp>
        <p:nvSpPr>
          <p:cNvPr id="6" name="Скругленный прямоугольник 5"/>
          <p:cNvSpPr/>
          <p:nvPr/>
        </p:nvSpPr>
        <p:spPr>
          <a:xfrm>
            <a:off x="612775" y="88399"/>
            <a:ext cx="7943850" cy="740628"/>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lnSpc>
                <a:spcPts val="1500"/>
              </a:lnSpc>
              <a:spcBef>
                <a:spcPct val="0"/>
              </a:spcBef>
              <a:spcAft>
                <a:spcPct val="0"/>
              </a:spcAft>
            </a:pPr>
            <a:r>
              <a:rPr lang="ru-RU" altLang="ru-RU" sz="1600" b="1" dirty="0" smtClean="0">
                <a:solidFill>
                  <a:schemeClr val="tx1"/>
                </a:solidFill>
                <a:ea typeface="Calibri" panose="020F0502020204030204" pitchFamily="34" charset="0"/>
                <a:cs typeface="Times New Roman" panose="02020603050405020304" pitchFamily="18" charset="0"/>
              </a:rPr>
              <a:t>17. Государственная </a:t>
            </a:r>
            <a:r>
              <a:rPr lang="ru-RU" altLang="ru-RU" sz="1600" b="1" dirty="0">
                <a:solidFill>
                  <a:schemeClr val="tx1"/>
                </a:solidFill>
                <a:ea typeface="Calibri" panose="020F0502020204030204" pitchFamily="34" charset="0"/>
                <a:cs typeface="Times New Roman" panose="02020603050405020304" pitchFamily="18" charset="0"/>
              </a:rPr>
              <a:t>программа</a:t>
            </a:r>
            <a:endParaRPr lang="ru-RU" altLang="ru-RU" sz="1600" b="1" dirty="0">
              <a:solidFill>
                <a:schemeClr val="tx1"/>
              </a:solidFill>
            </a:endParaRPr>
          </a:p>
          <a:p>
            <a:pPr lvl="0" algn="ctr" eaLnBrk="0" fontAlgn="base" hangingPunct="0">
              <a:lnSpc>
                <a:spcPts val="1500"/>
              </a:lnSpc>
              <a:spcBef>
                <a:spcPct val="0"/>
              </a:spcBef>
              <a:spcAft>
                <a:spcPct val="0"/>
              </a:spcAft>
            </a:pPr>
            <a:r>
              <a:rPr lang="ru-RU" altLang="ru-RU" sz="1600" b="1" dirty="0">
                <a:solidFill>
                  <a:schemeClr val="tx1"/>
                </a:solidFill>
                <a:ea typeface="Calibri" panose="020F0502020204030204" pitchFamily="34" charset="0"/>
                <a:cs typeface="Calibri" panose="020F0502020204030204" pitchFamily="34" charset="0"/>
              </a:rPr>
              <a:t>«Развитие государственной гражданской службы Республики Татарстан и муниципальной службы в Республике </a:t>
            </a:r>
            <a:r>
              <a:rPr lang="ru-RU" altLang="ru-RU" sz="1600" b="1" dirty="0" smtClean="0">
                <a:solidFill>
                  <a:schemeClr val="tx1"/>
                </a:solidFill>
                <a:ea typeface="Calibri" panose="020F0502020204030204" pitchFamily="34" charset="0"/>
                <a:cs typeface="Calibri" panose="020F0502020204030204" pitchFamily="34" charset="0"/>
              </a:rPr>
              <a:t>Татарстан»</a:t>
            </a:r>
            <a:endParaRPr lang="ru-RU" altLang="ru-RU" sz="1600" b="1" dirty="0">
              <a:solidFill>
                <a:schemeClr val="tx1"/>
              </a:solidFill>
              <a:ea typeface="Calibri" panose="020F0502020204030204" pitchFamily="34" charset="0"/>
              <a:cs typeface="Calibri" panose="020F0502020204030204" pitchFamily="34" charset="0"/>
            </a:endParaRPr>
          </a:p>
        </p:txBody>
      </p:sp>
      <p:sp>
        <p:nvSpPr>
          <p:cNvPr id="8" name="Прямоугольник 7"/>
          <p:cNvSpPr/>
          <p:nvPr/>
        </p:nvSpPr>
        <p:spPr>
          <a:xfrm>
            <a:off x="612775" y="5748455"/>
            <a:ext cx="8331440" cy="430887"/>
          </a:xfrm>
          <a:prstGeom prst="rect">
            <a:avLst/>
          </a:prstGeom>
        </p:spPr>
        <p:txBody>
          <a:bodyPr wrap="square">
            <a:spAutoFit/>
          </a:bodyPr>
          <a:lstStyle/>
          <a:p>
            <a:pPr lvl="0" algn="just" eaLnBrk="0" fontAlgn="base" hangingPunct="0">
              <a:spcBef>
                <a:spcPct val="0"/>
              </a:spcBef>
              <a:spcAft>
                <a:spcPct val="0"/>
              </a:spcAft>
            </a:pPr>
            <a:r>
              <a:rPr lang="ru-RU" altLang="ru-RU" sz="1000" b="1" i="1" dirty="0">
                <a:solidFill>
                  <a:schemeClr val="accent1"/>
                </a:solidFill>
                <a:ea typeface="Calibri" panose="020F0502020204030204" pitchFamily="34" charset="0"/>
                <a:cs typeface="Calibri" panose="020F0502020204030204" pitchFamily="34" charset="0"/>
              </a:rPr>
              <a:t>Ответственный </a:t>
            </a:r>
            <a:r>
              <a:rPr lang="ru-RU" altLang="ru-RU" sz="1000" b="1" i="1" dirty="0" smtClean="0">
                <a:solidFill>
                  <a:schemeClr val="accent1"/>
                </a:solidFill>
                <a:ea typeface="Calibri" panose="020F0502020204030204" pitchFamily="34" charset="0"/>
                <a:cs typeface="Calibri" panose="020F0502020204030204" pitchFamily="34" charset="0"/>
              </a:rPr>
              <a:t>исполнитель ГП:</a:t>
            </a:r>
            <a:r>
              <a:rPr lang="ru-RU" altLang="ru-RU" sz="1100" b="1" i="1" dirty="0" smtClean="0">
                <a:solidFill>
                  <a:schemeClr val="accent1"/>
                </a:solidFill>
                <a:ea typeface="Calibri" panose="020F0502020204030204" pitchFamily="34" charset="0"/>
                <a:cs typeface="Calibri" panose="020F0502020204030204" pitchFamily="34" charset="0"/>
              </a:rPr>
              <a:t> </a:t>
            </a:r>
            <a:r>
              <a:rPr lang="ru-RU" altLang="ru-RU" sz="1100" b="1" i="1" dirty="0">
                <a:solidFill>
                  <a:schemeClr val="accent1"/>
                </a:solidFill>
                <a:ea typeface="Calibri" panose="020F0502020204030204" pitchFamily="34" charset="0"/>
                <a:cs typeface="Calibri" panose="020F0502020204030204" pitchFamily="34" charset="0"/>
              </a:rPr>
              <a:t>Департамент государственной службы и кадров при Президенте Республики Татарстан</a:t>
            </a:r>
            <a:endParaRPr lang="ru-RU" altLang="ru-RU" sz="1100" b="1" i="1" dirty="0">
              <a:solidFill>
                <a:schemeClr val="accent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263654708"/>
              </p:ext>
            </p:extLst>
          </p:nvPr>
        </p:nvGraphicFramePr>
        <p:xfrm>
          <a:off x="612775" y="1963412"/>
          <a:ext cx="8339124" cy="481415"/>
        </p:xfrm>
        <a:graphic>
          <a:graphicData uri="http://schemas.openxmlformats.org/drawingml/2006/table">
            <a:tbl>
              <a:tblPr firstRow="1" firstCol="1" bandRow="1">
                <a:tableStyleId>{5C22544A-7EE6-4342-B048-85BDC9FD1C3A}</a:tableStyleId>
              </a:tblPr>
              <a:tblGrid>
                <a:gridCol w="6195279"/>
                <a:gridCol w="1098817"/>
                <a:gridCol w="1045028"/>
              </a:tblGrid>
              <a:tr h="272642">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a:t>
                      </a:r>
                      <a:r>
                        <a:rPr lang="ru-RU" sz="1000" dirty="0">
                          <a:solidFill>
                            <a:schemeClr val="tx1"/>
                          </a:solidFill>
                          <a:effectLst/>
                        </a:rPr>
                        <a:t>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000" b="1" i="0" u="none" strike="noStrike" dirty="0">
                          <a:solidFill>
                            <a:srgbClr val="000000"/>
                          </a:solidFill>
                          <a:effectLst/>
                          <a:latin typeface="Arial" panose="020B0604020202020204" pitchFamily="34" charset="0"/>
                        </a:rPr>
                        <a:t>35 585,0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Arial" panose="020B0604020202020204" pitchFamily="34" charset="0"/>
                        </a:rPr>
                        <a:t>34 612,3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980633563"/>
              </p:ext>
            </p:extLst>
          </p:nvPr>
        </p:nvGraphicFramePr>
        <p:xfrm>
          <a:off x="587775" y="2526217"/>
          <a:ext cx="8341072" cy="2455200"/>
        </p:xfrm>
        <a:graphic>
          <a:graphicData uri="http://schemas.openxmlformats.org/drawingml/2006/table">
            <a:tbl>
              <a:tblPr>
                <a:tableStyleId>{616DA210-FB5B-4158-B5E0-FEB733F419BA}</a:tableStyleId>
              </a:tblPr>
              <a:tblGrid>
                <a:gridCol w="6258699"/>
                <a:gridCol w="1083449"/>
                <a:gridCol w="998924"/>
              </a:tblGrid>
              <a:tr h="292793">
                <a:tc>
                  <a:txBody>
                    <a:bodyPr/>
                    <a:lstStyle/>
                    <a:p>
                      <a:pPr algn="ctr" fontAlgn="ctr"/>
                      <a:r>
                        <a:rPr lang="ru-RU" sz="1000" b="1" u="none" strike="noStrike" dirty="0">
                          <a:solidFill>
                            <a:schemeClr val="tx1"/>
                          </a:solidFill>
                          <a:effectLst/>
                          <a:latin typeface="+mn-lt"/>
                        </a:rPr>
                        <a:t>Целевые показатели реализации государственной </a:t>
                      </a:r>
                      <a:r>
                        <a:rPr lang="ru-RU" sz="1000" b="1" u="none" strike="noStrike" dirty="0" smtClean="0">
                          <a:solidFill>
                            <a:schemeClr val="tx1"/>
                          </a:solidFill>
                          <a:effectLst/>
                          <a:latin typeface="+mn-lt"/>
                        </a:rPr>
                        <a:t>программы</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2022 год</a:t>
                      </a:r>
                    </a:p>
                    <a:p>
                      <a:pPr algn="ctr" fontAlgn="ct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план)</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2022 год</a:t>
                      </a:r>
                    </a:p>
                    <a:p>
                      <a:pPr algn="ctr" fontAlgn="ct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факт)</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96385">
                <a:tc>
                  <a:txBody>
                    <a:bodyPr/>
                    <a:lstStyle/>
                    <a:p>
                      <a:pPr algn="just" rtl="0" fontAlgn="ctr"/>
                      <a:r>
                        <a:rPr lang="ru-RU" sz="1000" b="0" u="none" strike="noStrike" kern="1200" dirty="0">
                          <a:solidFill>
                            <a:schemeClr val="tx1"/>
                          </a:solidFill>
                          <a:effectLst/>
                          <a:latin typeface="Arial" panose="020B0604020202020204" pitchFamily="34" charset="0"/>
                          <a:ea typeface="+mn-ea"/>
                          <a:cs typeface="Arial" panose="020B0604020202020204" pitchFamily="34" charset="0"/>
                        </a:rPr>
                        <a:t>Доля государственных гражданских </a:t>
                      </a:r>
                      <a:r>
                        <a:rPr lang="ru-RU" sz="1000" b="0" u="none" strike="noStrike" kern="1200" dirty="0" smtClean="0">
                          <a:solidFill>
                            <a:schemeClr val="tx1"/>
                          </a:solidFill>
                          <a:effectLst/>
                          <a:latin typeface="Arial" panose="020B0604020202020204" pitchFamily="34" charset="0"/>
                          <a:ea typeface="+mn-ea"/>
                          <a:cs typeface="Arial" panose="020B0604020202020204" pitchFamily="34" charset="0"/>
                        </a:rPr>
                        <a:t>служащих и работников, замещающих должности в государственных органах, не являющиеся должностями государственной гражданской службы, а также работников государственных учреждений, прошедших повышение квалификации, профессиональную переподготовку в соответствующем году, </a:t>
                      </a:r>
                      <a:r>
                        <a:rPr lang="ru-RU" sz="10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72000" marR="720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1000" u="none" strike="noStrike" dirty="0">
                          <a:effectLst/>
                          <a:latin typeface="Arial" panose="020B0604020202020204" pitchFamily="34" charset="0"/>
                          <a:cs typeface="Arial" panose="020B0604020202020204" pitchFamily="34" charset="0"/>
                        </a:rPr>
                        <a:t>33</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1000" u="none" strike="noStrike" dirty="0">
                          <a:effectLst/>
                          <a:latin typeface="Arial" panose="020B0604020202020204" pitchFamily="34" charset="0"/>
                          <a:cs typeface="Arial" panose="020B0604020202020204" pitchFamily="34" charset="0"/>
                        </a:rPr>
                        <a:t>33</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33274">
                <a:tc>
                  <a:txBody>
                    <a:bodyPr/>
                    <a:lstStyle/>
                    <a:p>
                      <a:pPr algn="just" rtl="0" fontAlgn="ctr"/>
                      <a:r>
                        <a:rPr lang="ru-RU" sz="1000" b="0" u="none" strike="noStrike" kern="1200" dirty="0">
                          <a:solidFill>
                            <a:schemeClr val="tx1"/>
                          </a:solidFill>
                          <a:effectLst/>
                          <a:latin typeface="Arial" panose="020B0604020202020204" pitchFamily="34" charset="0"/>
                          <a:ea typeface="+mn-ea"/>
                          <a:cs typeface="Arial" panose="020B0604020202020204" pitchFamily="34" charset="0"/>
                        </a:rPr>
                        <a:t>Доля муниципальных служащих и лиц, замещающих муниципальные должности</a:t>
                      </a:r>
                      <a:r>
                        <a:rPr lang="ru-RU" sz="1000" b="0" u="none" strike="noStrike" kern="1200" dirty="0" smtClean="0">
                          <a:solidFill>
                            <a:schemeClr val="tx1"/>
                          </a:solidFill>
                          <a:effectLst/>
                          <a:latin typeface="Arial" panose="020B0604020202020204" pitchFamily="34" charset="0"/>
                          <a:ea typeface="+mn-ea"/>
                          <a:cs typeface="Arial" panose="020B0604020202020204" pitchFamily="34" charset="0"/>
                        </a:rPr>
                        <a:t>, работников, замещающих должности в органах местного самоуправления, не являющиеся должностями муниципальной службы, а также работников муниципальных учреждений, </a:t>
                      </a:r>
                      <a:r>
                        <a:rPr lang="ru-RU" sz="1000" b="0" u="none" strike="noStrike" kern="1200" dirty="0">
                          <a:solidFill>
                            <a:schemeClr val="tx1"/>
                          </a:solidFill>
                          <a:effectLst/>
                          <a:latin typeface="Arial" panose="020B0604020202020204" pitchFamily="34" charset="0"/>
                          <a:ea typeface="+mn-ea"/>
                          <a:cs typeface="Arial" panose="020B0604020202020204" pitchFamily="34" charset="0"/>
                        </a:rPr>
                        <a:t>прошедших повышение квалификации, профессиональную переподготовку в соответствующем году, %</a:t>
                      </a:r>
                    </a:p>
                  </a:txBody>
                  <a:tcPr marL="72000" marR="720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1000" u="none" strike="noStrike" dirty="0">
                          <a:effectLst/>
                          <a:latin typeface="Arial" panose="020B0604020202020204" pitchFamily="34" charset="0"/>
                          <a:cs typeface="Arial" panose="020B0604020202020204" pitchFamily="34" charset="0"/>
                        </a:rPr>
                        <a:t>33</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1000" u="none" strike="noStrike" dirty="0">
                          <a:effectLst/>
                          <a:latin typeface="Arial" panose="020B0604020202020204" pitchFamily="34" charset="0"/>
                          <a:cs typeface="Arial" panose="020B0604020202020204" pitchFamily="34" charset="0"/>
                        </a:rPr>
                        <a:t>33</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6845">
                <a:tc>
                  <a:txBody>
                    <a:bodyPr/>
                    <a:lstStyle/>
                    <a:p>
                      <a:pPr algn="just" rtl="0" fontAlgn="ctr"/>
                      <a:r>
                        <a:rPr lang="ru-RU" sz="1000" b="0" u="none" strike="noStrike" kern="1200" dirty="0">
                          <a:solidFill>
                            <a:schemeClr val="tx1"/>
                          </a:solidFill>
                          <a:effectLst/>
                          <a:latin typeface="Arial" panose="020B0604020202020204" pitchFamily="34" charset="0"/>
                          <a:ea typeface="+mn-ea"/>
                          <a:cs typeface="Arial" panose="020B0604020202020204" pitchFamily="34" charset="0"/>
                        </a:rPr>
                        <a:t>Проведение семинаров, совещаний, конференций по вопросам государственной гражданской службы и муниципальной службы</a:t>
                      </a:r>
                    </a:p>
                  </a:txBody>
                  <a:tcPr marL="72000" marR="720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a:solidFill>
                            <a:schemeClr val="tx1"/>
                          </a:solidFill>
                          <a:effectLst/>
                          <a:latin typeface="Arial" panose="020B0604020202020204" pitchFamily="34" charset="0"/>
                          <a:cs typeface="Arial" panose="020B0604020202020204" pitchFamily="34" charset="0"/>
                        </a:rPr>
                        <a:t>+</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a:solidFill>
                            <a:schemeClr val="tx1"/>
                          </a:solidFill>
                          <a:effectLst/>
                          <a:latin typeface="Arial" panose="020B0604020202020204" pitchFamily="34" charset="0"/>
                          <a:cs typeface="Arial" panose="020B0604020202020204" pitchFamily="34" charset="0"/>
                        </a:rPr>
                        <a:t>+</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54357">
                <a:tc>
                  <a:txBody>
                    <a:bodyPr/>
                    <a:lstStyle/>
                    <a:p>
                      <a:pPr algn="just" rtl="0" fontAlgn="ctr"/>
                      <a:r>
                        <a:rPr lang="ru-RU" sz="1000" b="0" u="none" strike="noStrike" kern="1200" dirty="0" smtClean="0">
                          <a:solidFill>
                            <a:schemeClr val="tx1"/>
                          </a:solidFill>
                          <a:effectLst/>
                          <a:latin typeface="Arial" panose="020B0604020202020204" pitchFamily="34" charset="0"/>
                          <a:ea typeface="+mn-ea"/>
                          <a:cs typeface="Arial" panose="020B0604020202020204" pitchFamily="34" charset="0"/>
                        </a:rPr>
                        <a:t>Наличие в Единой информационной системе кадрового состава государственной гражданской службы Республики Татарстан и муниципальной службы в Республике Татарстан изменений, внесенных в связи с расширением функционала, с учетом требований, указанных в техническом задании</a:t>
                      </a:r>
                      <a:endParaRPr lang="ru-RU" sz="1000" b="0" u="none" strike="noStrike" kern="1200" dirty="0">
                        <a:solidFill>
                          <a:schemeClr val="tx1"/>
                        </a:solidFill>
                        <a:effectLst/>
                        <a:latin typeface="Arial" panose="020B0604020202020204" pitchFamily="34" charset="0"/>
                        <a:ea typeface="+mn-ea"/>
                        <a:cs typeface="Arial" panose="020B0604020202020204" pitchFamily="34" charset="0"/>
                      </a:endParaRPr>
                    </a:p>
                  </a:txBody>
                  <a:tcPr marL="72000" marR="720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200" marR="4200" marT="420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7" name="Объект 2"/>
          <p:cNvSpPr txBox="1">
            <a:spLocks/>
          </p:cNvSpPr>
          <p:nvPr/>
        </p:nvSpPr>
        <p:spPr>
          <a:xfrm>
            <a:off x="548572" y="6179342"/>
            <a:ext cx="7858125" cy="3941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a:t>
            </a:r>
            <a:r>
              <a:rPr lang="en-US" sz="1000" b="1" i="1" dirty="0" smtClean="0">
                <a:solidFill>
                  <a:schemeClr val="accent6"/>
                </a:solidFill>
              </a:rPr>
              <a:t>gossluzhba.tatarstan.ru</a:t>
            </a:r>
            <a:endParaRPr lang="ru-RU" sz="1000" b="1" i="1" dirty="0">
              <a:solidFill>
                <a:schemeClr val="accent6"/>
              </a:solidFill>
            </a:endParaRPr>
          </a:p>
        </p:txBody>
      </p:sp>
    </p:spTree>
    <p:extLst>
      <p:ext uri="{BB962C8B-B14F-4D97-AF65-F5344CB8AC3E}">
        <p14:creationId xmlns:p14="http://schemas.microsoft.com/office/powerpoint/2010/main" val="10329939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3117948323"/>
              </p:ext>
            </p:extLst>
          </p:nvPr>
        </p:nvGraphicFramePr>
        <p:xfrm>
          <a:off x="532598" y="2009264"/>
          <a:ext cx="8477250" cy="529845"/>
        </p:xfrm>
        <a:graphic>
          <a:graphicData uri="http://schemas.openxmlformats.org/drawingml/2006/table">
            <a:tbl>
              <a:tblPr firstRow="1" firstCol="1" bandRow="1">
                <a:tableStyleId>{5C22544A-7EE6-4342-B048-85BDC9FD1C3A}</a:tableStyleId>
              </a:tblPr>
              <a:tblGrid>
                <a:gridCol w="5905499"/>
                <a:gridCol w="1276350"/>
                <a:gridCol w="1295401"/>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a:t>
                      </a:r>
                      <a:r>
                        <a:rPr lang="ru-RU" sz="1000" dirty="0">
                          <a:solidFill>
                            <a:schemeClr val="tx1"/>
                          </a:solidFill>
                          <a:effectLst/>
                        </a:rPr>
                        <a:t>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000" b="1" i="0" u="none" strike="noStrike" dirty="0">
                          <a:solidFill>
                            <a:srgbClr val="000000"/>
                          </a:solidFill>
                          <a:effectLst/>
                          <a:latin typeface="Arial" panose="020B0604020202020204" pitchFamily="34" charset="0"/>
                        </a:rPr>
                        <a:t>57 451,3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Arial" panose="020B0604020202020204" pitchFamily="34" charset="0"/>
                        </a:rPr>
                        <a:t>54 784,5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32598" y="939813"/>
            <a:ext cx="847725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u-RU" altLang="ru-RU" sz="1200" b="1" dirty="0" smtClean="0">
                <a:latin typeface="Arial" panose="020B0604020202020204" pitchFamily="34" charset="0"/>
                <a:ea typeface="Times New Roman" panose="02020603050405020304" pitchFamily="18" charset="0"/>
              </a:rPr>
              <a:t>Цели:</a:t>
            </a:r>
            <a:r>
              <a:rPr lang="en-US" altLang="ru-RU" sz="1200" b="1" dirty="0" smtClean="0">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реализация </a:t>
            </a:r>
            <a:r>
              <a:rPr lang="ru-RU" altLang="ru-RU" sz="1200" dirty="0">
                <a:latin typeface="Arial" panose="020B0604020202020204" pitchFamily="34" charset="0"/>
                <a:ea typeface="Times New Roman" panose="02020603050405020304" pitchFamily="18" charset="0"/>
              </a:rPr>
              <a:t>государственной национальной политики в Республике Татарстан, </a:t>
            </a:r>
            <a:r>
              <a:rPr lang="ru-RU" altLang="ru-RU" sz="1200" dirty="0" smtClean="0">
                <a:latin typeface="Arial" panose="020B0604020202020204" pitchFamily="34" charset="0"/>
                <a:ea typeface="Times New Roman" panose="02020603050405020304" pitchFamily="18" charset="0"/>
              </a:rPr>
              <a:t>укрепление межэтнического и межконфессионального мира и согласия, гармонизация межнациональных и межконфессиональных отношений, сохранение и поддержка этнокультурного и языкового многообразия народов, проживающих в Республике Татарстан, успешная социокультурная адаптация и интеграция иностранных граждан в российское сообщество, укрепление общероссийской гражданской и татарстанской идентичности</a:t>
            </a:r>
            <a:endParaRPr kumimoji="0" lang="ru-RU" altLang="ru-RU" sz="1200" i="0" u="none" strike="noStrike" cap="none" normalizeH="0" baseline="0" dirty="0" smtClean="0">
              <a:ln>
                <a:noFill/>
              </a:ln>
              <a:effectLst/>
              <a:latin typeface="Arial" panose="020B0604020202020204" pitchFamily="34" charset="0"/>
            </a:endParaRPr>
          </a:p>
        </p:txBody>
      </p:sp>
      <p:sp>
        <p:nvSpPr>
          <p:cNvPr id="2" name="Скругленный прямоугольник 1"/>
          <p:cNvSpPr/>
          <p:nvPr/>
        </p:nvSpPr>
        <p:spPr>
          <a:xfrm>
            <a:off x="542925"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18.Государственная </a:t>
            </a:r>
            <a:r>
              <a:rPr lang="ru-RU" sz="1600" b="1" dirty="0"/>
              <a:t>программа </a:t>
            </a:r>
            <a:r>
              <a:rPr lang="ru-RU" sz="1600" b="1" dirty="0" smtClean="0"/>
              <a:t>«Реализация </a:t>
            </a:r>
            <a:r>
              <a:rPr lang="ru-RU" sz="1600" b="1" dirty="0"/>
              <a:t>государственной национальной политики в Республике </a:t>
            </a:r>
            <a:r>
              <a:rPr lang="ru-RU" sz="1600" b="1" dirty="0" smtClean="0"/>
              <a:t>Татарстан»</a:t>
            </a:r>
            <a:endParaRPr lang="ru-RU" sz="1600" b="1" dirty="0">
              <a:solidFill>
                <a:srgbClr val="00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381721633"/>
              </p:ext>
            </p:extLst>
          </p:nvPr>
        </p:nvGraphicFramePr>
        <p:xfrm>
          <a:off x="532598" y="2607673"/>
          <a:ext cx="8477251" cy="1899285"/>
        </p:xfrm>
        <a:graphic>
          <a:graphicData uri="http://schemas.openxmlformats.org/drawingml/2006/table">
            <a:tbl>
              <a:tblPr>
                <a:tableStyleId>{616DA210-FB5B-4158-B5E0-FEB733F419BA}</a:tableStyleId>
              </a:tblPr>
              <a:tblGrid>
                <a:gridCol w="5895976"/>
                <a:gridCol w="1285875"/>
                <a:gridCol w="1295400"/>
              </a:tblGrid>
              <a:tr h="292793">
                <a:tc>
                  <a:txBody>
                    <a:bodyPr/>
                    <a:lstStyle/>
                    <a:p>
                      <a:pPr algn="ctr" fontAlgn="ctr"/>
                      <a:r>
                        <a:rPr lang="ru-RU" sz="1000" b="1" u="none" strike="noStrike" dirty="0">
                          <a:solidFill>
                            <a:schemeClr val="tx1"/>
                          </a:solidFill>
                          <a:effectLst/>
                          <a:latin typeface="+mn-lt"/>
                        </a:rPr>
                        <a:t>Целевые показатели реализации государственной </a:t>
                      </a:r>
                      <a:r>
                        <a:rPr lang="ru-RU" sz="1000" b="1" u="none" strike="noStrike" dirty="0" smtClean="0">
                          <a:solidFill>
                            <a:schemeClr val="tx1"/>
                          </a:solidFill>
                          <a:effectLst/>
                          <a:latin typeface="+mn-lt"/>
                        </a:rPr>
                        <a:t>программы</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2022 год</a:t>
                      </a:r>
                    </a:p>
                    <a:p>
                      <a:pPr algn="ctr" fontAlgn="ctr"/>
                      <a:r>
                        <a:rPr lang="ru-RU" sz="1000" b="1" u="none" strike="noStrike" dirty="0" smtClean="0">
                          <a:solidFill>
                            <a:schemeClr val="tx1"/>
                          </a:solidFill>
                          <a:effectLst/>
                          <a:latin typeface="+mn-lt"/>
                        </a:rPr>
                        <a:t> </a:t>
                      </a:r>
                      <a:r>
                        <a:rPr lang="ru-RU" sz="1000" b="1" u="none" strike="noStrike" dirty="0">
                          <a:solidFill>
                            <a:schemeClr val="tx1"/>
                          </a:solidFill>
                          <a:effectLst/>
                          <a:latin typeface="+mn-lt"/>
                        </a:rPr>
                        <a:t>(план)</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2022 год</a:t>
                      </a:r>
                    </a:p>
                    <a:p>
                      <a:pPr algn="ctr" fontAlgn="ctr"/>
                      <a:r>
                        <a:rPr lang="ru-RU" sz="1000" b="1" u="none" strike="noStrike" dirty="0" smtClean="0">
                          <a:solidFill>
                            <a:schemeClr val="tx1"/>
                          </a:solidFill>
                          <a:effectLst/>
                          <a:latin typeface="+mn-lt"/>
                        </a:rPr>
                        <a:t>(</a:t>
                      </a:r>
                      <a:r>
                        <a:rPr lang="ru-RU" sz="1000" b="1" u="none" strike="noStrike" dirty="0">
                          <a:solidFill>
                            <a:schemeClr val="tx1"/>
                          </a:solidFill>
                          <a:effectLst/>
                          <a:latin typeface="+mn-lt"/>
                        </a:rPr>
                        <a:t>факт)</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11679">
                <a:tc>
                  <a:txBody>
                    <a:bodyPr/>
                    <a:lstStyle/>
                    <a:p>
                      <a:pPr algn="just" fontAlgn="ctr"/>
                      <a:r>
                        <a:rPr lang="ru-RU" sz="1000" b="0" i="0" u="none" strike="noStrike" dirty="0">
                          <a:solidFill>
                            <a:schemeClr val="tx1"/>
                          </a:solidFill>
                          <a:effectLst/>
                          <a:latin typeface="+mn-lt"/>
                        </a:rPr>
                        <a:t>Доля жителей республики, положительно оценивающих состояние межэтнических отношений в Республике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83,2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79,3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9156">
                <a:tc>
                  <a:txBody>
                    <a:bodyPr/>
                    <a:lstStyle/>
                    <a:p>
                      <a:pPr algn="just" fontAlgn="ctr"/>
                      <a:r>
                        <a:rPr lang="ru-RU" sz="1000" b="0" i="0" u="none" strike="noStrike" dirty="0">
                          <a:solidFill>
                            <a:schemeClr val="tx1"/>
                          </a:solidFill>
                          <a:effectLst/>
                          <a:latin typeface="+mn-lt"/>
                        </a:rPr>
                        <a:t>Уровень толерантного отношения к представителям другой национальности,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94,8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000" dirty="0">
                          <a:solidFill>
                            <a:schemeClr val="tx1"/>
                          </a:solidFill>
                          <a:effectLst/>
                          <a:latin typeface="+mn-lt"/>
                          <a:ea typeface="Calibri" panose="020F0502020204030204" pitchFamily="34" charset="0"/>
                          <a:cs typeface="Times New Roman" panose="02020603050405020304" pitchFamily="18" charset="0"/>
                        </a:rPr>
                        <a:t>94,8</a:t>
                      </a:r>
                      <a:endParaRPr lang="ru-RU" sz="100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6845">
                <a:tc>
                  <a:txBody>
                    <a:bodyPr/>
                    <a:lstStyle/>
                    <a:p>
                      <a:pPr algn="just" fontAlgn="ctr"/>
                      <a:r>
                        <a:rPr lang="ru-RU" sz="1000" b="0" i="0" u="none" strike="noStrike" dirty="0">
                          <a:solidFill>
                            <a:schemeClr val="tx1"/>
                          </a:solidFill>
                          <a:effectLst/>
                          <a:latin typeface="+mn-lt"/>
                        </a:rPr>
                        <a:t>Численность участников мероприятий, направленных на этнокультурное развитие народов России и поддержку языкового многообразия, количество участников  -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553 000</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000" dirty="0">
                          <a:solidFill>
                            <a:schemeClr val="tx1"/>
                          </a:solidFill>
                          <a:effectLst/>
                          <a:latin typeface="+mn-lt"/>
                          <a:ea typeface="Calibri" panose="020F0502020204030204" pitchFamily="34" charset="0"/>
                          <a:cs typeface="Times New Roman" panose="02020603050405020304" pitchFamily="18" charset="0"/>
                        </a:rPr>
                        <a:t>569 500</a:t>
                      </a:r>
                      <a:endParaRPr lang="ru-RU" sz="1000" dirty="0">
                        <a:solidFill>
                          <a:schemeClr val="tx1"/>
                        </a:solidFill>
                        <a:effectLst/>
                        <a:latin typeface="+mn-lt"/>
                        <a:ea typeface="Calibri" panose="020F0502020204030204" pitchFamily="34" charset="0"/>
                        <a:cs typeface="Times New Roman" panose="02020603050405020304" pitchFamily="18" charset="0"/>
                      </a:endParaRP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8528">
                <a:tc>
                  <a:txBody>
                    <a:bodyPr/>
                    <a:lstStyle/>
                    <a:p>
                      <a:pPr algn="just" fontAlgn="ctr"/>
                      <a:r>
                        <a:rPr lang="ru-RU" sz="1000" b="0" i="0" u="none" strike="noStrike" dirty="0">
                          <a:solidFill>
                            <a:schemeClr val="tx1"/>
                          </a:solidFill>
                          <a:effectLst/>
                          <a:latin typeface="+mn-lt"/>
                        </a:rPr>
                        <a:t>Доля жителей республики, положительно оценивающих состояние межконфессиональных отношений в Республике Татарстан,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85,0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000" dirty="0">
                          <a:solidFill>
                            <a:schemeClr val="tx1"/>
                          </a:solidFill>
                          <a:effectLst/>
                          <a:latin typeface="+mn-lt"/>
                          <a:ea typeface="Calibri" panose="020F0502020204030204" pitchFamily="34" charset="0"/>
                          <a:cs typeface="Times New Roman" panose="02020603050405020304" pitchFamily="18" charset="0"/>
                        </a:rPr>
                        <a:t>88,0</a:t>
                      </a:r>
                      <a:endParaRPr lang="ru-RU" sz="100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96993">
                <a:tc>
                  <a:txBody>
                    <a:bodyPr/>
                    <a:lstStyle/>
                    <a:p>
                      <a:pPr algn="just" fontAlgn="ctr"/>
                      <a:r>
                        <a:rPr lang="ru-RU" sz="1000" b="0" i="0" u="none" strike="noStrike" dirty="0">
                          <a:solidFill>
                            <a:schemeClr val="tx1"/>
                          </a:solidFill>
                          <a:effectLst/>
                          <a:latin typeface="+mn-lt"/>
                        </a:rPr>
                        <a:t>Количество муниципальных образований Республики Татарстан, реализующих программы, направленные на сохранение гражданского единства и гармонизацию межэтнических отношений в муниципальных образованиях Республики Татарстан, число программ</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solidFill>
                            <a:schemeClr val="tx1"/>
                          </a:solidFill>
                          <a:effectLst/>
                          <a:latin typeface="+mn-lt"/>
                          <a:ea typeface="Calibri" panose="020F0502020204030204" pitchFamily="34" charset="0"/>
                          <a:cs typeface="Times New Roman" panose="02020603050405020304" pitchFamily="18" charset="0"/>
                        </a:rPr>
                        <a:t>45,0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45,0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4" name="Прямоугольник 3"/>
          <p:cNvSpPr/>
          <p:nvPr/>
        </p:nvSpPr>
        <p:spPr>
          <a:xfrm>
            <a:off x="542925" y="5770795"/>
            <a:ext cx="8705851"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a:t>
            </a:r>
            <a:r>
              <a:rPr lang="en-US" sz="1000" b="1" i="1" dirty="0" smtClean="0">
                <a:solidFill>
                  <a:schemeClr val="accent1"/>
                </a:solidFill>
              </a:rPr>
              <a:t> </a:t>
            </a:r>
            <a:r>
              <a:rPr lang="ru-RU" sz="1000" b="1" i="1" dirty="0">
                <a:solidFill>
                  <a:schemeClr val="accent1"/>
                </a:solidFill>
              </a:rPr>
              <a:t>Министерство культуры Республики Татарстан</a:t>
            </a:r>
          </a:p>
        </p:txBody>
      </p:sp>
      <p:sp>
        <p:nvSpPr>
          <p:cNvPr id="7" name="Объект 2"/>
          <p:cNvSpPr txBox="1">
            <a:spLocks/>
          </p:cNvSpPr>
          <p:nvPr/>
        </p:nvSpPr>
        <p:spPr>
          <a:xfrm>
            <a:off x="542925" y="5982250"/>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ru-RU" sz="1000" b="1" i="1" dirty="0">
                <a:solidFill>
                  <a:schemeClr val="accent6"/>
                </a:solidFill>
              </a:rPr>
              <a:t>http://</a:t>
            </a:r>
            <a:r>
              <a:rPr lang="en-US" sz="1000" b="1" i="1" dirty="0" smtClean="0">
                <a:solidFill>
                  <a:schemeClr val="accent6"/>
                </a:solidFill>
              </a:rPr>
              <a:t>mincult.tatarstan.ru</a:t>
            </a:r>
            <a:endParaRPr lang="ru-RU" sz="1000" b="1" i="1" dirty="0">
              <a:solidFill>
                <a:schemeClr val="accent6"/>
              </a:solidFill>
            </a:endParaRPr>
          </a:p>
        </p:txBody>
      </p:sp>
    </p:spTree>
    <p:extLst>
      <p:ext uri="{BB962C8B-B14F-4D97-AF65-F5344CB8AC3E}">
        <p14:creationId xmlns:p14="http://schemas.microsoft.com/office/powerpoint/2010/main" val="17493678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1447836905"/>
              </p:ext>
            </p:extLst>
          </p:nvPr>
        </p:nvGraphicFramePr>
        <p:xfrm>
          <a:off x="499222" y="1118651"/>
          <a:ext cx="8477250" cy="366540"/>
        </p:xfrm>
        <a:graphic>
          <a:graphicData uri="http://schemas.openxmlformats.org/drawingml/2006/table">
            <a:tbl>
              <a:tblPr firstRow="1" firstCol="1" bandRow="1">
                <a:tableStyleId>{5C22544A-7EE6-4342-B048-85BDC9FD1C3A}</a:tableStyleId>
              </a:tblPr>
              <a:tblGrid>
                <a:gridCol w="5945041"/>
                <a:gridCol w="1267866"/>
                <a:gridCol w="1264343"/>
              </a:tblGrid>
              <a:tr h="189925">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год (план</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год (факт</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000" b="1" i="0" u="none" strike="noStrike" dirty="0">
                          <a:solidFill>
                            <a:srgbClr val="000000"/>
                          </a:solidFill>
                          <a:effectLst/>
                          <a:latin typeface="Arial" panose="020B0604020202020204" pitchFamily="34" charset="0"/>
                        </a:rPr>
                        <a:t>108 735,6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Arial" panose="020B0604020202020204" pitchFamily="34" charset="0"/>
                        </a:rPr>
                        <a:t>95 948,4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06905" y="842228"/>
            <a:ext cx="847725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altLang="ru-RU" sz="1100" b="1" dirty="0" smtClean="0">
                <a:latin typeface="Arial" panose="020B0604020202020204" pitchFamily="34" charset="0"/>
                <a:ea typeface="Times New Roman" panose="02020603050405020304" pitchFamily="18" charset="0"/>
              </a:rPr>
              <a:t>Цель</a:t>
            </a:r>
            <a:r>
              <a:rPr lang="ru-RU" altLang="ru-RU" sz="1100" dirty="0" smtClean="0">
                <a:latin typeface="Arial" panose="020B0604020202020204" pitchFamily="34" charset="0"/>
                <a:ea typeface="Times New Roman" panose="02020603050405020304" pitchFamily="18" charset="0"/>
              </a:rPr>
              <a:t>:</a:t>
            </a:r>
            <a:r>
              <a:rPr lang="en-US" altLang="ru-RU" sz="1100" dirty="0" smtClean="0">
                <a:latin typeface="Arial" panose="020B0604020202020204" pitchFamily="34" charset="0"/>
                <a:ea typeface="Times New Roman" panose="02020603050405020304" pitchFamily="18" charset="0"/>
              </a:rPr>
              <a:t> </a:t>
            </a:r>
            <a:r>
              <a:rPr lang="ru-RU" altLang="ru-RU" sz="1100" dirty="0" smtClean="0">
                <a:latin typeface="Arial" panose="020B0604020202020204" pitchFamily="34" charset="0"/>
                <a:ea typeface="Times New Roman" panose="02020603050405020304" pitchFamily="18" charset="0"/>
              </a:rPr>
              <a:t>сохранение и укрепление национальной идентичности татарского народа в Республике Татарстан и за ее пределами</a:t>
            </a:r>
            <a:endParaRPr kumimoji="0" lang="ru-RU" altLang="ru-RU" sz="1100" i="0" u="none" strike="noStrike" cap="none" normalizeH="0" baseline="0" dirty="0" smtClean="0">
              <a:ln>
                <a:noFill/>
              </a:ln>
              <a:solidFill>
                <a:schemeClr val="tx1"/>
              </a:solidFill>
              <a:effectLst/>
              <a:latin typeface="Arial" panose="020B0604020202020204" pitchFamily="34" charset="0"/>
            </a:endParaRPr>
          </a:p>
        </p:txBody>
      </p:sp>
      <p:sp>
        <p:nvSpPr>
          <p:cNvPr id="2" name="Скругленный прямоугольник 1"/>
          <p:cNvSpPr/>
          <p:nvPr/>
        </p:nvSpPr>
        <p:spPr>
          <a:xfrm>
            <a:off x="542925"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19. Государственная </a:t>
            </a:r>
            <a:r>
              <a:rPr lang="ru-RU" sz="1600" b="1" dirty="0"/>
              <a:t>программа Республики Татарстан </a:t>
            </a:r>
            <a:r>
              <a:rPr lang="ru-RU" sz="1600" b="1" dirty="0" smtClean="0"/>
              <a:t>«Сохранение </a:t>
            </a:r>
            <a:r>
              <a:rPr lang="ru-RU" sz="1600" b="1" dirty="0"/>
              <a:t>национальной идентичности татарского </a:t>
            </a:r>
            <a:r>
              <a:rPr lang="ru-RU" sz="1600" b="1" dirty="0" smtClean="0"/>
              <a:t>народа»</a:t>
            </a:r>
            <a:endParaRPr lang="ru-RU" sz="1600" b="1" dirty="0">
              <a:solidFill>
                <a:srgbClr val="00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645024749"/>
              </p:ext>
            </p:extLst>
          </p:nvPr>
        </p:nvGraphicFramePr>
        <p:xfrm>
          <a:off x="506905" y="1632382"/>
          <a:ext cx="8477251" cy="2762200"/>
        </p:xfrm>
        <a:graphic>
          <a:graphicData uri="http://schemas.openxmlformats.org/drawingml/2006/table">
            <a:tbl>
              <a:tblPr>
                <a:tableStyleId>{616DA210-FB5B-4158-B5E0-FEB733F419BA}</a:tableStyleId>
              </a:tblPr>
              <a:tblGrid>
                <a:gridCol w="5963051"/>
                <a:gridCol w="1260182"/>
                <a:gridCol w="1254018"/>
              </a:tblGrid>
              <a:tr h="194708">
                <a:tc>
                  <a:txBody>
                    <a:bodyPr/>
                    <a:lstStyle/>
                    <a:p>
                      <a:pPr algn="ctr" fontAlgn="ctr"/>
                      <a:r>
                        <a:rPr lang="ru-RU" sz="800" b="1" u="none" strike="noStrike" dirty="0">
                          <a:solidFill>
                            <a:schemeClr val="tx1"/>
                          </a:solidFill>
                          <a:effectLst/>
                          <a:latin typeface="+mn-lt"/>
                        </a:rPr>
                        <a:t>Целевые показатели реализации государственной </a:t>
                      </a:r>
                      <a:r>
                        <a:rPr lang="ru-RU" sz="800" b="1" u="none" strike="noStrike" dirty="0" smtClean="0">
                          <a:solidFill>
                            <a:schemeClr val="tx1"/>
                          </a:solidFill>
                          <a:effectLst/>
                          <a:latin typeface="+mn-lt"/>
                        </a:rPr>
                        <a:t>программы</a:t>
                      </a:r>
                      <a:endParaRPr lang="ru-RU" sz="8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2022 год (план</a:t>
                      </a:r>
                      <a:r>
                        <a:rPr lang="ru-RU" sz="800" b="1" u="none" strike="noStrike" dirty="0">
                          <a:solidFill>
                            <a:schemeClr val="tx1"/>
                          </a:solidFill>
                          <a:effectLst/>
                          <a:latin typeface="+mn-lt"/>
                        </a:rPr>
                        <a:t>)</a:t>
                      </a:r>
                      <a:endParaRPr lang="ru-RU" sz="8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1" u="none" strike="noStrike" dirty="0" smtClean="0">
                          <a:solidFill>
                            <a:schemeClr val="tx1"/>
                          </a:solidFill>
                          <a:effectLst/>
                          <a:latin typeface="+mn-lt"/>
                        </a:rPr>
                        <a:t>2022 год </a:t>
                      </a:r>
                      <a:r>
                        <a:rPr lang="ru-RU" sz="800" b="1" u="none" strike="noStrike" dirty="0">
                          <a:solidFill>
                            <a:schemeClr val="tx1"/>
                          </a:solidFill>
                          <a:effectLst/>
                          <a:latin typeface="+mn-lt"/>
                        </a:rPr>
                        <a:t>(факт)</a:t>
                      </a:r>
                      <a:endParaRPr lang="ru-RU" sz="8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27089">
                <a:tc>
                  <a:txBody>
                    <a:bodyPr/>
                    <a:lstStyle/>
                    <a:p>
                      <a:pPr algn="just" fontAlgn="ctr"/>
                      <a:r>
                        <a:rPr lang="ru-RU" sz="1000" u="none" strike="noStrike" kern="1200" dirty="0">
                          <a:solidFill>
                            <a:schemeClr val="tx1"/>
                          </a:solidFill>
                          <a:effectLst/>
                          <a:latin typeface="+mn-lt"/>
                          <a:ea typeface="+mn-ea"/>
                          <a:cs typeface="+mn-cs"/>
                        </a:rPr>
                        <a:t> Доля регионов, принявших участие в мероприятиях программы, от общего количества регионов Российской Федерации, процент</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6189">
                <a:tc>
                  <a:txBody>
                    <a:bodyPr/>
                    <a:lstStyle/>
                    <a:p>
                      <a:pPr algn="just" fontAlgn="ctr"/>
                      <a:r>
                        <a:rPr lang="ru-RU" sz="1000" u="none" strike="noStrike" kern="1200" dirty="0">
                          <a:solidFill>
                            <a:schemeClr val="tx1"/>
                          </a:solidFill>
                          <a:effectLst/>
                          <a:latin typeface="+mn-lt"/>
                          <a:ea typeface="+mn-ea"/>
                          <a:cs typeface="+mn-cs"/>
                        </a:rPr>
                        <a:t>Количество обработанных и сданных в музейные фонды археологических артефактов (по истории и культуре татар, проживающих за пределами Республики Татарстан), единиц</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solidFill>
                            <a:schemeClr val="tx1"/>
                          </a:solidFill>
                          <a:effectLst/>
                          <a:latin typeface="+mn-lt"/>
                          <a:ea typeface="Calibri" panose="020F0502020204030204" pitchFamily="34" charset="0"/>
                          <a:cs typeface="Times New Roman" panose="02020603050405020304" pitchFamily="18" charset="0"/>
                        </a:rPr>
                        <a:t>1 000</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1 000</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6189">
                <a:tc>
                  <a:txBody>
                    <a:bodyPr/>
                    <a:lstStyle/>
                    <a:p>
                      <a:pPr algn="just" fontAlgn="ctr"/>
                      <a:r>
                        <a:rPr lang="ru-RU" sz="1000" u="none" strike="noStrike" kern="1200" dirty="0">
                          <a:solidFill>
                            <a:schemeClr val="tx1"/>
                          </a:solidFill>
                          <a:effectLst/>
                          <a:latin typeface="+mn-lt"/>
                          <a:ea typeface="+mn-ea"/>
                          <a:cs typeface="+mn-cs"/>
                        </a:rPr>
                        <a:t>Охват исследованных регионов с сохраненными населенными пунктами компактного проживания татар в Российской Федерации, процентов</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47</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47</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36189">
                <a:tc>
                  <a:txBody>
                    <a:bodyPr/>
                    <a:lstStyle/>
                    <a:p>
                      <a:pPr algn="just" fontAlgn="ctr"/>
                      <a:r>
                        <a:rPr lang="ru-RU" sz="1000" u="none" strike="noStrike" kern="1200" dirty="0">
                          <a:solidFill>
                            <a:schemeClr val="tx1"/>
                          </a:solidFill>
                          <a:effectLst/>
                          <a:latin typeface="+mn-lt"/>
                          <a:ea typeface="+mn-ea"/>
                          <a:cs typeface="+mn-cs"/>
                        </a:rPr>
                        <a:t> Доля мероприятий, направленных на повышение интеллектуального потенциала, от общего количества мероприятий программы, процентов</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32</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32</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7176">
                <a:tc>
                  <a:txBody>
                    <a:bodyPr/>
                    <a:lstStyle/>
                    <a:p>
                      <a:pPr algn="just" fontAlgn="ctr"/>
                      <a:r>
                        <a:rPr lang="ru-RU" sz="1000" u="none" strike="noStrike" kern="1200" dirty="0">
                          <a:solidFill>
                            <a:schemeClr val="tx1"/>
                          </a:solidFill>
                          <a:effectLst/>
                          <a:latin typeface="+mn-lt"/>
                          <a:ea typeface="+mn-ea"/>
                          <a:cs typeface="+mn-cs"/>
                        </a:rPr>
                        <a:t>Количество разработанных учебно-методических комплексов, учебных программ и пособий по изучению родного языка и культуры татар, единиц</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32</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22</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7564">
                <a:tc>
                  <a:txBody>
                    <a:bodyPr/>
                    <a:lstStyle/>
                    <a:p>
                      <a:pPr algn="just" fontAlgn="ctr"/>
                      <a:r>
                        <a:rPr lang="ru-RU" sz="1000" u="none" strike="noStrike" kern="1200" dirty="0">
                          <a:solidFill>
                            <a:schemeClr val="tx1"/>
                          </a:solidFill>
                          <a:effectLst/>
                          <a:latin typeface="+mn-lt"/>
                          <a:ea typeface="+mn-ea"/>
                          <a:cs typeface="+mn-cs"/>
                        </a:rPr>
                        <a:t>Количество изученных, введенных в оборот и популяризированных объектов материального и нематериального наследия татар, единиц</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752</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752</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68999">
                <a:tc>
                  <a:txBody>
                    <a:bodyPr/>
                    <a:lstStyle/>
                    <a:p>
                      <a:pPr algn="just" fontAlgn="ctr"/>
                      <a:r>
                        <a:rPr lang="ru-RU" sz="1000" b="0" i="0" u="none" strike="noStrike" dirty="0">
                          <a:solidFill>
                            <a:schemeClr val="tx1"/>
                          </a:solidFill>
                          <a:effectLst/>
                          <a:latin typeface="+mn-lt"/>
                        </a:rPr>
                        <a:t>Количество приобретенных учебников по родному татарскому языку, родной татарской литературе для образовательных организаций Республики Татарстан, единиц, единиц</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8 925</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8 925</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52794">
                <a:tc>
                  <a:txBody>
                    <a:bodyPr/>
                    <a:lstStyle/>
                    <a:p>
                      <a:pPr algn="just" fontAlgn="ctr"/>
                      <a:r>
                        <a:rPr lang="ru-RU" sz="1000" b="0" i="0" u="none" strike="noStrike" dirty="0">
                          <a:solidFill>
                            <a:schemeClr val="tx1"/>
                          </a:solidFill>
                          <a:effectLst/>
                          <a:latin typeface="+mn-lt"/>
                        </a:rPr>
                        <a:t>Количество приобретенных учебников по татарскому языку и литературе для образовательных организаций регионов Российской Федерации (нарастающим итогом), единиц, единиц</a:t>
                      </a:r>
                    </a:p>
                  </a:txBody>
                  <a:tcPr marL="6350" marR="6350" marT="635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4 285</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panose="020F0502020204030204" pitchFamily="34" charset="0"/>
                          <a:cs typeface="Times New Roman" panose="02020603050405020304" pitchFamily="18" charset="0"/>
                        </a:rPr>
                        <a:t>4 285</a:t>
                      </a:r>
                    </a:p>
                  </a:txBody>
                  <a:tcPr marL="6350" marR="6350" marT="635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6" name="Прямоугольник 5"/>
          <p:cNvSpPr/>
          <p:nvPr/>
        </p:nvSpPr>
        <p:spPr>
          <a:xfrm>
            <a:off x="542925" y="6141459"/>
            <a:ext cx="8705851"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a:t>
            </a:r>
            <a:r>
              <a:rPr lang="en-US" sz="1000" b="1" i="1" dirty="0" smtClean="0">
                <a:solidFill>
                  <a:schemeClr val="accent1"/>
                </a:solidFill>
              </a:rPr>
              <a:t> </a:t>
            </a:r>
            <a:r>
              <a:rPr lang="ru-RU" sz="1000" b="1" i="1" dirty="0">
                <a:solidFill>
                  <a:schemeClr val="accent1"/>
                </a:solidFill>
              </a:rPr>
              <a:t>Министерство культуры Республики Татарстан</a:t>
            </a:r>
          </a:p>
        </p:txBody>
      </p:sp>
      <p:sp>
        <p:nvSpPr>
          <p:cNvPr id="7" name="Объект 2"/>
          <p:cNvSpPr txBox="1">
            <a:spLocks/>
          </p:cNvSpPr>
          <p:nvPr/>
        </p:nvSpPr>
        <p:spPr>
          <a:xfrm>
            <a:off x="542924" y="6387680"/>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http://</a:t>
            </a:r>
            <a:r>
              <a:rPr lang="en-US" sz="1000" b="1" i="1" dirty="0" smtClean="0">
                <a:solidFill>
                  <a:schemeClr val="accent6"/>
                </a:solidFill>
              </a:rPr>
              <a:t>mincult.tatarstan.ru</a:t>
            </a:r>
            <a:endParaRPr lang="ru-RU" sz="1000" b="1" i="1" dirty="0">
              <a:solidFill>
                <a:schemeClr val="accent6"/>
              </a:solidFill>
            </a:endParaRPr>
          </a:p>
        </p:txBody>
      </p:sp>
    </p:spTree>
    <p:extLst>
      <p:ext uri="{BB962C8B-B14F-4D97-AF65-F5344CB8AC3E}">
        <p14:creationId xmlns:p14="http://schemas.microsoft.com/office/powerpoint/2010/main" val="34371869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176694969"/>
              </p:ext>
            </p:extLst>
          </p:nvPr>
        </p:nvGraphicFramePr>
        <p:xfrm>
          <a:off x="542925" y="1411327"/>
          <a:ext cx="8477250" cy="490899"/>
        </p:xfrm>
        <a:graphic>
          <a:graphicData uri="http://schemas.openxmlformats.org/drawingml/2006/table">
            <a:tbl>
              <a:tblPr firstRow="1" firstCol="1" bandRow="1">
                <a:tableStyleId>{5C22544A-7EE6-4342-B048-85BDC9FD1C3A}</a:tableStyleId>
              </a:tblPr>
              <a:tblGrid>
                <a:gridCol w="6536055"/>
                <a:gridCol w="1002339"/>
                <a:gridCol w="938856"/>
              </a:tblGrid>
              <a:tr h="322783">
                <a:tc rowSpan="2">
                  <a:txBody>
                    <a:bodyPr/>
                    <a:lstStyle/>
                    <a:p>
                      <a:pPr algn="ctr">
                        <a:spcAft>
                          <a:spcPts val="0"/>
                        </a:spcAft>
                      </a:pPr>
                      <a:r>
                        <a:rPr lang="ru-RU" sz="1000" b="1" dirty="0">
                          <a:solidFill>
                            <a:schemeClr val="tx1"/>
                          </a:solidFill>
                          <a:effectLst/>
                        </a:rPr>
                        <a:t>Объем финансирования государственной программы (тыс</a:t>
                      </a:r>
                      <a:r>
                        <a:rPr lang="ru-RU" sz="1000" b="1" dirty="0" smtClean="0">
                          <a:solidFill>
                            <a:schemeClr val="tx1"/>
                          </a:solidFill>
                          <a:effectLst/>
                        </a:rPr>
                        <a:t>. рублей</a:t>
                      </a:r>
                      <a:r>
                        <a:rPr lang="ru-RU" sz="1000" b="1"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2022 </a:t>
                      </a:r>
                      <a:r>
                        <a:rPr lang="ru-RU" sz="1000" b="1" dirty="0">
                          <a:solidFill>
                            <a:schemeClr val="tx1"/>
                          </a:solidFill>
                          <a:effectLst/>
                        </a:rPr>
                        <a:t>год</a:t>
                      </a:r>
                    </a:p>
                    <a:p>
                      <a:pPr algn="ctr">
                        <a:spcAft>
                          <a:spcPts val="0"/>
                        </a:spcAft>
                      </a:pP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2022 год</a:t>
                      </a:r>
                      <a:endParaRPr lang="ru-RU" sz="1000" b="1" dirty="0">
                        <a:solidFill>
                          <a:schemeClr val="tx1"/>
                        </a:solidFill>
                        <a:effectLst/>
                      </a:endParaRPr>
                    </a:p>
                    <a:p>
                      <a:pPr algn="ctr">
                        <a:spcAft>
                          <a:spcPts val="0"/>
                        </a:spcAft>
                      </a:pPr>
                      <a:r>
                        <a:rPr lang="ru-RU" sz="1000" b="1"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68116">
                <a:tc vMerge="1">
                  <a:txBody>
                    <a:bodyPr/>
                    <a:lstStyle/>
                    <a:p>
                      <a:endParaRPr lang="ru-RU"/>
                    </a:p>
                  </a:txBody>
                  <a:tcPr/>
                </a:tc>
                <a:tc>
                  <a:txBody>
                    <a:bodyPr/>
                    <a:lstStyle/>
                    <a:p>
                      <a:pPr algn="ctr" fontAlgn="ctr"/>
                      <a:r>
                        <a:rPr lang="ru-RU" sz="1000" b="1" i="0" u="none" strike="noStrike" dirty="0">
                          <a:solidFill>
                            <a:srgbClr val="000000"/>
                          </a:solidFill>
                          <a:effectLst/>
                          <a:latin typeface="Arial" panose="020B0604020202020204" pitchFamily="34" charset="0"/>
                        </a:rPr>
                        <a:t>97 295,5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Arial" panose="020B0604020202020204" pitchFamily="34" charset="0"/>
                        </a:rPr>
                        <a:t>95 366,1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42925" y="949662"/>
            <a:ext cx="83651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altLang="ru-RU" sz="1200" b="1" dirty="0">
                <a:latin typeface="Arial" panose="020B0604020202020204" pitchFamily="34" charset="0"/>
                <a:ea typeface="Times New Roman" panose="02020603050405020304" pitchFamily="18" charset="0"/>
              </a:rPr>
              <a:t>Цель</a:t>
            </a:r>
            <a:r>
              <a:rPr lang="ru-RU" altLang="ru-RU" sz="1200" dirty="0" smtClean="0">
                <a:latin typeface="Arial" panose="020B0604020202020204" pitchFamily="34" charset="0"/>
                <a:ea typeface="Times New Roman" panose="02020603050405020304" pitchFamily="18" charset="0"/>
              </a:rPr>
              <a:t>:</a:t>
            </a:r>
            <a:r>
              <a:rPr lang="en-US" altLang="ru-RU" sz="1200" dirty="0" smtClean="0">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создание </a:t>
            </a:r>
            <a:r>
              <a:rPr lang="ru-RU" altLang="ru-RU" sz="1200" dirty="0">
                <a:latin typeface="Arial" panose="020B0604020202020204" pitchFamily="34" charset="0"/>
                <a:ea typeface="Times New Roman" panose="02020603050405020304" pitchFamily="18" charset="0"/>
              </a:rPr>
              <a:t>условий для сохранения, изучения и развития татарского, русского и других языков в Республике Татарстан, а также татарского языка за пределами Республики Татарстан</a:t>
            </a:r>
            <a:r>
              <a:rPr kumimoji="0" lang="en-US" altLang="ru-RU" sz="1200" i="0" u="none" strike="noStrike" cap="none" normalizeH="0" baseline="0" dirty="0" smtClean="0">
                <a:ln>
                  <a:noFill/>
                </a:ln>
                <a:effectLst/>
                <a:latin typeface="Arial" panose="020B0604020202020204" pitchFamily="34" charset="0"/>
                <a:ea typeface="Times New Roman" panose="02020603050405020304" pitchFamily="18" charset="0"/>
              </a:rPr>
              <a:t> </a:t>
            </a:r>
            <a:endParaRPr kumimoji="0" lang="ru-RU" altLang="ru-RU" sz="1200" i="0" u="none" strike="noStrike" cap="none" normalizeH="0" baseline="0" dirty="0" smtClean="0">
              <a:ln>
                <a:noFill/>
              </a:ln>
              <a:effectLst/>
              <a:latin typeface="Arial" panose="020B0604020202020204" pitchFamily="34" charset="0"/>
            </a:endParaRPr>
          </a:p>
        </p:txBody>
      </p:sp>
      <p:sp>
        <p:nvSpPr>
          <p:cNvPr id="2" name="Скругленный прямоугольник 1"/>
          <p:cNvSpPr/>
          <p:nvPr/>
        </p:nvSpPr>
        <p:spPr>
          <a:xfrm>
            <a:off x="542925" y="41785"/>
            <a:ext cx="794385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20. Государственная </a:t>
            </a:r>
            <a:r>
              <a:rPr lang="ru-RU" sz="1600" b="1" dirty="0"/>
              <a:t>программа </a:t>
            </a:r>
            <a:r>
              <a:rPr lang="ru-RU" sz="1600" b="1" dirty="0" smtClean="0"/>
              <a:t>«Сохранение</a:t>
            </a:r>
            <a:r>
              <a:rPr lang="ru-RU" sz="1600" b="1" dirty="0"/>
              <a:t>, изучение и развитие государственных языков Республики Татарстан и других языков в Республике Татарстан на 2014 – </a:t>
            </a:r>
            <a:r>
              <a:rPr lang="ru-RU" sz="1600" b="1" dirty="0" smtClean="0"/>
              <a:t>2022 годы»</a:t>
            </a:r>
            <a:endParaRPr lang="ru-RU" sz="1600" b="1" dirty="0"/>
          </a:p>
        </p:txBody>
      </p:sp>
      <p:graphicFrame>
        <p:nvGraphicFramePr>
          <p:cNvPr id="3" name="Таблица 2"/>
          <p:cNvGraphicFramePr>
            <a:graphicFrameLocks noGrp="1"/>
          </p:cNvGraphicFramePr>
          <p:nvPr>
            <p:extLst>
              <p:ext uri="{D42A27DB-BD31-4B8C-83A1-F6EECF244321}">
                <p14:modId xmlns:p14="http://schemas.microsoft.com/office/powerpoint/2010/main" val="1775682611"/>
              </p:ext>
            </p:extLst>
          </p:nvPr>
        </p:nvGraphicFramePr>
        <p:xfrm>
          <a:off x="554763" y="1981200"/>
          <a:ext cx="8477249" cy="3996362"/>
        </p:xfrm>
        <a:graphic>
          <a:graphicData uri="http://schemas.openxmlformats.org/drawingml/2006/table">
            <a:tbl>
              <a:tblPr>
                <a:tableStyleId>{616DA210-FB5B-4158-B5E0-FEB733F419BA}</a:tableStyleId>
              </a:tblPr>
              <a:tblGrid>
                <a:gridCol w="6543675"/>
                <a:gridCol w="1005840"/>
                <a:gridCol w="927734"/>
              </a:tblGrid>
              <a:tr h="185486">
                <a:tc>
                  <a:txBody>
                    <a:bodyPr/>
                    <a:lstStyle/>
                    <a:p>
                      <a:pPr algn="ctr" fontAlgn="ctr"/>
                      <a:r>
                        <a:rPr lang="ru-RU" sz="900" b="1" u="none" strike="noStrike" dirty="0" smtClean="0">
                          <a:solidFill>
                            <a:schemeClr val="tx1"/>
                          </a:solidFill>
                          <a:effectLst/>
                          <a:latin typeface="+mn-lt"/>
                        </a:rPr>
                        <a:t>Целевые показатели реализации государственной программы</a:t>
                      </a:r>
                      <a:endParaRPr lang="ru-RU" sz="900" b="1" i="0" u="none" strike="noStrike" dirty="0">
                        <a:solidFill>
                          <a:schemeClr val="tx1"/>
                        </a:solidFill>
                        <a:effectLst/>
                        <a:latin typeface="+mn-lt"/>
                      </a:endParaRPr>
                    </a:p>
                  </a:txBody>
                  <a:tcPr marL="3482" marR="3482" marT="34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2022 год </a:t>
                      </a:r>
                    </a:p>
                    <a:p>
                      <a:pPr algn="ctr" fontAlgn="ctr"/>
                      <a:r>
                        <a:rPr lang="ru-RU" sz="900" b="1" u="none" strike="noStrike" dirty="0" smtClean="0">
                          <a:solidFill>
                            <a:schemeClr val="tx1"/>
                          </a:solidFill>
                          <a:effectLst/>
                          <a:latin typeface="+mn-lt"/>
                        </a:rPr>
                        <a:t>(план)</a:t>
                      </a:r>
                      <a:endParaRPr lang="ru-RU" sz="900" b="1" i="0" u="none" strike="noStrike" dirty="0">
                        <a:solidFill>
                          <a:schemeClr val="tx1"/>
                        </a:solidFill>
                        <a:effectLst/>
                        <a:latin typeface="+mn-lt"/>
                      </a:endParaRPr>
                    </a:p>
                  </a:txBody>
                  <a:tcPr marL="3482" marR="3482" marT="34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u="none" strike="noStrike" dirty="0" smtClean="0">
                          <a:solidFill>
                            <a:schemeClr val="tx1"/>
                          </a:solidFill>
                          <a:effectLst/>
                          <a:latin typeface="+mn-lt"/>
                        </a:rPr>
                        <a:t>2022 год </a:t>
                      </a:r>
                    </a:p>
                    <a:p>
                      <a:pPr algn="ctr" fontAlgn="ctr"/>
                      <a:r>
                        <a:rPr lang="ru-RU" sz="900" b="1" u="none" strike="noStrike" dirty="0" smtClean="0">
                          <a:solidFill>
                            <a:schemeClr val="tx1"/>
                          </a:solidFill>
                          <a:effectLst/>
                          <a:latin typeface="+mn-lt"/>
                        </a:rPr>
                        <a:t>(факт)</a:t>
                      </a:r>
                      <a:endParaRPr lang="ru-RU" sz="900" b="1" i="0" u="none" strike="noStrike" dirty="0">
                        <a:solidFill>
                          <a:schemeClr val="tx1"/>
                        </a:solidFill>
                        <a:effectLst/>
                        <a:latin typeface="+mn-lt"/>
                      </a:endParaRPr>
                    </a:p>
                  </a:txBody>
                  <a:tcPr marL="3482" marR="3482" marT="348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11833">
                <a:tc>
                  <a:txBody>
                    <a:bodyPr/>
                    <a:lstStyle/>
                    <a:p>
                      <a:pPr algn="just" fontAlgn="ctr"/>
                      <a:r>
                        <a:rPr lang="ru-RU" sz="900" b="0" i="0" u="none" strike="noStrike" dirty="0" smtClean="0">
                          <a:solidFill>
                            <a:schemeClr val="tx1"/>
                          </a:solidFill>
                          <a:effectLst/>
                          <a:latin typeface="+mn-lt"/>
                        </a:rPr>
                        <a:t>Количество структурных подразделений органов государственной власти и органов местного самоуправления, к функциям которых отнесены вопросы реализации законодательства о языках Республики Татарстан и Программы, единиц</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45</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45</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11833">
                <a:tc>
                  <a:txBody>
                    <a:bodyPr/>
                    <a:lstStyle/>
                    <a:p>
                      <a:pPr algn="just" fontAlgn="ctr"/>
                      <a:r>
                        <a:rPr lang="ru-RU" sz="900" b="0" i="0" u="none" strike="noStrike" dirty="0">
                          <a:solidFill>
                            <a:schemeClr val="tx1"/>
                          </a:solidFill>
                          <a:effectLst/>
                          <a:latin typeface="+mn-lt"/>
                        </a:rPr>
                        <a:t>Соотношение аудиовизуальной информации на государственных языках Республики Татарстан в сфере государственного и муниципального управления, инфокоммуникационной сфере и сфере услуг,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50/50</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50/50</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Доля охвата обучением и воспитанием детей татарской национальности на родном татарском языке в дошкольных образовательных организациях,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52,4</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56,3</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Доля охвата обучением </a:t>
                      </a:r>
                      <a:r>
                        <a:rPr lang="ru-RU" sz="900" b="0" i="0" u="none" strike="noStrike" dirty="0" smtClean="0">
                          <a:solidFill>
                            <a:schemeClr val="tx1"/>
                          </a:solidFill>
                          <a:effectLst/>
                          <a:latin typeface="+mn-lt"/>
                        </a:rPr>
                        <a:t>и воспитанием детей </a:t>
                      </a:r>
                      <a:r>
                        <a:rPr lang="ru-RU" sz="900" b="0" i="0" u="none" strike="noStrike" dirty="0">
                          <a:solidFill>
                            <a:schemeClr val="tx1"/>
                          </a:solidFill>
                          <a:effectLst/>
                          <a:latin typeface="+mn-lt"/>
                        </a:rPr>
                        <a:t>татарской национальности на родном татарском языке в общеобразовательных организациях,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43</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51,29</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Доля охвата обучением детей русской национальности на родном русском языке в общеобразовательных организациях,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100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созданных и введенных в действие образовательно-культурных татарских центров - филиалов Института </a:t>
                      </a:r>
                      <a:r>
                        <a:rPr lang="ru-RU" sz="900" b="0" i="0" u="none" strike="noStrike" dirty="0" err="1">
                          <a:solidFill>
                            <a:schemeClr val="tx1"/>
                          </a:solidFill>
                          <a:effectLst/>
                          <a:latin typeface="+mn-lt"/>
                        </a:rPr>
                        <a:t>Каюма</a:t>
                      </a:r>
                      <a:r>
                        <a:rPr lang="ru-RU" sz="900" b="0" i="0" u="none" strike="noStrike" dirty="0">
                          <a:solidFill>
                            <a:schemeClr val="tx1"/>
                          </a:solidFill>
                          <a:effectLst/>
                          <a:latin typeface="+mn-lt"/>
                        </a:rPr>
                        <a:t> </a:t>
                      </a:r>
                      <a:r>
                        <a:rPr lang="ru-RU" sz="900" b="0" i="0" u="none" strike="noStrike" dirty="0" err="1">
                          <a:solidFill>
                            <a:schemeClr val="tx1"/>
                          </a:solidFill>
                          <a:effectLst/>
                          <a:latin typeface="+mn-lt"/>
                        </a:rPr>
                        <a:t>Насыри</a:t>
                      </a:r>
                      <a:r>
                        <a:rPr lang="ru-RU" sz="900" b="0" i="0" u="none" strike="noStrike" dirty="0">
                          <a:solidFill>
                            <a:schemeClr val="tx1"/>
                          </a:solidFill>
                          <a:effectLst/>
                          <a:latin typeface="+mn-lt"/>
                        </a:rPr>
                        <a:t>,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1</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1</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результатов фундаментальных научных исследований в области татарской филологии, внедренных в практику,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15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научных монографий по русской филологии, подготовленных учеными Республики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12</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12</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оцифрованных документов печатного (письменного) наследия русского и татарского народов, хранящихся в архивах, научных центрах, библиотеках республики,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70</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70</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2545">
                <a:tc>
                  <a:txBody>
                    <a:bodyPr/>
                    <a:lstStyle/>
                    <a:p>
                      <a:pPr algn="just" fontAlgn="ctr"/>
                      <a:r>
                        <a:rPr lang="ru-RU" sz="900" b="0" i="0" u="none" strike="noStrike" dirty="0">
                          <a:solidFill>
                            <a:schemeClr val="tx1"/>
                          </a:solidFill>
                          <a:effectLst/>
                          <a:latin typeface="+mn-lt"/>
                        </a:rPr>
                        <a:t>Количество национальных воскресных школ в Республике Татарстан,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30</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2545">
                <a:tc>
                  <a:txBody>
                    <a:bodyPr/>
                    <a:lstStyle/>
                    <a:p>
                      <a:pPr algn="just" fontAlgn="ctr"/>
                      <a:r>
                        <a:rPr lang="ru-RU" sz="900" b="0" i="0" u="none" strike="noStrike" dirty="0">
                          <a:solidFill>
                            <a:schemeClr val="tx1"/>
                          </a:solidFill>
                          <a:effectLst/>
                          <a:latin typeface="+mn-lt"/>
                        </a:rPr>
                        <a:t>Доля СМИ Республики Татарстан:</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fontAlgn="ctr"/>
                      <a:r>
                        <a:rPr lang="ru-RU" sz="900" b="0" i="0" u="none" strike="noStrike" dirty="0">
                          <a:solidFill>
                            <a:schemeClr val="tx1"/>
                          </a:solidFill>
                          <a:effectLst/>
                          <a:latin typeface="+mn-lt"/>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rgbClr val="FF0000"/>
                          </a:solidFill>
                          <a:effectLst/>
                          <a:latin typeface="+mn-lt"/>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2545">
                <a:tc>
                  <a:txBody>
                    <a:bodyPr/>
                    <a:lstStyle/>
                    <a:p>
                      <a:pPr algn="just" fontAlgn="ctr"/>
                      <a:r>
                        <a:rPr lang="ru-RU" sz="900" b="0" i="0" u="none" strike="noStrike" dirty="0">
                          <a:solidFill>
                            <a:schemeClr val="tx1"/>
                          </a:solidFill>
                          <a:effectLst/>
                          <a:latin typeface="+mn-lt"/>
                        </a:rPr>
                        <a:t>на татарском языке;</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25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2545">
                <a:tc>
                  <a:txBody>
                    <a:bodyPr/>
                    <a:lstStyle/>
                    <a:p>
                      <a:pPr algn="just" fontAlgn="ctr"/>
                      <a:r>
                        <a:rPr lang="ru-RU" sz="900" b="0" i="0" u="none" strike="noStrike" dirty="0">
                          <a:solidFill>
                            <a:schemeClr val="tx1"/>
                          </a:solidFill>
                          <a:effectLst/>
                          <a:latin typeface="+mn-lt"/>
                        </a:rPr>
                        <a:t>на языках представителей народов, проживающих в Республике Татарстан,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Доля совокупного фонда общедоступных библиотек республики на языках народов Республики Татарстан и Российской Федерации, кроме русского,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22,86</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22,86</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публикаций в СМИ о языковой ситуации в Республике Татарстан и ходе реализации Программы,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150</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smtClean="0">
                          <a:solidFill>
                            <a:schemeClr val="tx1"/>
                          </a:solidFill>
                          <a:effectLst/>
                          <a:latin typeface="+mn-lt"/>
                        </a:rPr>
                        <a:t>150</a:t>
                      </a:r>
                      <a:endParaRPr lang="ru-RU" sz="900" b="0" i="0" u="none" strike="noStrike" dirty="0">
                        <a:solidFill>
                          <a:schemeClr val="tx1"/>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42189">
                <a:tc>
                  <a:txBody>
                    <a:bodyPr/>
                    <a:lstStyle/>
                    <a:p>
                      <a:pPr algn="just" fontAlgn="ctr"/>
                      <a:r>
                        <a:rPr lang="ru-RU" sz="900" b="0" i="0" u="none" strike="noStrike" dirty="0">
                          <a:solidFill>
                            <a:schemeClr val="tx1"/>
                          </a:solidFill>
                          <a:effectLst/>
                          <a:latin typeface="+mn-lt"/>
                        </a:rPr>
                        <a:t>Количество проведенных исследований динамики этноязыковой ситуации в Республике </a:t>
                      </a:r>
                      <a:r>
                        <a:rPr lang="ru-RU" sz="900" b="0" i="0" u="none" strike="noStrike" dirty="0" smtClean="0">
                          <a:solidFill>
                            <a:schemeClr val="tx1"/>
                          </a:solidFill>
                          <a:effectLst/>
                          <a:latin typeface="+mn-lt"/>
                        </a:rPr>
                        <a:t>Татарстан, </a:t>
                      </a:r>
                      <a:r>
                        <a:rPr lang="ru-RU" sz="900" b="0" i="0" u="none" strike="noStrike" dirty="0">
                          <a:solidFill>
                            <a:schemeClr val="tx1"/>
                          </a:solidFill>
                          <a:effectLst/>
                          <a:latin typeface="+mn-lt"/>
                        </a:rPr>
                        <a:t>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900" b="0" i="0" u="none" strike="noStrike" dirty="0">
                          <a:solidFill>
                            <a:schemeClr val="tx1"/>
                          </a:solidFill>
                          <a:effectLst/>
                          <a:latin typeface="+mn-lt"/>
                        </a:rPr>
                        <a:t>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4" name="Прямоугольник 3"/>
          <p:cNvSpPr/>
          <p:nvPr/>
        </p:nvSpPr>
        <p:spPr>
          <a:xfrm>
            <a:off x="529998" y="6085571"/>
            <a:ext cx="8734425" cy="400110"/>
          </a:xfrm>
          <a:prstGeom prst="rect">
            <a:avLst/>
          </a:prstGeom>
        </p:spPr>
        <p:txBody>
          <a:bodyPr wrap="square">
            <a:spAutoFit/>
          </a:bodyPr>
          <a:lstStyle/>
          <a:p>
            <a:r>
              <a:rPr lang="ru-RU" sz="1000" b="1" i="1" dirty="0">
                <a:solidFill>
                  <a:schemeClr val="accent1"/>
                </a:solidFill>
              </a:rPr>
              <a:t>Ответственный исполнитель государственной программы</a:t>
            </a:r>
            <a:r>
              <a:rPr lang="ru-RU" sz="1000" b="1" i="1" dirty="0" smtClean="0">
                <a:solidFill>
                  <a:schemeClr val="accent1"/>
                </a:solidFill>
              </a:rPr>
              <a:t>:</a:t>
            </a:r>
            <a:r>
              <a:rPr lang="en-US" sz="1000" b="1" i="1" dirty="0" smtClean="0">
                <a:solidFill>
                  <a:schemeClr val="accent1"/>
                </a:solidFill>
              </a:rPr>
              <a:t> </a:t>
            </a:r>
            <a:r>
              <a:rPr lang="ru-RU" sz="1000" b="1" i="1" dirty="0">
                <a:solidFill>
                  <a:schemeClr val="accent1"/>
                </a:solidFill>
              </a:rPr>
              <a:t>Министерство образования и </a:t>
            </a:r>
            <a:r>
              <a:rPr lang="ru-RU" sz="1000" b="1" i="1" dirty="0" smtClean="0">
                <a:solidFill>
                  <a:schemeClr val="accent1"/>
                </a:solidFill>
              </a:rPr>
              <a:t>науки </a:t>
            </a:r>
            <a:r>
              <a:rPr lang="en-US" sz="1000" b="1" i="1" dirty="0" smtClean="0">
                <a:solidFill>
                  <a:schemeClr val="accent1"/>
                </a:solidFill>
              </a:rPr>
              <a:t/>
            </a:r>
            <a:br>
              <a:rPr lang="en-US" sz="1000" b="1" i="1" dirty="0" smtClean="0">
                <a:solidFill>
                  <a:schemeClr val="accent1"/>
                </a:solidFill>
              </a:rPr>
            </a:br>
            <a:r>
              <a:rPr lang="ru-RU" sz="1000" b="1" i="1" dirty="0" smtClean="0">
                <a:solidFill>
                  <a:schemeClr val="accent1"/>
                </a:solidFill>
              </a:rPr>
              <a:t>Республики </a:t>
            </a:r>
            <a:r>
              <a:rPr lang="ru-RU" sz="1000" b="1" i="1" dirty="0">
                <a:solidFill>
                  <a:schemeClr val="accent1"/>
                </a:solidFill>
              </a:rPr>
              <a:t>Татарстан</a:t>
            </a:r>
          </a:p>
        </p:txBody>
      </p:sp>
      <p:sp>
        <p:nvSpPr>
          <p:cNvPr id="7" name="Объект 2"/>
          <p:cNvSpPr txBox="1">
            <a:spLocks/>
          </p:cNvSpPr>
          <p:nvPr/>
        </p:nvSpPr>
        <p:spPr>
          <a:xfrm>
            <a:off x="542924" y="6411026"/>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ru-RU" sz="1000" b="1" i="1" dirty="0">
                <a:solidFill>
                  <a:schemeClr val="accent6"/>
                </a:solidFill>
              </a:rPr>
              <a:t>http://</a:t>
            </a:r>
            <a:r>
              <a:rPr lang="en-US" sz="1000" b="1" i="1" dirty="0" smtClean="0">
                <a:solidFill>
                  <a:schemeClr val="accent6"/>
                </a:solidFill>
              </a:rPr>
              <a:t>mon.tatarstan.ru</a:t>
            </a:r>
            <a:endParaRPr lang="ru-RU" sz="1000" b="1" i="1" dirty="0">
              <a:solidFill>
                <a:schemeClr val="accent6"/>
              </a:solidFill>
            </a:endParaRPr>
          </a:p>
        </p:txBody>
      </p:sp>
    </p:spTree>
    <p:extLst>
      <p:ext uri="{BB962C8B-B14F-4D97-AF65-F5344CB8AC3E}">
        <p14:creationId xmlns:p14="http://schemas.microsoft.com/office/powerpoint/2010/main" val="17896449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928740228"/>
              </p:ext>
            </p:extLst>
          </p:nvPr>
        </p:nvGraphicFramePr>
        <p:xfrm>
          <a:off x="481893" y="1679851"/>
          <a:ext cx="8477250" cy="529845"/>
        </p:xfrm>
        <a:graphic>
          <a:graphicData uri="http://schemas.openxmlformats.org/drawingml/2006/table">
            <a:tbl>
              <a:tblPr firstRow="1" firstCol="1" bandRow="1">
                <a:tableStyleId>{5C22544A-7EE6-4342-B048-85BDC9FD1C3A}</a:tableStyleId>
              </a:tblPr>
              <a:tblGrid>
                <a:gridCol w="6612255"/>
                <a:gridCol w="929640"/>
                <a:gridCol w="935355"/>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a:t>
                      </a:r>
                      <a:r>
                        <a:rPr lang="ru-RU" sz="1000" dirty="0">
                          <a:solidFill>
                            <a:schemeClr val="tx1"/>
                          </a:solidFill>
                          <a:effectLst/>
                        </a:rPr>
                        <a:t>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000" b="1" i="0" u="none" strike="noStrike" dirty="0">
                          <a:solidFill>
                            <a:srgbClr val="000000"/>
                          </a:solidFill>
                          <a:effectLst/>
                          <a:latin typeface="Arial" panose="020B0604020202020204" pitchFamily="34" charset="0"/>
                        </a:rPr>
                        <a:t>154 501,0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Arial" panose="020B0604020202020204" pitchFamily="34" charset="0"/>
                        </a:rPr>
                        <a:t>154 501,0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42926" y="933113"/>
            <a:ext cx="84550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u-RU" altLang="ru-RU" sz="1200" b="1" dirty="0">
                <a:latin typeface="Arial" panose="020B0604020202020204" pitchFamily="34" charset="0"/>
                <a:ea typeface="Times New Roman" panose="02020603050405020304" pitchFamily="18" charset="0"/>
              </a:rPr>
              <a:t>Цель</a:t>
            </a:r>
            <a:r>
              <a:rPr lang="ru-RU" altLang="ru-RU" sz="1200" b="1" dirty="0" smtClean="0">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обеспечение </a:t>
            </a:r>
            <a:r>
              <a:rPr lang="ru-RU" altLang="ru-RU" sz="1200" dirty="0">
                <a:latin typeface="Arial" panose="020B0604020202020204" pitchFamily="34" charset="0"/>
                <a:ea typeface="Times New Roman" panose="02020603050405020304" pitchFamily="18" charset="0"/>
              </a:rPr>
              <a:t>устойчивого снижения уровня негативного воздействия автомобильного транспорта на окружающую среду и здоровье населения и достижение наибольшей экономической эффективности перевозок автотранспортными средствами </a:t>
            </a:r>
            <a:endParaRPr kumimoji="0" lang="ru-RU" altLang="ru-RU" sz="1200" i="0" u="none" strike="noStrike" cap="none" normalizeH="0" baseline="0" dirty="0" smtClean="0">
              <a:ln>
                <a:noFill/>
              </a:ln>
              <a:effectLst/>
              <a:latin typeface="Arial" panose="020B0604020202020204" pitchFamily="34" charset="0"/>
            </a:endParaRPr>
          </a:p>
        </p:txBody>
      </p:sp>
      <p:sp>
        <p:nvSpPr>
          <p:cNvPr id="2" name="Скругленный прямоугольник 1"/>
          <p:cNvSpPr/>
          <p:nvPr/>
        </p:nvSpPr>
        <p:spPr>
          <a:xfrm>
            <a:off x="748593"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21. Государственная программа Республики Татарстан «Развитие </a:t>
            </a:r>
            <a:r>
              <a:rPr lang="ru-RU" sz="1600" b="1" dirty="0"/>
              <a:t>рынка газомоторного топлива в Республике Татарстан на 2013 – 2023 </a:t>
            </a:r>
            <a:r>
              <a:rPr lang="ru-RU" sz="1600" b="1" dirty="0" smtClean="0"/>
              <a:t>годы»</a:t>
            </a:r>
            <a:endParaRPr lang="ru-RU" sz="1600" b="1" dirty="0"/>
          </a:p>
        </p:txBody>
      </p:sp>
      <p:graphicFrame>
        <p:nvGraphicFramePr>
          <p:cNvPr id="3" name="Таблица 2"/>
          <p:cNvGraphicFramePr>
            <a:graphicFrameLocks noGrp="1"/>
          </p:cNvGraphicFramePr>
          <p:nvPr>
            <p:extLst>
              <p:ext uri="{D42A27DB-BD31-4B8C-83A1-F6EECF244321}">
                <p14:modId xmlns:p14="http://schemas.microsoft.com/office/powerpoint/2010/main" val="3564078826"/>
              </p:ext>
            </p:extLst>
          </p:nvPr>
        </p:nvGraphicFramePr>
        <p:xfrm>
          <a:off x="481893" y="2277879"/>
          <a:ext cx="8477250" cy="2643763"/>
        </p:xfrm>
        <a:graphic>
          <a:graphicData uri="http://schemas.openxmlformats.org/drawingml/2006/table">
            <a:tbl>
              <a:tblPr>
                <a:tableStyleId>{616DA210-FB5B-4158-B5E0-FEB733F419BA}</a:tableStyleId>
              </a:tblPr>
              <a:tblGrid>
                <a:gridCol w="6632401"/>
                <a:gridCol w="916766"/>
                <a:gridCol w="928083"/>
              </a:tblGrid>
              <a:tr h="280904">
                <a:tc>
                  <a:txBody>
                    <a:bodyPr/>
                    <a:lstStyle/>
                    <a:p>
                      <a:pPr algn="ctr" fontAlgn="ctr"/>
                      <a:r>
                        <a:rPr lang="ru-RU" sz="1000" b="1"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2022 </a:t>
                      </a:r>
                      <a:r>
                        <a:rPr lang="ru-RU" sz="1000" b="1" u="none" strike="noStrike" dirty="0">
                          <a:solidFill>
                            <a:schemeClr val="tx1"/>
                          </a:solidFill>
                          <a:effectLst/>
                          <a:latin typeface="+mn-lt"/>
                        </a:rPr>
                        <a:t>год (план)</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latin typeface="+mn-lt"/>
                        </a:rPr>
                        <a:t>2022 год </a:t>
                      </a:r>
                      <a:r>
                        <a:rPr lang="ru-RU" sz="1000" b="1" u="none" strike="noStrike" dirty="0">
                          <a:solidFill>
                            <a:schemeClr val="tx1"/>
                          </a:solidFill>
                          <a:effectLst/>
                          <a:latin typeface="+mn-lt"/>
                        </a:rPr>
                        <a:t>(факт)</a:t>
                      </a:r>
                      <a:endParaRPr lang="ru-RU" sz="1000" b="1" i="0" u="none" strike="noStrike" dirty="0">
                        <a:solidFill>
                          <a:schemeClr val="tx1"/>
                        </a:solidFill>
                        <a:effectLst/>
                        <a:latin typeface="+mn-lt"/>
                      </a:endParaRPr>
                    </a:p>
                  </a:txBody>
                  <a:tcPr marL="7200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26860">
                <a:tc>
                  <a:txBody>
                    <a:bodyPr/>
                    <a:lstStyle/>
                    <a:p>
                      <a:pPr algn="just" rtl="0" fontAlgn="ctr"/>
                      <a:r>
                        <a:rPr lang="ru-RU" sz="900" u="none" strike="noStrike" dirty="0">
                          <a:effectLst/>
                        </a:rPr>
                        <a:t>Приобретение автотранспортных средств, работающих на газомоторном, единиц</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450,0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450,0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20980">
                <a:tc>
                  <a:txBody>
                    <a:bodyPr/>
                    <a:lstStyle/>
                    <a:p>
                      <a:pPr algn="just" rtl="0" fontAlgn="ctr"/>
                      <a:r>
                        <a:rPr lang="ru-RU" sz="900" u="none" strike="noStrike" dirty="0">
                          <a:effectLst/>
                        </a:rPr>
                        <a:t>Перевод автотранспортных средств физических лиц, юридических лиц (в том числе находящихся в муниципальной и государственной собственности) и индивидуальных предпринимателей на использование газомоторного топлива, осуществляемый с применением   механизмов  субсидирования части затрат пунктов переоборудования и технического обслуживания, имеющих заключенное партнерское соглашение с обществом с ограниченной ответственностью «Газпром газомоторное топливо» и  принимающими участие в реализации стимулирующих программ развития рынка газомоторного топлива, единиц</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700,0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700,0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0500">
                <a:tc>
                  <a:txBody>
                    <a:bodyPr/>
                    <a:lstStyle/>
                    <a:p>
                      <a:pPr algn="just" rtl="0" fontAlgn="ctr"/>
                      <a:r>
                        <a:rPr lang="ru-RU" sz="900" u="none" strike="noStrike" dirty="0">
                          <a:effectLst/>
                        </a:rPr>
                        <a:t>Перевод автотранспортных средств государственных и муниципальных учреждений Республики Татарстан, единиц</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300,0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300,0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5740">
                <a:tc>
                  <a:txBody>
                    <a:bodyPr/>
                    <a:lstStyle/>
                    <a:p>
                      <a:pPr algn="just" rtl="0" fontAlgn="ctr"/>
                      <a:r>
                        <a:rPr lang="ru-RU" sz="900" u="none" strike="noStrike" dirty="0">
                          <a:effectLst/>
                        </a:rPr>
                        <a:t>Снижение выбросов автотранспортными средствами вредных (загрязняющих) веществ, тыс. тонн в год</a:t>
                      </a:r>
                      <a:endParaRPr lang="ru-RU" sz="900" b="0" i="0" u="none" strike="noStrike" dirty="0">
                        <a:solidFill>
                          <a:srgbClr val="000000"/>
                        </a:solidFill>
                        <a:effectLst/>
                        <a:latin typeface="Arial" panose="020B0604020202020204" pitchFamily="34" charset="0"/>
                      </a:endParaRP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2,5</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2,5</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6998">
                <a:tc>
                  <a:txBody>
                    <a:bodyPr/>
                    <a:lstStyle/>
                    <a:p>
                      <a:pPr marL="0" algn="just" defTabSz="685800" rtl="0" eaLnBrk="1" fontAlgn="ctr" latinLnBrk="0" hangingPunct="1"/>
                      <a:r>
                        <a:rPr lang="ru-RU" sz="900" u="none" strike="noStrike" kern="1200" dirty="0">
                          <a:solidFill>
                            <a:schemeClr val="tx1"/>
                          </a:solidFill>
                          <a:effectLst/>
                          <a:latin typeface="+mn-lt"/>
                          <a:ea typeface="+mn-ea"/>
                          <a:cs typeface="+mn-cs"/>
                        </a:rPr>
                        <a:t>Количество отчетных материалов, единиц</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300,0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300,0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7315">
                <a:tc>
                  <a:txBody>
                    <a:bodyPr/>
                    <a:lstStyle/>
                    <a:p>
                      <a:pPr marL="0" algn="just" defTabSz="685800" rtl="0" eaLnBrk="1" fontAlgn="ctr" latinLnBrk="0" hangingPunct="1"/>
                      <a:r>
                        <a:rPr lang="ru-RU" sz="900" u="none" strike="noStrike" kern="1200" dirty="0">
                          <a:solidFill>
                            <a:schemeClr val="tx1"/>
                          </a:solidFill>
                          <a:effectLst/>
                          <a:latin typeface="+mn-lt"/>
                          <a:ea typeface="+mn-ea"/>
                          <a:cs typeface="+mn-cs"/>
                        </a:rPr>
                        <a:t>Подготовка и проведение конференции, единиц</a:t>
                      </a:r>
                    </a:p>
                  </a:txBody>
                  <a:tcPr marL="6885" marR="6885" marT="688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1,0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1,0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90500">
                <a:tc>
                  <a:txBody>
                    <a:bodyPr/>
                    <a:lstStyle/>
                    <a:p>
                      <a:pPr marL="0" algn="just" defTabSz="685800" rtl="0" eaLnBrk="1" fontAlgn="ctr" latinLnBrk="0" hangingPunct="1"/>
                      <a:r>
                        <a:rPr lang="ru-RU" sz="900" u="none" strike="noStrike" kern="1200" dirty="0">
                          <a:solidFill>
                            <a:schemeClr val="tx1"/>
                          </a:solidFill>
                          <a:effectLst/>
                          <a:latin typeface="+mn-lt"/>
                          <a:ea typeface="+mn-ea"/>
                          <a:cs typeface="+mn-cs"/>
                        </a:rPr>
                        <a:t>Количество обученных, человек</a:t>
                      </a:r>
                    </a:p>
                  </a:txBody>
                  <a:tcPr marL="6885" marR="6885" marT="688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700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700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19070">
                <a:tc>
                  <a:txBody>
                    <a:bodyPr/>
                    <a:lstStyle/>
                    <a:p>
                      <a:pPr algn="just" rtl="0" fontAlgn="ctr"/>
                      <a:r>
                        <a:rPr lang="ru-RU" sz="900" b="0" i="0" u="none" strike="noStrike" dirty="0">
                          <a:solidFill>
                            <a:srgbClr val="000000"/>
                          </a:solidFill>
                          <a:effectLst/>
                          <a:latin typeface="Arial" panose="020B0604020202020204" pitchFamily="34" charset="0"/>
                        </a:rPr>
                        <a:t>Количество автотранспортных средств государственных и муниципальных учреждений республики, использующих газомоторное топливо, единиц</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1 730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fontAlgn="ctr"/>
                      <a:r>
                        <a:rPr lang="ru-RU" sz="900" dirty="0"/>
                        <a:t>1 730,0</a:t>
                      </a:r>
                    </a:p>
                  </a:txBody>
                  <a:tcPr marL="6885" marR="6885" marT="688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5" name="Прямоугольник 4"/>
          <p:cNvSpPr/>
          <p:nvPr/>
        </p:nvSpPr>
        <p:spPr>
          <a:xfrm>
            <a:off x="542925" y="6019383"/>
            <a:ext cx="8355186" cy="246221"/>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a:t>
            </a:r>
            <a:r>
              <a:rPr lang="ru-RU" sz="1000" b="1" i="1" dirty="0" smtClean="0">
                <a:solidFill>
                  <a:schemeClr val="accent1"/>
                </a:solidFill>
              </a:rPr>
              <a:t>промышленности и торговли Республики </a:t>
            </a:r>
            <a:r>
              <a:rPr lang="ru-RU" sz="1000" b="1" i="1" dirty="0">
                <a:solidFill>
                  <a:schemeClr val="accent1"/>
                </a:solidFill>
              </a:rPr>
              <a:t>Татарстан</a:t>
            </a:r>
            <a:endParaRPr lang="ru-RU" sz="1000" b="1" i="1" dirty="0">
              <a:solidFill>
                <a:schemeClr val="accent1"/>
              </a:solidFill>
              <a:latin typeface="Times New Roman" panose="02020603050405020304" pitchFamily="18" charset="0"/>
            </a:endParaRPr>
          </a:p>
        </p:txBody>
      </p:sp>
      <p:sp>
        <p:nvSpPr>
          <p:cNvPr id="6" name="Прямоугольник 5"/>
          <p:cNvSpPr/>
          <p:nvPr/>
        </p:nvSpPr>
        <p:spPr>
          <a:xfrm>
            <a:off x="542925" y="6219156"/>
            <a:ext cx="8455078" cy="400110"/>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https://mpt.tatarstan.ru/</a:t>
            </a:r>
            <a:endParaRPr lang="ru-RU" sz="1000" b="1" i="1" dirty="0">
              <a:solidFill>
                <a:schemeClr val="accent6"/>
              </a:solidFill>
              <a:latin typeface="Times New Roman" panose="02020603050405020304" pitchFamily="18" charset="0"/>
            </a:endParaRPr>
          </a:p>
        </p:txBody>
      </p:sp>
    </p:spTree>
    <p:extLst>
      <p:ext uri="{BB962C8B-B14F-4D97-AF65-F5344CB8AC3E}">
        <p14:creationId xmlns:p14="http://schemas.microsoft.com/office/powerpoint/2010/main" val="13561887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21563858"/>
              </p:ext>
            </p:extLst>
          </p:nvPr>
        </p:nvGraphicFramePr>
        <p:xfrm>
          <a:off x="628648" y="1276985"/>
          <a:ext cx="8342632" cy="547884"/>
        </p:xfrm>
        <a:graphic>
          <a:graphicData uri="http://schemas.openxmlformats.org/drawingml/2006/table">
            <a:tbl>
              <a:tblPr firstRow="1" firstCol="1" bandRow="1">
                <a:tableStyleId>{5940675A-B579-460E-94D1-54222C63F5DA}</a:tableStyleId>
              </a:tblPr>
              <a:tblGrid>
                <a:gridCol w="6462520"/>
                <a:gridCol w="940056"/>
                <a:gridCol w="940056"/>
              </a:tblGrid>
              <a:tr h="365256">
                <a:tc rowSpan="2">
                  <a:txBody>
                    <a:bodyPr/>
                    <a:lstStyle/>
                    <a:p>
                      <a:pPr algn="ctr">
                        <a:spcAft>
                          <a:spcPts val="0"/>
                        </a:spcAft>
                      </a:pPr>
                      <a:r>
                        <a:rPr lang="ru-RU" sz="1000" b="1" dirty="0">
                          <a:effectLst/>
                        </a:rPr>
                        <a:t>Объем финансирования государственной программы (тыс</a:t>
                      </a:r>
                      <a:r>
                        <a:rPr lang="ru-RU" sz="1000" b="1" dirty="0" smtClean="0">
                          <a:effectLst/>
                        </a:rPr>
                        <a:t>. рублей</a:t>
                      </a:r>
                      <a:r>
                        <a:rPr lang="ru-RU" sz="1000" b="1" dirty="0">
                          <a:effectLst/>
                        </a:rPr>
                        <a:t>)</a:t>
                      </a:r>
                      <a:endParaRPr lang="ru-RU" sz="1000" b="1" dirty="0">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2022 </a:t>
                      </a:r>
                      <a:r>
                        <a:rPr lang="ru-RU" sz="1000" b="1" dirty="0">
                          <a:solidFill>
                            <a:schemeClr val="tx1"/>
                          </a:solidFill>
                          <a:effectLst/>
                        </a:rPr>
                        <a:t>год (план)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2022 </a:t>
                      </a:r>
                      <a:r>
                        <a:rPr lang="ru-RU" sz="1000" b="1" dirty="0">
                          <a:solidFill>
                            <a:schemeClr val="tx1"/>
                          </a:solidFill>
                          <a:effectLst/>
                        </a:rPr>
                        <a:t>год (факт)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2628">
                <a:tc vMerge="1">
                  <a:txBody>
                    <a:bodyPr/>
                    <a:lstStyle/>
                    <a:p>
                      <a:endParaRPr lang="ru-RU"/>
                    </a:p>
                  </a:txBody>
                  <a:tcPr/>
                </a:tc>
                <a:tc>
                  <a:txBody>
                    <a:bodyPr/>
                    <a:lstStyle/>
                    <a:p>
                      <a:pPr algn="ctr" fontAlgn="ctr"/>
                      <a:r>
                        <a:rPr lang="ru-RU" sz="1000" b="1" i="0" u="none" strike="noStrike" dirty="0">
                          <a:solidFill>
                            <a:srgbClr val="000000"/>
                          </a:solidFill>
                          <a:effectLst/>
                          <a:latin typeface="Arial" panose="020B0604020202020204" pitchFamily="34" charset="0"/>
                        </a:rPr>
                        <a:t>982 159,4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Arial" panose="020B0604020202020204" pitchFamily="34" charset="0"/>
                        </a:rPr>
                        <a:t>960 901,1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4264719993"/>
              </p:ext>
            </p:extLst>
          </p:nvPr>
        </p:nvGraphicFramePr>
        <p:xfrm>
          <a:off x="628648" y="1919590"/>
          <a:ext cx="8342632" cy="2282239"/>
        </p:xfrm>
        <a:graphic>
          <a:graphicData uri="http://schemas.openxmlformats.org/drawingml/2006/table">
            <a:tbl>
              <a:tblPr firstRow="1" firstCol="1" bandRow="1">
                <a:tableStyleId>{5940675A-B579-460E-94D1-54222C63F5DA}</a:tableStyleId>
              </a:tblPr>
              <a:tblGrid>
                <a:gridCol w="6479083"/>
                <a:gridCol w="926032"/>
                <a:gridCol w="937517"/>
              </a:tblGrid>
              <a:tr h="256959">
                <a:tc>
                  <a:txBody>
                    <a:bodyPr/>
                    <a:lstStyle/>
                    <a:p>
                      <a:pPr algn="ctr" fontAlgn="ctr"/>
                      <a:r>
                        <a:rPr lang="ru-RU" sz="1000" b="1"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kern="1200" dirty="0" smtClean="0">
                          <a:solidFill>
                            <a:schemeClr val="tx1"/>
                          </a:solidFill>
                          <a:effectLst/>
                          <a:latin typeface="+mn-lt"/>
                          <a:ea typeface="+mn-ea"/>
                          <a:cs typeface="+mn-cs"/>
                        </a:rPr>
                        <a:t>2022 </a:t>
                      </a:r>
                      <a:r>
                        <a:rPr lang="ru-RU" sz="1000" b="1" kern="1200" dirty="0">
                          <a:solidFill>
                            <a:schemeClr val="tx1"/>
                          </a:solidFill>
                          <a:effectLst/>
                          <a:latin typeface="+mn-lt"/>
                          <a:ea typeface="+mn-ea"/>
                          <a:cs typeface="+mn-cs"/>
                        </a:rPr>
                        <a:t>год</a:t>
                      </a:r>
                      <a:br>
                        <a:rPr lang="ru-RU" sz="1000" b="1" kern="1200" dirty="0">
                          <a:solidFill>
                            <a:schemeClr val="tx1"/>
                          </a:solidFill>
                          <a:effectLst/>
                          <a:latin typeface="+mn-lt"/>
                          <a:ea typeface="+mn-ea"/>
                          <a:cs typeface="+mn-cs"/>
                        </a:rPr>
                      </a:br>
                      <a:r>
                        <a:rPr lang="ru-RU" sz="1000" b="1" kern="1200" dirty="0">
                          <a:solidFill>
                            <a:schemeClr val="tx1"/>
                          </a:solidFill>
                          <a:effectLst/>
                          <a:latin typeface="+mn-lt"/>
                          <a:ea typeface="+mn-ea"/>
                          <a:cs typeface="+mn-cs"/>
                        </a:rPr>
                        <a:t>(план)</a:t>
                      </a: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kern="1200" dirty="0" smtClean="0">
                          <a:solidFill>
                            <a:schemeClr val="tx1"/>
                          </a:solidFill>
                          <a:effectLst/>
                          <a:latin typeface="+mn-lt"/>
                          <a:ea typeface="+mn-ea"/>
                          <a:cs typeface="+mn-cs"/>
                        </a:rPr>
                        <a:t>2022 год</a:t>
                      </a:r>
                      <a:r>
                        <a:rPr lang="ru-RU" sz="1000" b="1" kern="1200" dirty="0">
                          <a:solidFill>
                            <a:schemeClr val="tx1"/>
                          </a:solidFill>
                          <a:effectLst/>
                          <a:latin typeface="+mn-lt"/>
                          <a:ea typeface="+mn-ea"/>
                          <a:cs typeface="+mn-cs"/>
                        </a:rPr>
                        <a:t/>
                      </a:r>
                      <a:br>
                        <a:rPr lang="ru-RU" sz="1000" b="1" kern="1200" dirty="0">
                          <a:solidFill>
                            <a:schemeClr val="tx1"/>
                          </a:solidFill>
                          <a:effectLst/>
                          <a:latin typeface="+mn-lt"/>
                          <a:ea typeface="+mn-ea"/>
                          <a:cs typeface="+mn-cs"/>
                        </a:rPr>
                      </a:br>
                      <a:r>
                        <a:rPr lang="ru-RU" sz="1000" b="1" kern="1200" dirty="0">
                          <a:solidFill>
                            <a:schemeClr val="tx1"/>
                          </a:solidFill>
                          <a:effectLst/>
                          <a:latin typeface="+mn-lt"/>
                          <a:ea typeface="+mn-ea"/>
                          <a:cs typeface="+mn-cs"/>
                        </a:rPr>
                        <a:t>(факт)</a:t>
                      </a: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562097">
                <a:tc>
                  <a:txBody>
                    <a:bodyPr/>
                    <a:lstStyle/>
                    <a:p>
                      <a:pPr algn="just">
                        <a:lnSpc>
                          <a:spcPct val="115000"/>
                        </a:lnSpc>
                        <a:spcAft>
                          <a:spcPts val="0"/>
                        </a:spcAft>
                      </a:pPr>
                      <a:r>
                        <a:rPr lang="ru-RU" sz="1000" dirty="0"/>
                        <a:t>Доля проектов законов Республики Татарстан, предусмотренных планом законопроектной деятельности Кабинета Министров Республики Татарстан на соответствующий год, внесенных в Кабинет Министров Республики Татарстан в установленный срок, в общем числе проектов законов Республики Татарстан, предусмотренных Планом законопроектной деятельности Кабинета Министров на соответствующий год, процентов</a:t>
                      </a:r>
                      <a:endParaRPr lang="ru-RU" sz="1000" dirty="0">
                        <a:solidFill>
                          <a:schemeClr val="tx1"/>
                        </a:solidFill>
                        <a:effectLst/>
                        <a:latin typeface="+mn-lt"/>
                        <a:ea typeface="Calibri"/>
                        <a:cs typeface="Times New Roman"/>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100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100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24839">
                <a:tc>
                  <a:txBody>
                    <a:bodyPr/>
                    <a:lstStyle/>
                    <a:p>
                      <a:pPr algn="just">
                        <a:lnSpc>
                          <a:spcPct val="115000"/>
                        </a:lnSpc>
                        <a:spcAft>
                          <a:spcPts val="0"/>
                        </a:spcAft>
                      </a:pPr>
                      <a:r>
                        <a:rPr lang="ru-RU" sz="1000" dirty="0"/>
                        <a:t>Доля разработанных проектов нормативных правовых актов и прошедших правовую и антикоррупционную экспертизу проектов нормативных правовых актов в сфере организации местного самоуправления от количества поступивших обращений органов местного самоуправления и поручений</a:t>
                      </a:r>
                      <a:endParaRPr lang="ru-RU" sz="1000" dirty="0">
                        <a:solidFill>
                          <a:schemeClr val="tx1"/>
                        </a:solidFill>
                        <a:effectLst/>
                        <a:latin typeface="+mn-lt"/>
                        <a:ea typeface="Calibri"/>
                        <a:cs typeface="Times New Roman"/>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100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100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24839">
                <a:tc>
                  <a:txBody>
                    <a:bodyPr/>
                    <a:lstStyle/>
                    <a:p>
                      <a:pPr algn="just">
                        <a:lnSpc>
                          <a:spcPct val="115000"/>
                        </a:lnSpc>
                        <a:spcAft>
                          <a:spcPts val="0"/>
                        </a:spcAft>
                      </a:pPr>
                      <a:r>
                        <a:rPr lang="ru-RU" sz="1000" dirty="0"/>
                        <a:t>Количество зданий, помещений судебных участков, в которых произведены ремонтные работы</a:t>
                      </a:r>
                      <a:endParaRPr lang="ru-RU" sz="1000" b="0" kern="1200" dirty="0">
                        <a:solidFill>
                          <a:schemeClr val="tx1"/>
                        </a:solidFill>
                        <a:effectLst/>
                        <a:latin typeface="+mn-lt"/>
                        <a:ea typeface="Times New Roman"/>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a:solidFill>
                            <a:schemeClr val="tx1"/>
                          </a:solidFill>
                          <a:effectLst/>
                          <a:latin typeface="+mn-lt"/>
                          <a:ea typeface="Times New Roman"/>
                          <a:cs typeface="Times New Roman"/>
                        </a:rPr>
                        <a:t>4</a:t>
                      </a:r>
                      <a:endParaRPr lang="ru-RU" sz="1000" b="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9</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22743">
                <a:tc>
                  <a:txBody>
                    <a:bodyPr/>
                    <a:lstStyle/>
                    <a:p>
                      <a:pPr algn="just">
                        <a:lnSpc>
                          <a:spcPct val="115000"/>
                        </a:lnSpc>
                        <a:spcAft>
                          <a:spcPts val="0"/>
                        </a:spcAft>
                      </a:pPr>
                      <a:r>
                        <a:rPr lang="ru-RU" sz="1000" dirty="0"/>
                        <a:t>Выполнение заданного объема формирования Свода законов Республики Татарстан, процентов от установленного объема задания</a:t>
                      </a:r>
                      <a:endParaRPr lang="ru-RU" sz="1000" dirty="0">
                        <a:solidFill>
                          <a:schemeClr val="tx1"/>
                        </a:solidFill>
                        <a:effectLst/>
                        <a:latin typeface="+mn-lt"/>
                        <a:ea typeface="Calibri"/>
                        <a:cs typeface="Times New Roman"/>
                      </a:endParaRPr>
                    </a:p>
                  </a:txBody>
                  <a:tcPr marL="68580" marR="68580"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100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100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1"/>
          <p:cNvSpPr>
            <a:spLocks noChangeArrowheads="1"/>
          </p:cNvSpPr>
          <p:nvPr/>
        </p:nvSpPr>
        <p:spPr bwMode="auto">
          <a:xfrm>
            <a:off x="533397" y="740966"/>
            <a:ext cx="83426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kumimoji="0" lang="ru-RU" altLang="ru-RU" sz="1200" b="1" i="0" strike="noStrike" cap="none" normalizeH="0" baseline="0" dirty="0" smtClean="0">
                <a:ln>
                  <a:noFill/>
                </a:ln>
                <a:solidFill>
                  <a:schemeClr val="tx1"/>
                </a:solidFill>
                <a:effectLst/>
                <a:latin typeface="Arial" panose="020B0604020202020204" pitchFamily="34" charset="0"/>
                <a:ea typeface="Calibri" panose="020F0502020204030204" pitchFamily="34" charset="0"/>
              </a:rPr>
              <a:t>Цель</a:t>
            </a:r>
            <a:r>
              <a:rPr kumimoji="0" lang="ru-RU" altLang="ru-RU" sz="1200" b="1" i="0" strike="noStrike" cap="none" normalizeH="0" baseline="0" dirty="0" smtClean="0">
                <a:ln>
                  <a:noFill/>
                </a:ln>
                <a:effectLst/>
                <a:latin typeface="Arial" panose="020B0604020202020204" pitchFamily="34" charset="0"/>
                <a:ea typeface="Calibri" panose="020F0502020204030204" pitchFamily="34" charset="0"/>
              </a:rPr>
              <a:t>:</a:t>
            </a:r>
            <a:r>
              <a:rPr kumimoji="0" lang="ru-RU" altLang="ru-RU" sz="1200" b="0" i="0" strike="noStrike" cap="none" normalizeH="0" baseline="0" dirty="0" smtClean="0">
                <a:ln>
                  <a:noFill/>
                </a:ln>
                <a:effectLst/>
                <a:latin typeface="Arial" panose="020B0604020202020204" pitchFamily="34" charset="0"/>
                <a:ea typeface="Calibri" panose="020F0502020204030204" pitchFamily="34" charset="0"/>
              </a:rPr>
              <a:t> </a:t>
            </a:r>
            <a:r>
              <a:rPr kumimoji="0" lang="ru-RU" altLang="ru-RU" sz="1200" b="0" i="0" u="none" strike="noStrike" cap="none" normalizeH="0" baseline="0" dirty="0" smtClean="0">
                <a:ln>
                  <a:noFill/>
                </a:ln>
                <a:effectLst/>
                <a:latin typeface="Arial" panose="020B0604020202020204" pitchFamily="34" charset="0"/>
                <a:ea typeface="Calibri" panose="020F0502020204030204" pitchFamily="34" charset="0"/>
              </a:rPr>
              <a:t>повышение уровня правовой обеспеченности населения Республики Татарстан и создание оптимальных условий для независимого осуществления правосудия</a:t>
            </a:r>
            <a:endParaRPr kumimoji="0" lang="ru-RU" altLang="ru-RU" sz="1200" b="0" i="0" u="none" strike="noStrike" cap="none" normalizeH="0" baseline="0" dirty="0" smtClean="0">
              <a:ln>
                <a:noFill/>
              </a:ln>
              <a:effectLst/>
              <a:latin typeface="Arial" panose="020B0604020202020204" pitchFamily="34" charset="0"/>
            </a:endParaRPr>
          </a:p>
        </p:txBody>
      </p:sp>
      <p:sp>
        <p:nvSpPr>
          <p:cNvPr id="7" name="Скругленный прямоугольник 6"/>
          <p:cNvSpPr/>
          <p:nvPr/>
        </p:nvSpPr>
        <p:spPr>
          <a:xfrm>
            <a:off x="579116" y="131307"/>
            <a:ext cx="794385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smtClean="0">
                <a:solidFill>
                  <a:schemeClr val="tx1"/>
                </a:solidFill>
                <a:latin typeface="Arial" panose="020B0604020202020204" pitchFamily="34" charset="0"/>
                <a:ea typeface="Calibri" panose="020F0502020204030204" pitchFamily="34" charset="0"/>
              </a:rPr>
              <a:t>22. Государственная  </a:t>
            </a:r>
            <a:r>
              <a:rPr lang="ru-RU" altLang="ru-RU" sz="1400" b="1" dirty="0">
                <a:solidFill>
                  <a:schemeClr val="tx1"/>
                </a:solidFill>
                <a:latin typeface="Arial" panose="020B0604020202020204" pitchFamily="34" charset="0"/>
                <a:ea typeface="Calibri" panose="020F0502020204030204" pitchFamily="34" charset="0"/>
              </a:rPr>
              <a:t>программа</a:t>
            </a:r>
            <a:endParaRPr lang="ru-RU" altLang="ru-RU" sz="600" dirty="0">
              <a:solidFill>
                <a:schemeClr val="tx1"/>
              </a:solidFill>
              <a:latin typeface="Arial" panose="020B0604020202020204" pitchFamily="34" charset="0"/>
            </a:endParaRPr>
          </a:p>
          <a:p>
            <a:pPr lvl="0" algn="ctr" eaLnBrk="0" fontAlgn="base" hangingPunct="0">
              <a:spcBef>
                <a:spcPct val="0"/>
              </a:spcBef>
              <a:spcAft>
                <a:spcPct val="0"/>
              </a:spcAft>
            </a:pPr>
            <a:r>
              <a:rPr lang="ru-RU" altLang="ru-RU" sz="1400" b="1" dirty="0">
                <a:solidFill>
                  <a:schemeClr val="tx1"/>
                </a:solidFill>
                <a:latin typeface="Arial" panose="020B0604020202020204" pitchFamily="34" charset="0"/>
                <a:ea typeface="Calibri" panose="020F0502020204030204" pitchFamily="34" charset="0"/>
              </a:rPr>
              <a:t>«Развитие юстиции в Республике </a:t>
            </a:r>
            <a:r>
              <a:rPr lang="ru-RU" altLang="ru-RU" sz="1400" b="1" dirty="0" smtClean="0">
                <a:solidFill>
                  <a:schemeClr val="tx1"/>
                </a:solidFill>
                <a:latin typeface="Arial" panose="020B0604020202020204" pitchFamily="34" charset="0"/>
                <a:ea typeface="Calibri" panose="020F0502020204030204" pitchFamily="34" charset="0"/>
              </a:rPr>
              <a:t>Татарстан на 2014 – 2022 годы»</a:t>
            </a:r>
            <a:endParaRPr lang="ru-RU" altLang="ru-RU" sz="1400" b="1" dirty="0">
              <a:solidFill>
                <a:schemeClr val="tx1"/>
              </a:solidFill>
              <a:latin typeface="Arial" panose="020B0604020202020204" pitchFamily="34" charset="0"/>
              <a:ea typeface="Calibri" panose="020F0502020204030204" pitchFamily="34" charset="0"/>
            </a:endParaRPr>
          </a:p>
        </p:txBody>
      </p:sp>
      <p:sp>
        <p:nvSpPr>
          <p:cNvPr id="2" name="Прямоугольник 1"/>
          <p:cNvSpPr/>
          <p:nvPr/>
        </p:nvSpPr>
        <p:spPr>
          <a:xfrm>
            <a:off x="640588" y="5872354"/>
            <a:ext cx="8177812" cy="246221"/>
          </a:xfrm>
          <a:prstGeom prst="rect">
            <a:avLst/>
          </a:prstGeom>
        </p:spPr>
        <p:txBody>
          <a:bodyPr wrap="square">
            <a:spAutoFit/>
          </a:bodyPr>
          <a:lstStyle/>
          <a:p>
            <a:pPr fontAlgn="ctr"/>
            <a:r>
              <a:rPr lang="ru-RU" sz="1000" b="1" i="1" dirty="0">
                <a:solidFill>
                  <a:schemeClr val="accent1"/>
                </a:solidFill>
              </a:rPr>
              <a:t>Ответственный исполнитель ГП: Министерство юстиции Республики Татарстан</a:t>
            </a:r>
            <a:endParaRPr lang="ru-RU" sz="1000" b="1" i="1" dirty="0">
              <a:solidFill>
                <a:schemeClr val="accent1"/>
              </a:solidFill>
              <a:latin typeface="Times New Roman" panose="02020603050405020304" pitchFamily="18" charset="0"/>
            </a:endParaRPr>
          </a:p>
        </p:txBody>
      </p:sp>
      <p:sp>
        <p:nvSpPr>
          <p:cNvPr id="3" name="Прямоугольник 2"/>
          <p:cNvSpPr/>
          <p:nvPr/>
        </p:nvSpPr>
        <p:spPr>
          <a:xfrm>
            <a:off x="640588" y="6117416"/>
            <a:ext cx="8235442" cy="400110"/>
          </a:xfrm>
          <a:prstGeom prst="rect">
            <a:avLst/>
          </a:prstGeom>
        </p:spPr>
        <p:txBody>
          <a:bodyPr wrap="square">
            <a:spAutoFit/>
          </a:bodyPr>
          <a:lstStyle/>
          <a:p>
            <a:pPr fontAlgn="ct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http://</a:t>
            </a:r>
            <a:r>
              <a:rPr lang="en-US" sz="1000" b="1" i="1" dirty="0">
                <a:solidFill>
                  <a:schemeClr val="accent6"/>
                </a:solidFill>
              </a:rPr>
              <a:t>minjust.tatarstan.ru</a:t>
            </a:r>
            <a:endParaRPr lang="ru-RU" sz="1000" b="1" i="1" dirty="0">
              <a:solidFill>
                <a:schemeClr val="accent6"/>
              </a:solidFill>
            </a:endParaRPr>
          </a:p>
        </p:txBody>
      </p:sp>
    </p:spTree>
    <p:extLst>
      <p:ext uri="{BB962C8B-B14F-4D97-AF65-F5344CB8AC3E}">
        <p14:creationId xmlns:p14="http://schemas.microsoft.com/office/powerpoint/2010/main" val="34202085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377779400"/>
              </p:ext>
            </p:extLst>
          </p:nvPr>
        </p:nvGraphicFramePr>
        <p:xfrm>
          <a:off x="628648" y="1587079"/>
          <a:ext cx="8342632" cy="527181"/>
        </p:xfrm>
        <a:graphic>
          <a:graphicData uri="http://schemas.openxmlformats.org/drawingml/2006/table">
            <a:tbl>
              <a:tblPr firstRow="1" firstCol="1" bandRow="1">
                <a:tableStyleId>{5940675A-B579-460E-94D1-54222C63F5DA}</a:tableStyleId>
              </a:tblPr>
              <a:tblGrid>
                <a:gridCol w="6462520"/>
                <a:gridCol w="940056"/>
                <a:gridCol w="940056"/>
              </a:tblGrid>
              <a:tr h="365256">
                <a:tc rowSpan="2">
                  <a:txBody>
                    <a:bodyPr/>
                    <a:lstStyle/>
                    <a:p>
                      <a:pPr>
                        <a:spcAft>
                          <a:spcPts val="0"/>
                        </a:spcAft>
                      </a:pPr>
                      <a:r>
                        <a:rPr lang="ru-RU" sz="1000" b="1" dirty="0">
                          <a:effectLst/>
                        </a:rPr>
                        <a:t>Объем финансирования государственной программы (тыс</a:t>
                      </a:r>
                      <a:r>
                        <a:rPr lang="ru-RU" sz="1000" b="1" dirty="0" smtClean="0">
                          <a:effectLst/>
                        </a:rPr>
                        <a:t>. рублей</a:t>
                      </a:r>
                      <a:r>
                        <a:rPr lang="ru-RU" sz="1000" b="1" dirty="0">
                          <a:effectLst/>
                        </a:rPr>
                        <a:t>)</a:t>
                      </a:r>
                      <a:endParaRPr lang="ru-RU" sz="1000" b="1" dirty="0">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2022 </a:t>
                      </a:r>
                      <a:r>
                        <a:rPr lang="ru-RU" sz="1000" b="1" dirty="0">
                          <a:solidFill>
                            <a:schemeClr val="tx1"/>
                          </a:solidFill>
                          <a:effectLst/>
                        </a:rPr>
                        <a:t>год (план)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2022 </a:t>
                      </a:r>
                      <a:r>
                        <a:rPr lang="ru-RU" sz="1000" b="1" dirty="0">
                          <a:solidFill>
                            <a:schemeClr val="tx1"/>
                          </a:solidFill>
                          <a:effectLst/>
                        </a:rPr>
                        <a:t>год (факт)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8702" marR="58702"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51102">
                <a:tc vMerge="1">
                  <a:txBody>
                    <a:bodyPr/>
                    <a:lstStyle/>
                    <a:p>
                      <a:endParaRPr lang="ru-RU"/>
                    </a:p>
                  </a:txBody>
                  <a:tcPr/>
                </a:tc>
                <a:tc>
                  <a:txBody>
                    <a:bodyPr/>
                    <a:lstStyle/>
                    <a:p>
                      <a:pPr algn="ctr" fontAlgn="ctr"/>
                      <a:r>
                        <a:rPr lang="ru-RU" sz="1000" b="1" i="0" u="none" strike="noStrike" dirty="0">
                          <a:solidFill>
                            <a:srgbClr val="000000"/>
                          </a:solidFill>
                          <a:effectLst/>
                          <a:latin typeface="Arial" panose="020B0604020202020204" pitchFamily="34" charset="0"/>
                        </a:rPr>
                        <a:t>17 581,1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Arial" panose="020B0604020202020204" pitchFamily="34" charset="0"/>
                        </a:rPr>
                        <a:t>17 581,1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606949298"/>
              </p:ext>
            </p:extLst>
          </p:nvPr>
        </p:nvGraphicFramePr>
        <p:xfrm>
          <a:off x="618078" y="2247473"/>
          <a:ext cx="8342632" cy="886981"/>
        </p:xfrm>
        <a:graphic>
          <a:graphicData uri="http://schemas.openxmlformats.org/drawingml/2006/table">
            <a:tbl>
              <a:tblPr firstRow="1" firstCol="1" bandRow="1">
                <a:tableStyleId>{5940675A-B579-460E-94D1-54222C63F5DA}</a:tableStyleId>
              </a:tblPr>
              <a:tblGrid>
                <a:gridCol w="6457951"/>
                <a:gridCol w="947164"/>
                <a:gridCol w="937517"/>
              </a:tblGrid>
              <a:tr h="256959">
                <a:tc>
                  <a:txBody>
                    <a:bodyPr/>
                    <a:lstStyle/>
                    <a:p>
                      <a:pPr algn="ctr" fontAlgn="ctr"/>
                      <a:r>
                        <a:rPr lang="ru-RU" sz="1000" b="1"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latin typeface="+mn-lt"/>
                        </a:rPr>
                        <a:t>2022 </a:t>
                      </a:r>
                      <a:r>
                        <a:rPr lang="ru-RU" sz="1000" b="1" dirty="0">
                          <a:solidFill>
                            <a:schemeClr val="tx1"/>
                          </a:solidFill>
                          <a:effectLst/>
                          <a:latin typeface="+mn-lt"/>
                        </a:rPr>
                        <a:t>год</a:t>
                      </a:r>
                      <a:br>
                        <a:rPr lang="ru-RU" sz="1000" b="1" dirty="0">
                          <a:solidFill>
                            <a:schemeClr val="tx1"/>
                          </a:solidFill>
                          <a:effectLst/>
                          <a:latin typeface="+mn-lt"/>
                        </a:rPr>
                      </a:br>
                      <a:r>
                        <a:rPr lang="ru-RU" sz="1000" b="1" dirty="0">
                          <a:solidFill>
                            <a:schemeClr val="tx1"/>
                          </a:solidFill>
                          <a:effectLst/>
                          <a:latin typeface="+mn-lt"/>
                        </a:rPr>
                        <a:t>(план)</a:t>
                      </a:r>
                      <a:endParaRPr lang="ru-RU" sz="1000" b="1" dirty="0">
                        <a:solidFill>
                          <a:schemeClr val="tx1"/>
                        </a:solidFill>
                        <a:effectLst/>
                        <a:latin typeface="+mn-lt"/>
                        <a:ea typeface="Times New Roman" panose="02020603050405020304" pitchFamily="18" charset="0"/>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latin typeface="+mn-lt"/>
                        </a:rPr>
                        <a:t>2022 год</a:t>
                      </a:r>
                      <a:r>
                        <a:rPr lang="ru-RU" sz="1000" b="1" dirty="0">
                          <a:solidFill>
                            <a:schemeClr val="tx1"/>
                          </a:solidFill>
                          <a:effectLst/>
                          <a:latin typeface="+mn-lt"/>
                        </a:rPr>
                        <a:t/>
                      </a:r>
                      <a:br>
                        <a:rPr lang="ru-RU" sz="1000" b="1" dirty="0">
                          <a:solidFill>
                            <a:schemeClr val="tx1"/>
                          </a:solidFill>
                          <a:effectLst/>
                          <a:latin typeface="+mn-lt"/>
                        </a:rPr>
                      </a:br>
                      <a:r>
                        <a:rPr lang="ru-RU" sz="1000" b="1" dirty="0">
                          <a:solidFill>
                            <a:schemeClr val="tx1"/>
                          </a:solidFill>
                          <a:effectLst/>
                          <a:latin typeface="+mn-lt"/>
                        </a:rPr>
                        <a:t>(факт)</a:t>
                      </a:r>
                      <a:endParaRPr lang="ru-RU" sz="1000" b="1" dirty="0">
                        <a:solidFill>
                          <a:schemeClr val="tx1"/>
                        </a:solidFill>
                        <a:effectLst/>
                        <a:latin typeface="+mn-lt"/>
                        <a:ea typeface="Times New Roman" panose="02020603050405020304" pitchFamily="18" charset="0"/>
                      </a:endParaRPr>
                    </a:p>
                  </a:txBody>
                  <a:tcPr marL="39999" marR="3999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доля объема энергетических ресурсов, производимых с использованием возобновляемых источников энергии и (или) вторичных энергетических ресурсов, в общем объеме энергетических ресурсов, производимых на территории Республики Татарстан, процентов</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21,6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21,6</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61176">
                <a:tc>
                  <a:txBody>
                    <a:bodyPr/>
                    <a:lstStyle/>
                    <a:p>
                      <a:pPr algn="just" fontAlgn="t"/>
                      <a:r>
                        <a:rPr lang="ru-RU" sz="900" b="0" i="0" u="none" strike="noStrike" dirty="0">
                          <a:solidFill>
                            <a:srgbClr val="000000"/>
                          </a:solidFill>
                          <a:effectLst/>
                          <a:latin typeface="Arial" panose="020B0604020202020204" pitchFamily="34" charset="0"/>
                        </a:rPr>
                        <a:t>общее количество транспортных средств, работающих на сжиженном природном газе, единиц</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749,0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rgbClr val="000000"/>
                          </a:solidFill>
                          <a:effectLst/>
                          <a:latin typeface="Arial" panose="020B0604020202020204" pitchFamily="34" charset="0"/>
                        </a:rPr>
                        <a:t>749,0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1"/>
          <p:cNvSpPr>
            <a:spLocks noChangeArrowheads="1"/>
          </p:cNvSpPr>
          <p:nvPr/>
        </p:nvSpPr>
        <p:spPr bwMode="auto">
          <a:xfrm>
            <a:off x="619521" y="673604"/>
            <a:ext cx="834118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kumimoji="0" lang="ru-RU" altLang="ru-RU" sz="1400" b="1" i="0" strike="noStrike" cap="none" normalizeH="0" baseline="0" dirty="0" smtClean="0">
                <a:ln>
                  <a:noFill/>
                </a:ln>
                <a:solidFill>
                  <a:schemeClr val="tx1"/>
                </a:solidFill>
                <a:effectLst/>
                <a:latin typeface="Arial" panose="020B0604020202020204" pitchFamily="34" charset="0"/>
                <a:ea typeface="Calibri" panose="020F0502020204030204" pitchFamily="34" charset="0"/>
              </a:rPr>
              <a:t>Цель:</a:t>
            </a:r>
            <a:r>
              <a:rPr kumimoji="0" lang="ru-RU" altLang="ru-RU" sz="1400" b="0" i="0" strike="noStrike" cap="none" normalizeH="0" baseline="0" dirty="0" smtClean="0">
                <a:ln>
                  <a:noFill/>
                </a:ln>
                <a:solidFill>
                  <a:schemeClr val="tx1"/>
                </a:solidFill>
                <a:effectLst/>
                <a:latin typeface="Arial" panose="020B0604020202020204" pitchFamily="34" charset="0"/>
                <a:ea typeface="Calibri" panose="020F0502020204030204" pitchFamily="34" charset="0"/>
              </a:rPr>
              <a:t> </a:t>
            </a:r>
            <a:r>
              <a:rPr lang="ru-RU" sz="1200" dirty="0" smtClean="0"/>
              <a:t>повышение </a:t>
            </a:r>
            <a:r>
              <a:rPr lang="ru-RU" sz="1200" dirty="0"/>
              <a:t>энергетической эффективности в производственной и непроизводственной сферах Республики Татарстан при неуклонном повышении качества жизни, конкурентоспособности выпускаемой продукции, снижении расходов на первичные энергоносители и уменьшении негативного воздействия на окружающую </a:t>
            </a:r>
            <a:r>
              <a:rPr lang="ru-RU" sz="1200" dirty="0" smtClean="0"/>
              <a:t>среду</a:t>
            </a:r>
            <a:endParaRPr lang="ru-RU" sz="1200" dirty="0"/>
          </a:p>
        </p:txBody>
      </p:sp>
      <p:sp>
        <p:nvSpPr>
          <p:cNvPr id="7" name="Скругленный прямоугольник 6"/>
          <p:cNvSpPr/>
          <p:nvPr/>
        </p:nvSpPr>
        <p:spPr>
          <a:xfrm>
            <a:off x="628648" y="94722"/>
            <a:ext cx="794385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400" b="1" dirty="0" smtClean="0">
                <a:solidFill>
                  <a:schemeClr val="tx1"/>
                </a:solidFill>
                <a:latin typeface="Arial" panose="020B0604020202020204" pitchFamily="34" charset="0"/>
                <a:ea typeface="Calibri" panose="020F0502020204030204" pitchFamily="34" charset="0"/>
              </a:rPr>
              <a:t>23. Государственная  </a:t>
            </a:r>
            <a:r>
              <a:rPr lang="ru-RU" altLang="ru-RU" sz="1400" b="1" dirty="0">
                <a:solidFill>
                  <a:schemeClr val="tx1"/>
                </a:solidFill>
                <a:latin typeface="Arial" panose="020B0604020202020204" pitchFamily="34" charset="0"/>
                <a:ea typeface="Calibri" panose="020F0502020204030204" pitchFamily="34" charset="0"/>
              </a:rPr>
              <a:t>программа</a:t>
            </a:r>
            <a:endParaRPr lang="ru-RU" altLang="ru-RU" sz="600" dirty="0">
              <a:solidFill>
                <a:schemeClr val="tx1"/>
              </a:solidFill>
              <a:latin typeface="Arial" panose="020B0604020202020204" pitchFamily="34" charset="0"/>
            </a:endParaRPr>
          </a:p>
          <a:p>
            <a:pPr lvl="0" algn="ctr" eaLnBrk="0" fontAlgn="base" hangingPunct="0">
              <a:spcBef>
                <a:spcPct val="0"/>
              </a:spcBef>
              <a:spcAft>
                <a:spcPct val="0"/>
              </a:spcAft>
            </a:pPr>
            <a:r>
              <a:rPr lang="ru-RU" altLang="ru-RU" sz="1400" b="1" dirty="0" smtClean="0">
                <a:solidFill>
                  <a:schemeClr val="tx1"/>
                </a:solidFill>
                <a:latin typeface="Arial" panose="020B0604020202020204" pitchFamily="34" charset="0"/>
                <a:ea typeface="Calibri" panose="020F0502020204030204" pitchFamily="34" charset="0"/>
              </a:rPr>
              <a:t>«</a:t>
            </a:r>
            <a:r>
              <a:rPr lang="ru-RU" altLang="ru-RU" sz="1400" b="1" dirty="0" err="1" smtClean="0">
                <a:solidFill>
                  <a:schemeClr val="tx1"/>
                </a:solidFill>
                <a:latin typeface="Arial" panose="020B0604020202020204" pitchFamily="34" charset="0"/>
                <a:ea typeface="Calibri" panose="020F0502020204030204" pitchFamily="34" charset="0"/>
              </a:rPr>
              <a:t>Энергоресурсоэффективность</a:t>
            </a:r>
            <a:r>
              <a:rPr lang="ru-RU" altLang="ru-RU" sz="1400" b="1" dirty="0" smtClean="0">
                <a:solidFill>
                  <a:schemeClr val="tx1"/>
                </a:solidFill>
                <a:latin typeface="Arial" panose="020B0604020202020204" pitchFamily="34" charset="0"/>
                <a:ea typeface="Calibri" panose="020F0502020204030204" pitchFamily="34" charset="0"/>
              </a:rPr>
              <a:t> в </a:t>
            </a:r>
            <a:r>
              <a:rPr lang="ru-RU" altLang="ru-RU" sz="1400" b="1" dirty="0">
                <a:solidFill>
                  <a:schemeClr val="tx1"/>
                </a:solidFill>
                <a:latin typeface="Arial" panose="020B0604020202020204" pitchFamily="34" charset="0"/>
                <a:ea typeface="Calibri" panose="020F0502020204030204" pitchFamily="34" charset="0"/>
              </a:rPr>
              <a:t>Республике </a:t>
            </a:r>
            <a:r>
              <a:rPr lang="ru-RU" altLang="ru-RU" sz="1400" b="1" dirty="0" smtClean="0">
                <a:solidFill>
                  <a:schemeClr val="tx1"/>
                </a:solidFill>
                <a:latin typeface="Arial" panose="020B0604020202020204" pitchFamily="34" charset="0"/>
                <a:ea typeface="Calibri" panose="020F0502020204030204" pitchFamily="34" charset="0"/>
              </a:rPr>
              <a:t>Татарстан»</a:t>
            </a:r>
            <a:endParaRPr lang="ru-RU" altLang="ru-RU" sz="1400" b="1" dirty="0">
              <a:solidFill>
                <a:schemeClr val="tx1"/>
              </a:solidFill>
              <a:latin typeface="Arial" panose="020B0604020202020204" pitchFamily="34" charset="0"/>
              <a:ea typeface="Calibri" panose="020F0502020204030204" pitchFamily="34" charset="0"/>
            </a:endParaRPr>
          </a:p>
        </p:txBody>
      </p:sp>
      <p:sp>
        <p:nvSpPr>
          <p:cNvPr id="8" name="Прямоугольник 7"/>
          <p:cNvSpPr/>
          <p:nvPr/>
        </p:nvSpPr>
        <p:spPr>
          <a:xfrm>
            <a:off x="529998" y="5786212"/>
            <a:ext cx="8734425"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a:t>
            </a:r>
            <a:r>
              <a:rPr lang="en-US" sz="1000" b="1" i="1" dirty="0" smtClean="0">
                <a:solidFill>
                  <a:schemeClr val="accent1"/>
                </a:solidFill>
              </a:rPr>
              <a:t> </a:t>
            </a:r>
            <a:r>
              <a:rPr lang="ru-RU" sz="1000" b="1" i="1" dirty="0">
                <a:solidFill>
                  <a:schemeClr val="accent1"/>
                </a:solidFill>
              </a:rPr>
              <a:t>Министерство </a:t>
            </a:r>
            <a:r>
              <a:rPr lang="ru-RU" sz="1000" b="1" i="1" dirty="0" smtClean="0">
                <a:solidFill>
                  <a:schemeClr val="accent1"/>
                </a:solidFill>
              </a:rPr>
              <a:t>промышленности и торговли Республики </a:t>
            </a:r>
            <a:r>
              <a:rPr lang="ru-RU" sz="1000" b="1" i="1" dirty="0">
                <a:solidFill>
                  <a:schemeClr val="accent1"/>
                </a:solidFill>
              </a:rPr>
              <a:t>Татарстан</a:t>
            </a:r>
          </a:p>
        </p:txBody>
      </p:sp>
      <p:sp>
        <p:nvSpPr>
          <p:cNvPr id="9" name="Объект 2"/>
          <p:cNvSpPr txBox="1">
            <a:spLocks/>
          </p:cNvSpPr>
          <p:nvPr/>
        </p:nvSpPr>
        <p:spPr>
          <a:xfrm>
            <a:off x="529998" y="6016842"/>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a:t>
            </a:r>
            <a:r>
              <a:rPr lang="en-US" sz="1000" b="1" i="1" dirty="0" smtClean="0">
                <a:solidFill>
                  <a:schemeClr val="accent6"/>
                </a:solidFill>
              </a:rPr>
              <a:t>mpt.tatarstan.ru</a:t>
            </a:r>
            <a:endParaRPr lang="ru-RU" sz="1000" b="1" i="1" dirty="0">
              <a:solidFill>
                <a:schemeClr val="accent6"/>
              </a:solidFill>
            </a:endParaRPr>
          </a:p>
        </p:txBody>
      </p:sp>
    </p:spTree>
    <p:extLst>
      <p:ext uri="{BB962C8B-B14F-4D97-AF65-F5344CB8AC3E}">
        <p14:creationId xmlns:p14="http://schemas.microsoft.com/office/powerpoint/2010/main" val="520294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552541278"/>
              </p:ext>
            </p:extLst>
          </p:nvPr>
        </p:nvGraphicFramePr>
        <p:xfrm>
          <a:off x="635015" y="2015206"/>
          <a:ext cx="8305165" cy="508449"/>
        </p:xfrm>
        <a:graphic>
          <a:graphicData uri="http://schemas.openxmlformats.org/drawingml/2006/table">
            <a:tbl>
              <a:tblPr firstRow="1" firstCol="1" bandRow="1">
                <a:tableStyleId>{5940675A-B579-460E-94D1-54222C63F5DA}</a:tableStyleId>
              </a:tblPr>
              <a:tblGrid>
                <a:gridCol w="5819573"/>
                <a:gridCol w="1209173"/>
                <a:gridCol w="1276419"/>
              </a:tblGrid>
              <a:tr h="197795">
                <a:tc rowSpan="2">
                  <a:txBody>
                    <a:bodyPr/>
                    <a:lstStyle/>
                    <a:p>
                      <a:pPr algn="ctr">
                        <a:spcAft>
                          <a:spcPts val="0"/>
                        </a:spcAft>
                      </a:pPr>
                      <a:r>
                        <a:rPr lang="ru-RU" sz="1000" b="1" dirty="0">
                          <a:effectLst/>
                        </a:rPr>
                        <a:t> </a:t>
                      </a:r>
                      <a:r>
                        <a:rPr lang="ru-RU" sz="1000" b="1" dirty="0" smtClean="0">
                          <a:effectLst/>
                        </a:rPr>
                        <a:t>Объемы </a:t>
                      </a:r>
                      <a:r>
                        <a:rPr lang="ru-RU" sz="1000" b="1" dirty="0">
                          <a:effectLst/>
                        </a:rPr>
                        <a:t>финансирования государственной программы </a:t>
                      </a:r>
                      <a:endParaRPr lang="ru-RU" sz="1000" b="1" dirty="0" smtClean="0">
                        <a:effectLst/>
                      </a:endParaRPr>
                    </a:p>
                    <a:p>
                      <a:pPr algn="ctr">
                        <a:spcAft>
                          <a:spcPts val="0"/>
                        </a:spcAft>
                      </a:pPr>
                      <a:r>
                        <a:rPr lang="ru-RU" sz="1000" b="1" dirty="0" smtClean="0">
                          <a:effectLst/>
                        </a:rPr>
                        <a:t>(</a:t>
                      </a:r>
                      <a:r>
                        <a:rPr lang="ru-RU" sz="1000" b="1" dirty="0">
                          <a:effectLst/>
                        </a:rPr>
                        <a:t>тыс</a:t>
                      </a:r>
                      <a:r>
                        <a:rPr lang="ru-RU" sz="1000" b="1" dirty="0" smtClean="0">
                          <a:effectLst/>
                        </a:rPr>
                        <a:t>. рублей</a:t>
                      </a:r>
                      <a:r>
                        <a:rPr lang="ru-RU" sz="1000" b="1" dirty="0">
                          <a:effectLst/>
                        </a:rPr>
                        <a:t>)</a:t>
                      </a:r>
                      <a:endParaRPr lang="ru-RU" sz="1000" b="1" dirty="0">
                        <a:effectLst/>
                        <a:latin typeface="Times New Roman" panose="02020603050405020304" pitchFamily="18" charset="0"/>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latin typeface="+mn-lt"/>
                        </a:rPr>
                        <a:t>2022 </a:t>
                      </a:r>
                      <a:r>
                        <a:rPr lang="ru-RU" sz="1000" b="1" dirty="0">
                          <a:solidFill>
                            <a:schemeClr val="tx1"/>
                          </a:solidFill>
                          <a:effectLst/>
                          <a:latin typeface="+mn-lt"/>
                        </a:rPr>
                        <a:t>год </a:t>
                      </a:r>
                    </a:p>
                    <a:p>
                      <a:pPr algn="ctr">
                        <a:spcAft>
                          <a:spcPts val="0"/>
                        </a:spcAft>
                      </a:pPr>
                      <a:r>
                        <a:rPr lang="ru-RU" sz="1000" b="1" dirty="0">
                          <a:solidFill>
                            <a:schemeClr val="tx1"/>
                          </a:solidFill>
                          <a:effectLst/>
                          <a:latin typeface="+mn-lt"/>
                        </a:rPr>
                        <a:t>(план)</a:t>
                      </a:r>
                      <a:endParaRPr lang="ru-RU" sz="1000" b="1" dirty="0">
                        <a:solidFill>
                          <a:schemeClr val="tx1"/>
                        </a:solidFill>
                        <a:effectLst/>
                        <a:latin typeface="+mn-lt"/>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latin typeface="+mn-lt"/>
                        </a:rPr>
                        <a:t>2022 </a:t>
                      </a:r>
                      <a:r>
                        <a:rPr lang="ru-RU" sz="1000" b="1" dirty="0">
                          <a:solidFill>
                            <a:schemeClr val="tx1"/>
                          </a:solidFill>
                          <a:effectLst/>
                          <a:latin typeface="+mn-lt"/>
                        </a:rPr>
                        <a:t>год </a:t>
                      </a:r>
                    </a:p>
                    <a:p>
                      <a:pPr algn="ctr">
                        <a:spcAft>
                          <a:spcPts val="0"/>
                        </a:spcAft>
                      </a:pPr>
                      <a:r>
                        <a:rPr lang="ru-RU" sz="1000" b="1" dirty="0">
                          <a:solidFill>
                            <a:schemeClr val="tx1"/>
                          </a:solidFill>
                          <a:effectLst/>
                          <a:latin typeface="+mn-lt"/>
                        </a:rPr>
                        <a:t>(факт)</a:t>
                      </a:r>
                      <a:endParaRPr lang="ru-RU" sz="1000" b="1" dirty="0">
                        <a:solidFill>
                          <a:schemeClr val="tx1"/>
                        </a:solidFill>
                        <a:effectLst/>
                        <a:latin typeface="+mn-lt"/>
                        <a:ea typeface="Times New Roman" panose="02020603050405020304" pitchFamily="18" charset="0"/>
                      </a:endParaRPr>
                    </a:p>
                  </a:txBody>
                  <a:tcPr marL="58276" marR="5827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03649">
                <a:tc vMerge="1">
                  <a:txBody>
                    <a:bodyPr/>
                    <a:lstStyle/>
                    <a:p>
                      <a:endParaRPr lang="ru-RU"/>
                    </a:p>
                  </a:txBody>
                  <a:tcPr/>
                </a:tc>
                <a:tc>
                  <a:txBody>
                    <a:bodyPr/>
                    <a:lstStyle/>
                    <a:p>
                      <a:pPr algn="ctr" fontAlgn="ctr"/>
                      <a:r>
                        <a:rPr lang="ru-RU" sz="1000" b="1" i="0" u="none" strike="noStrike" dirty="0">
                          <a:solidFill>
                            <a:srgbClr val="000000"/>
                          </a:solidFill>
                          <a:effectLst/>
                          <a:latin typeface="Arial" panose="020B0604020202020204" pitchFamily="34" charset="0"/>
                        </a:rPr>
                        <a:t>665 828,0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Arial" panose="020B0604020202020204" pitchFamily="34" charset="0"/>
                        </a:rPr>
                        <a:t>645 527,2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498114851"/>
              </p:ext>
            </p:extLst>
          </p:nvPr>
        </p:nvGraphicFramePr>
        <p:xfrm>
          <a:off x="612775" y="2649455"/>
          <a:ext cx="8327406" cy="1266841"/>
        </p:xfrm>
        <a:graphic>
          <a:graphicData uri="http://schemas.openxmlformats.org/drawingml/2006/table">
            <a:tbl>
              <a:tblPr firstRow="1" firstCol="1" bandRow="1">
                <a:tableStyleId>{5940675A-B579-460E-94D1-54222C63F5DA}</a:tableStyleId>
              </a:tblPr>
              <a:tblGrid>
                <a:gridCol w="5839204"/>
                <a:gridCol w="1204187"/>
                <a:gridCol w="1284015"/>
              </a:tblGrid>
              <a:tr h="343008">
                <a:tc>
                  <a:txBody>
                    <a:bodyPr/>
                    <a:lstStyle/>
                    <a:p>
                      <a:pPr algn="ctr" fontAlgn="ctr"/>
                      <a:r>
                        <a:rPr lang="ru-RU" sz="1000" b="1"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spcAft>
                          <a:spcPts val="0"/>
                        </a:spcAft>
                      </a:pPr>
                      <a:r>
                        <a:rPr lang="ru-RU" sz="1000" b="1" dirty="0" smtClean="0">
                          <a:solidFill>
                            <a:schemeClr val="tx1"/>
                          </a:solidFill>
                          <a:effectLst/>
                        </a:rPr>
                        <a:t>2022 год </a:t>
                      </a:r>
                    </a:p>
                    <a:p>
                      <a:pPr algn="ctr">
                        <a:lnSpc>
                          <a:spcPct val="120000"/>
                        </a:lnSpc>
                        <a:spcAft>
                          <a:spcPts val="0"/>
                        </a:spcAft>
                      </a:pPr>
                      <a:r>
                        <a:rPr lang="ru-RU" sz="1000" b="1" dirty="0" smtClean="0">
                          <a:solidFill>
                            <a:schemeClr val="tx1"/>
                          </a:solidFill>
                          <a:effectLst/>
                        </a:rPr>
                        <a:t>(</a:t>
                      </a: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spcAft>
                          <a:spcPts val="0"/>
                        </a:spcAft>
                      </a:pPr>
                      <a:r>
                        <a:rPr lang="ru-RU" sz="1000" b="1" dirty="0" smtClean="0">
                          <a:solidFill>
                            <a:schemeClr val="tx1"/>
                          </a:solidFill>
                          <a:effectLst/>
                        </a:rPr>
                        <a:t>2022 год </a:t>
                      </a:r>
                    </a:p>
                    <a:p>
                      <a:pPr algn="ctr">
                        <a:lnSpc>
                          <a:spcPct val="120000"/>
                        </a:lnSpc>
                        <a:spcAft>
                          <a:spcPts val="0"/>
                        </a:spcAft>
                      </a:pPr>
                      <a:r>
                        <a:rPr lang="ru-RU" sz="1000" b="1" dirty="0" smtClean="0">
                          <a:solidFill>
                            <a:schemeClr val="tx1"/>
                          </a:solidFill>
                          <a:effectLst/>
                        </a:rPr>
                        <a:t>(</a:t>
                      </a:r>
                      <a:r>
                        <a:rPr lang="ru-RU" sz="1000" b="1"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42516">
                <a:tc>
                  <a:txBody>
                    <a:bodyPr/>
                    <a:lstStyle/>
                    <a:p>
                      <a:pPr algn="just">
                        <a:spcAft>
                          <a:spcPts val="0"/>
                        </a:spcAft>
                      </a:pPr>
                      <a:r>
                        <a:rPr lang="ru-RU" sz="1000" dirty="0">
                          <a:solidFill>
                            <a:schemeClr val="tx1"/>
                          </a:solidFill>
                          <a:effectLst/>
                        </a:rPr>
                        <a:t>Выполнение задания на организацию, участие, проведение первоочередных туристских мероприятий, процентов</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100</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100</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22133">
                <a:tc>
                  <a:txBody>
                    <a:bodyPr/>
                    <a:lstStyle/>
                    <a:p>
                      <a:pPr algn="just">
                        <a:spcAft>
                          <a:spcPts val="0"/>
                        </a:spcAft>
                      </a:pPr>
                      <a:r>
                        <a:rPr lang="ru-RU" sz="1000" dirty="0">
                          <a:solidFill>
                            <a:schemeClr val="tx1"/>
                          </a:solidFill>
                          <a:effectLst/>
                        </a:rPr>
                        <a:t>Объем платных туристских услуг, оказанных населению, млн</a:t>
                      </a:r>
                      <a:r>
                        <a:rPr lang="ru-RU" sz="1000" dirty="0" smtClean="0">
                          <a:solidFill>
                            <a:schemeClr val="tx1"/>
                          </a:solidFill>
                          <a:effectLst/>
                        </a:rPr>
                        <a:t>. рублей</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12 506,6</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12 506,6</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1233">
                <a:tc>
                  <a:txBody>
                    <a:bodyPr/>
                    <a:lstStyle/>
                    <a:p>
                      <a:pPr algn="just">
                        <a:spcAft>
                          <a:spcPts val="0"/>
                        </a:spcAft>
                      </a:pPr>
                      <a:r>
                        <a:rPr lang="ru-RU" sz="1000" dirty="0">
                          <a:solidFill>
                            <a:schemeClr val="tx1"/>
                          </a:solidFill>
                          <a:effectLst/>
                        </a:rPr>
                        <a:t>Увеличение внутренних и въездных туристских потоков в республику, тыс</a:t>
                      </a:r>
                      <a:r>
                        <a:rPr lang="ru-RU" sz="1000" dirty="0" smtClean="0">
                          <a:solidFill>
                            <a:schemeClr val="tx1"/>
                          </a:solidFill>
                          <a:effectLst/>
                        </a:rPr>
                        <a:t>. человек</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3 242,3</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3 242,3</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30521">
                <a:tc>
                  <a:txBody>
                    <a:bodyPr/>
                    <a:lstStyle/>
                    <a:p>
                      <a:pPr algn="just">
                        <a:spcAft>
                          <a:spcPts val="0"/>
                        </a:spcAft>
                      </a:pPr>
                      <a:r>
                        <a:rPr lang="ru-RU" sz="1000" dirty="0">
                          <a:solidFill>
                            <a:schemeClr val="tx1"/>
                          </a:solidFill>
                          <a:effectLst/>
                        </a:rPr>
                        <a:t>Количество специалистов, подготовленных в сфере туризма и гостеприимства, человек </a:t>
                      </a:r>
                      <a:endParaRPr lang="ru-RU" sz="1000" dirty="0">
                        <a:solidFill>
                          <a:schemeClr val="tx1"/>
                        </a:solidFill>
                        <a:effectLst/>
                        <a:latin typeface="Times New Roman" panose="02020603050405020304" pitchFamily="18" charset="0"/>
                        <a:ea typeface="Times New Roman" panose="02020603050405020304" pitchFamily="18" charset="0"/>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500</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algn="ctr" defTabSz="685800" rtl="0" eaLnBrk="1" latinLnBrk="0" hangingPunct="1">
                        <a:lnSpc>
                          <a:spcPct val="120000"/>
                        </a:lnSpc>
                        <a:spcAft>
                          <a:spcPts val="0"/>
                        </a:spcAft>
                      </a:pPr>
                      <a:r>
                        <a:rPr lang="ru-RU" sz="1000" kern="1200" dirty="0" smtClean="0">
                          <a:solidFill>
                            <a:schemeClr val="tx1"/>
                          </a:solidFill>
                          <a:effectLst/>
                          <a:latin typeface="+mn-lt"/>
                          <a:ea typeface="+mn-ea"/>
                          <a:cs typeface="+mn-cs"/>
                        </a:rPr>
                        <a:t>500</a:t>
                      </a:r>
                      <a:endParaRPr lang="ru-RU" sz="1000" kern="1200" dirty="0">
                        <a:solidFill>
                          <a:schemeClr val="tx1"/>
                        </a:solidFill>
                        <a:effectLst/>
                        <a:latin typeface="+mn-lt"/>
                        <a:ea typeface="+mn-ea"/>
                        <a:cs typeface="+mn-cs"/>
                      </a:endParaRPr>
                    </a:p>
                  </a:txBody>
                  <a:tcPr marL="57908" marR="579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612775" y="978731"/>
            <a:ext cx="83274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339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1" i="0"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Цель: </a:t>
            </a:r>
            <a:r>
              <a:rPr kumimoji="0" lang="ru-RU" altLang="ru-RU" sz="1200" b="0" i="0" u="none" strike="noStrike" cap="none" normalizeH="0" baseline="0" dirty="0" smtClean="0">
                <a:ln>
                  <a:noFill/>
                </a:ln>
                <a:effectLst/>
                <a:latin typeface="Arial" panose="020B0604020202020204" pitchFamily="34" charset="0"/>
                <a:ea typeface="Times New Roman" panose="02020603050405020304" pitchFamily="18" charset="0"/>
              </a:rPr>
              <a:t>повышение конкурентоспособности туристского комплекса Республики Татарстан на российском и международном туристских рынках на базе эффективного использования развивающейся инфраструктуры туризма, а также культурно-исторического, природного потенциала, потенциала событийного туризма республики и развития индустрии гостеприимства</a:t>
            </a:r>
            <a:endParaRPr kumimoji="0" lang="ru-RU" altLang="ru-RU" sz="1200" b="0" i="0" u="none" strike="noStrike" cap="none" normalizeH="0" baseline="0" dirty="0" smtClean="0">
              <a:ln>
                <a:noFill/>
              </a:ln>
              <a:effectLst/>
              <a:latin typeface="Arial" panose="020B0604020202020204" pitchFamily="34" charset="0"/>
            </a:endParaRPr>
          </a:p>
        </p:txBody>
      </p:sp>
      <p:sp>
        <p:nvSpPr>
          <p:cNvPr id="7" name="Скругленный прямоугольник 6"/>
          <p:cNvSpPr/>
          <p:nvPr/>
        </p:nvSpPr>
        <p:spPr>
          <a:xfrm>
            <a:off x="612775" y="126267"/>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600" b="1" dirty="0" smtClean="0">
                <a:solidFill>
                  <a:schemeClr val="tx1"/>
                </a:solidFill>
                <a:latin typeface="Arial" panose="020B0604020202020204" pitchFamily="34" charset="0"/>
                <a:ea typeface="Times New Roman" panose="02020603050405020304" pitchFamily="18" charset="0"/>
              </a:rPr>
              <a:t>24. Государственная программа </a:t>
            </a:r>
            <a:br>
              <a:rPr lang="ru-RU" altLang="ru-RU" sz="1600" b="1" dirty="0" smtClean="0">
                <a:solidFill>
                  <a:schemeClr val="tx1"/>
                </a:solidFill>
                <a:latin typeface="Arial" panose="020B0604020202020204" pitchFamily="34" charset="0"/>
                <a:ea typeface="Times New Roman" panose="02020603050405020304" pitchFamily="18" charset="0"/>
              </a:rPr>
            </a:br>
            <a:r>
              <a:rPr lang="ru-RU" altLang="ru-RU" sz="1600" b="1" dirty="0" smtClean="0">
                <a:solidFill>
                  <a:schemeClr val="tx1"/>
                </a:solidFill>
                <a:latin typeface="Arial" panose="020B0604020202020204" pitchFamily="34" charset="0"/>
                <a:ea typeface="Times New Roman" panose="02020603050405020304" pitchFamily="18" charset="0"/>
              </a:rPr>
              <a:t>«Развитие </a:t>
            </a:r>
            <a:r>
              <a:rPr lang="ru-RU" altLang="ru-RU" sz="1600" b="1" dirty="0">
                <a:solidFill>
                  <a:schemeClr val="tx1"/>
                </a:solidFill>
                <a:latin typeface="Arial" panose="020B0604020202020204" pitchFamily="34" charset="0"/>
                <a:ea typeface="Times New Roman" panose="02020603050405020304" pitchFamily="18" charset="0"/>
              </a:rPr>
              <a:t>сферы туризма и гостеприимства в Республике </a:t>
            </a:r>
            <a:r>
              <a:rPr lang="ru-RU" altLang="ru-RU" sz="1600" b="1" dirty="0" smtClean="0">
                <a:solidFill>
                  <a:schemeClr val="tx1"/>
                </a:solidFill>
                <a:latin typeface="Arial" panose="020B0604020202020204" pitchFamily="34" charset="0"/>
                <a:ea typeface="Times New Roman" panose="02020603050405020304" pitchFamily="18" charset="0"/>
              </a:rPr>
              <a:t>Татарстан» </a:t>
            </a:r>
            <a:endParaRPr lang="ru-RU" altLang="ru-RU" sz="1600" dirty="0"/>
          </a:p>
        </p:txBody>
      </p:sp>
      <p:sp>
        <p:nvSpPr>
          <p:cNvPr id="8" name="Прямоугольник 7"/>
          <p:cNvSpPr/>
          <p:nvPr/>
        </p:nvSpPr>
        <p:spPr>
          <a:xfrm>
            <a:off x="523194" y="5755232"/>
            <a:ext cx="8734425"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a:t>
            </a:r>
            <a:r>
              <a:rPr lang="en-US" sz="1000" b="1" i="1" dirty="0" smtClean="0">
                <a:solidFill>
                  <a:schemeClr val="accent1"/>
                </a:solidFill>
              </a:rPr>
              <a:t> </a:t>
            </a:r>
            <a:r>
              <a:rPr lang="ru-RU" sz="1000" b="1" i="1" dirty="0" smtClean="0">
                <a:solidFill>
                  <a:schemeClr val="accent1"/>
                </a:solidFill>
              </a:rPr>
              <a:t>Государственный комитет Республики Татарстан по туризму</a:t>
            </a:r>
            <a:endParaRPr lang="ru-RU" sz="1000" b="1" i="1" dirty="0">
              <a:solidFill>
                <a:schemeClr val="accent1"/>
              </a:solidFill>
            </a:endParaRPr>
          </a:p>
        </p:txBody>
      </p:sp>
      <p:sp>
        <p:nvSpPr>
          <p:cNvPr id="9" name="Объект 2"/>
          <p:cNvSpPr txBox="1">
            <a:spLocks/>
          </p:cNvSpPr>
          <p:nvPr/>
        </p:nvSpPr>
        <p:spPr>
          <a:xfrm>
            <a:off x="529998" y="6016842"/>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a:t>
            </a:r>
            <a:r>
              <a:rPr lang="en-US" sz="1000" b="1" i="1" dirty="0" smtClean="0">
                <a:solidFill>
                  <a:schemeClr val="accent6"/>
                </a:solidFill>
              </a:rPr>
              <a:t>://tourism.tatarstan.ru</a:t>
            </a:r>
            <a:endParaRPr lang="ru-RU" sz="1000" b="1" i="1" dirty="0">
              <a:solidFill>
                <a:schemeClr val="accent6"/>
              </a:solidFill>
            </a:endParaRPr>
          </a:p>
        </p:txBody>
      </p:sp>
    </p:spTree>
    <p:extLst>
      <p:ext uri="{BB962C8B-B14F-4D97-AF65-F5344CB8AC3E}">
        <p14:creationId xmlns:p14="http://schemas.microsoft.com/office/powerpoint/2010/main" val="16602342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551017645"/>
              </p:ext>
            </p:extLst>
          </p:nvPr>
        </p:nvGraphicFramePr>
        <p:xfrm>
          <a:off x="568007" y="1667691"/>
          <a:ext cx="8447406" cy="487290"/>
        </p:xfrm>
        <a:graphic>
          <a:graphicData uri="http://schemas.openxmlformats.org/drawingml/2006/table">
            <a:tbl>
              <a:tblPr firstRow="1" firstCol="1" bandRow="1">
                <a:tableStyleId>{5940675A-B579-460E-94D1-54222C63F5DA}</a:tableStyleId>
              </a:tblPr>
              <a:tblGrid>
                <a:gridCol w="6456700"/>
                <a:gridCol w="995353"/>
                <a:gridCol w="995353"/>
              </a:tblGrid>
              <a:tr h="184161">
                <a:tc rowSpan="2">
                  <a:txBody>
                    <a:bodyPr/>
                    <a:lstStyle/>
                    <a:p>
                      <a:pPr algn="ctr">
                        <a:spcAft>
                          <a:spcPts val="0"/>
                        </a:spcAft>
                      </a:pPr>
                      <a:r>
                        <a:rPr lang="ru-RU" sz="1000" b="1" dirty="0">
                          <a:effectLst/>
                        </a:rPr>
                        <a:t>Объем финансирования государственной программы (тыс</a:t>
                      </a:r>
                      <a:r>
                        <a:rPr lang="ru-RU" sz="1000" b="1" dirty="0" smtClean="0">
                          <a:effectLst/>
                        </a:rPr>
                        <a:t>. рублей</a:t>
                      </a:r>
                      <a:r>
                        <a:rPr lang="ru-RU" sz="1000" b="1" dirty="0">
                          <a:effectLst/>
                        </a:rPr>
                        <a:t>)</a:t>
                      </a:r>
                      <a:endParaRPr lang="ru-RU" sz="1000" b="1" dirty="0">
                        <a:effectLst/>
                        <a:latin typeface="Times New Roman" panose="02020603050405020304" pitchFamily="18" charset="0"/>
                        <a:ea typeface="Times New Roman" panose="02020603050405020304" pitchFamily="18" charset="0"/>
                      </a:endParaRPr>
                    </a:p>
                  </a:txBody>
                  <a:tcPr marL="58657" marR="586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2022 </a:t>
                      </a:r>
                      <a:r>
                        <a:rPr lang="ru-RU" sz="1000" b="1" dirty="0">
                          <a:solidFill>
                            <a:schemeClr val="tx1"/>
                          </a:solidFill>
                          <a:effectLst/>
                        </a:rPr>
                        <a:t>год (план)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8657" marR="586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2022 </a:t>
                      </a:r>
                      <a:r>
                        <a:rPr lang="ru-RU" sz="1000" b="1" dirty="0">
                          <a:solidFill>
                            <a:schemeClr val="tx1"/>
                          </a:solidFill>
                          <a:effectLst/>
                        </a:rPr>
                        <a:t>год (факт)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8657" marR="5865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82490">
                <a:tc vMerge="1">
                  <a:txBody>
                    <a:bodyPr/>
                    <a:lstStyle/>
                    <a:p>
                      <a:endParaRPr lang="ru-RU"/>
                    </a:p>
                  </a:txBody>
                  <a:tcPr/>
                </a:tc>
                <a:tc>
                  <a:txBody>
                    <a:bodyPr/>
                    <a:lstStyle/>
                    <a:p>
                      <a:pPr algn="ctr" fontAlgn="ctr"/>
                      <a:r>
                        <a:rPr lang="ru-RU" sz="1000" b="1" i="0" u="none" strike="noStrike" dirty="0">
                          <a:solidFill>
                            <a:srgbClr val="000000"/>
                          </a:solidFill>
                          <a:effectLst/>
                          <a:latin typeface="Arial" panose="020B0604020202020204" pitchFamily="34" charset="0"/>
                        </a:rPr>
                        <a:t>8 459,1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Arial" panose="020B0604020202020204" pitchFamily="34" charset="0"/>
                        </a:rPr>
                        <a:t>8 449,1</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89334706"/>
              </p:ext>
            </p:extLst>
          </p:nvPr>
        </p:nvGraphicFramePr>
        <p:xfrm>
          <a:off x="566059" y="2230377"/>
          <a:ext cx="8447406" cy="1822813"/>
        </p:xfrm>
        <a:graphic>
          <a:graphicData uri="http://schemas.openxmlformats.org/drawingml/2006/table">
            <a:tbl>
              <a:tblPr firstRow="1" firstCol="1" bandRow="1">
                <a:tableStyleId>{5940675A-B579-460E-94D1-54222C63F5DA}</a:tableStyleId>
              </a:tblPr>
              <a:tblGrid>
                <a:gridCol w="6451918"/>
                <a:gridCol w="1009650"/>
                <a:gridCol w="985838"/>
              </a:tblGrid>
              <a:tr h="348107">
                <a:tc>
                  <a:txBody>
                    <a:bodyPr/>
                    <a:lstStyle/>
                    <a:p>
                      <a:pPr algn="ctr" fontAlgn="ctr"/>
                      <a:r>
                        <a:rPr lang="ru-RU" sz="1000" b="1"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55946" marR="559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2022 год </a:t>
                      </a:r>
                      <a:r>
                        <a:rPr lang="ru-RU" sz="1000" b="1"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5946" marR="559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b="1" dirty="0" smtClean="0">
                          <a:solidFill>
                            <a:schemeClr val="tx1"/>
                          </a:solidFill>
                          <a:effectLst/>
                        </a:rPr>
                        <a:t>2022 год </a:t>
                      </a:r>
                      <a:r>
                        <a:rPr lang="ru-RU" sz="1000" b="1"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5946" marR="5594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64501">
                <a:tc>
                  <a:txBody>
                    <a:bodyPr/>
                    <a:lstStyle/>
                    <a:p>
                      <a:pPr algn="just">
                        <a:lnSpc>
                          <a:spcPct val="115000"/>
                        </a:lnSpc>
                        <a:spcAft>
                          <a:spcPts val="0"/>
                        </a:spcAft>
                      </a:pPr>
                      <a:r>
                        <a:rPr lang="ru-RU" sz="1000" dirty="0"/>
                        <a:t>Доля государственных гражданских (муниципальных) служащих, прошедших повышение квалификации, процентов</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33,0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Times New Roman"/>
                          <a:cs typeface="Times New Roman"/>
                        </a:rPr>
                        <a:t>33,0</a:t>
                      </a:r>
                      <a:endParaRPr lang="ru-RU" sz="1000" dirty="0">
                        <a:solidFill>
                          <a:schemeClr val="tx1"/>
                        </a:solidFill>
                        <a:effectLst/>
                        <a:latin typeface="+mn-lt"/>
                        <a:ea typeface="Calibri"/>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2959">
                <a:tc>
                  <a:txBody>
                    <a:bodyPr/>
                    <a:lstStyle/>
                    <a:p>
                      <a:pPr algn="just">
                        <a:lnSpc>
                          <a:spcPct val="115000"/>
                        </a:lnSpc>
                        <a:spcAft>
                          <a:spcPts val="0"/>
                        </a:spcAft>
                      </a:pPr>
                      <a:r>
                        <a:rPr lang="ru-RU" sz="1000" dirty="0"/>
                        <a:t>Доля органов государственной власти и органов местного самоуправления Республики Татарстан, обеспечивших прозрачность деятельности по осуществлению закупок товаров, работ, услуг для обеспечения государственных (муниципальных) нужд</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a:cs typeface="Times New Roman"/>
                        </a:rPr>
                        <a:t>100,0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a:cs typeface="Times New Roman"/>
                        </a:rPr>
                        <a:t>100,0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17881">
                <a:tc>
                  <a:txBody>
                    <a:bodyPr/>
                    <a:lstStyle/>
                    <a:p>
                      <a:pPr algn="just">
                        <a:lnSpc>
                          <a:spcPct val="115000"/>
                        </a:lnSpc>
                        <a:spcAft>
                          <a:spcPts val="0"/>
                        </a:spcAft>
                      </a:pPr>
                      <a:r>
                        <a:rPr lang="ru-RU" sz="1000" dirty="0"/>
                        <a:t>Доля предпринимателей, попадавших в коррупционную ситуацию, процентов (по данным социологических исследований, проводимых Министерством экономики РТ)</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a:cs typeface="Times New Roman"/>
                        </a:rPr>
                        <a:t>13,7</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a:cs typeface="Times New Roman"/>
                        </a:rPr>
                        <a:t>7,5</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33905">
                <a:tc>
                  <a:txBody>
                    <a:bodyPr/>
                    <a:lstStyle/>
                    <a:p>
                      <a:pPr algn="just">
                        <a:lnSpc>
                          <a:spcPct val="115000"/>
                        </a:lnSpc>
                        <a:spcAft>
                          <a:spcPts val="0"/>
                        </a:spcAft>
                      </a:pPr>
                      <a:r>
                        <a:rPr lang="ru-RU" sz="1000" dirty="0"/>
                        <a:t>Количество проведенных приемов в муниципальных районах и городских округах Республики Татарстан</a:t>
                      </a:r>
                      <a:endParaRPr lang="ru-RU" sz="1000" dirty="0">
                        <a:solidFill>
                          <a:schemeClr val="tx1"/>
                        </a:solidFill>
                        <a:effectLst/>
                        <a:latin typeface="+mn-lt"/>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a:cs typeface="Times New Roman"/>
                        </a:rPr>
                        <a:t>10,0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solidFill>
                            <a:schemeClr val="tx1"/>
                          </a:solidFill>
                          <a:effectLst/>
                          <a:latin typeface="+mn-lt"/>
                          <a:ea typeface="Calibri"/>
                          <a:cs typeface="Times New Roman"/>
                        </a:rPr>
                        <a:t>63,0</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568007" y="1147541"/>
            <a:ext cx="84474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buFontTx/>
              <a:buNone/>
              <a:tabLst/>
            </a:pPr>
            <a:r>
              <a:rPr kumimoji="0" lang="ru-RU" altLang="ru-RU" sz="1200" b="1" i="0" strike="noStrike" cap="none" normalizeH="0" baseline="0" dirty="0" smtClean="0">
                <a:ln>
                  <a:noFill/>
                </a:ln>
                <a:effectLst/>
                <a:latin typeface="Arial" panose="020B0604020202020204" pitchFamily="34" charset="0"/>
                <a:ea typeface="Calibri" panose="020F0502020204030204" pitchFamily="34" charset="0"/>
              </a:rPr>
              <a:t>Цель: </a:t>
            </a:r>
            <a:r>
              <a:rPr kumimoji="0" lang="ru-RU" altLang="ru-RU" sz="1200" b="0" i="0" u="none" strike="noStrike" cap="none" normalizeH="0" baseline="0" dirty="0" smtClean="0">
                <a:ln>
                  <a:noFill/>
                </a:ln>
                <a:effectLst/>
                <a:latin typeface="Arial" panose="020B0604020202020204" pitchFamily="34" charset="0"/>
                <a:ea typeface="Calibri" panose="020F0502020204030204" pitchFamily="34" charset="0"/>
              </a:rPr>
              <a:t>выявление и устранение причин коррупции (профилактика коррупции), создание условий, препятствующих коррупции, формирование в обществе нетерпимого отношения к коррупции</a:t>
            </a:r>
            <a:endParaRPr kumimoji="0" lang="ru-RU" altLang="ru-RU" sz="1200" b="0" i="0" u="none" strike="noStrike" cap="none" normalizeH="0" baseline="0" dirty="0" smtClean="0">
              <a:ln>
                <a:noFill/>
              </a:ln>
              <a:effectLst/>
              <a:latin typeface="Arial" panose="020B0604020202020204" pitchFamily="34" charset="0"/>
            </a:endParaRPr>
          </a:p>
        </p:txBody>
      </p:sp>
      <p:sp>
        <p:nvSpPr>
          <p:cNvPr id="7" name="Скругленный прямоугольник 6"/>
          <p:cNvSpPr/>
          <p:nvPr/>
        </p:nvSpPr>
        <p:spPr>
          <a:xfrm>
            <a:off x="612775" y="126267"/>
            <a:ext cx="794385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eaLnBrk="0" fontAlgn="base" hangingPunct="0">
              <a:spcBef>
                <a:spcPct val="0"/>
              </a:spcBef>
              <a:spcAft>
                <a:spcPct val="0"/>
              </a:spcAft>
            </a:pPr>
            <a:r>
              <a:rPr lang="ru-RU" altLang="ru-RU" sz="1600" b="1" dirty="0" smtClean="0">
                <a:solidFill>
                  <a:schemeClr val="tx1"/>
                </a:solidFill>
                <a:latin typeface="Arial" panose="020B0604020202020204" pitchFamily="34" charset="0"/>
                <a:ea typeface="Times New Roman" panose="02020603050405020304" pitchFamily="18" charset="0"/>
              </a:rPr>
              <a:t>25. </a:t>
            </a:r>
            <a:r>
              <a:rPr lang="ru-RU" altLang="ru-RU" sz="1600" b="1" dirty="0">
                <a:solidFill>
                  <a:schemeClr val="tx1"/>
                </a:solidFill>
                <a:latin typeface="Arial" panose="020B0604020202020204" pitchFamily="34" charset="0"/>
                <a:ea typeface="Calibri" panose="020F0502020204030204" pitchFamily="34" charset="0"/>
              </a:rPr>
              <a:t>Государственная  программа</a:t>
            </a:r>
            <a:endParaRPr lang="ru-RU" altLang="ru-RU" sz="700" dirty="0">
              <a:solidFill>
                <a:schemeClr val="tx1"/>
              </a:solidFill>
              <a:latin typeface="Arial" panose="020B0604020202020204" pitchFamily="34" charset="0"/>
            </a:endParaRPr>
          </a:p>
          <a:p>
            <a:pPr lvl="0" algn="ctr" eaLnBrk="0" fontAlgn="base" hangingPunct="0">
              <a:spcBef>
                <a:spcPct val="0"/>
              </a:spcBef>
              <a:spcAft>
                <a:spcPct val="0"/>
              </a:spcAft>
            </a:pPr>
            <a:r>
              <a:rPr lang="ru-RU" altLang="ru-RU" sz="1600" b="1" dirty="0">
                <a:solidFill>
                  <a:schemeClr val="tx1"/>
                </a:solidFill>
                <a:latin typeface="Arial" panose="020B0604020202020204" pitchFamily="34" charset="0"/>
                <a:ea typeface="Calibri" panose="020F0502020204030204" pitchFamily="34" charset="0"/>
              </a:rPr>
              <a:t>«Реализация антикоррупционной политики Республики </a:t>
            </a:r>
            <a:r>
              <a:rPr lang="ru-RU" altLang="ru-RU" sz="1600" b="1" dirty="0" smtClean="0">
                <a:solidFill>
                  <a:schemeClr val="tx1"/>
                </a:solidFill>
                <a:latin typeface="Arial" panose="020B0604020202020204" pitchFamily="34" charset="0"/>
                <a:ea typeface="Calibri" panose="020F0502020204030204" pitchFamily="34" charset="0"/>
              </a:rPr>
              <a:t>Татарстан </a:t>
            </a:r>
          </a:p>
          <a:p>
            <a:pPr lvl="0" algn="ctr" eaLnBrk="0" fontAlgn="base" hangingPunct="0">
              <a:spcBef>
                <a:spcPct val="0"/>
              </a:spcBef>
              <a:spcAft>
                <a:spcPct val="0"/>
              </a:spcAft>
            </a:pPr>
            <a:r>
              <a:rPr lang="ru-RU" altLang="ru-RU" sz="1600" b="1" dirty="0" smtClean="0">
                <a:solidFill>
                  <a:schemeClr val="tx1"/>
                </a:solidFill>
                <a:latin typeface="Arial" panose="020B0604020202020204" pitchFamily="34" charset="0"/>
                <a:ea typeface="Calibri" panose="020F0502020204030204" pitchFamily="34" charset="0"/>
              </a:rPr>
              <a:t>на 2015 – 2025 годы»</a:t>
            </a:r>
            <a:endParaRPr lang="ru-RU" altLang="ru-RU" sz="700" dirty="0">
              <a:solidFill>
                <a:schemeClr val="tx1"/>
              </a:solidFill>
              <a:latin typeface="Arial" panose="020B0604020202020204" pitchFamily="34" charset="0"/>
            </a:endParaRPr>
          </a:p>
        </p:txBody>
      </p:sp>
      <p:sp>
        <p:nvSpPr>
          <p:cNvPr id="8" name="Прямоугольник 7"/>
          <p:cNvSpPr/>
          <p:nvPr/>
        </p:nvSpPr>
        <p:spPr>
          <a:xfrm>
            <a:off x="544755" y="5770621"/>
            <a:ext cx="8734425" cy="246221"/>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a:t>
            </a:r>
            <a:r>
              <a:rPr lang="en-US" sz="1000" b="1" i="1" dirty="0" smtClean="0">
                <a:solidFill>
                  <a:schemeClr val="accent1"/>
                </a:solidFill>
              </a:rPr>
              <a:t> </a:t>
            </a:r>
            <a:r>
              <a:rPr lang="ru-RU" sz="1000" b="1" i="1" dirty="0" smtClean="0">
                <a:solidFill>
                  <a:schemeClr val="accent1"/>
                </a:solidFill>
              </a:rPr>
              <a:t>Министерство юстиции Республики Татарстан</a:t>
            </a:r>
            <a:endParaRPr lang="ru-RU" sz="1000" b="1" i="1" dirty="0">
              <a:solidFill>
                <a:schemeClr val="accent1"/>
              </a:solidFill>
            </a:endParaRPr>
          </a:p>
        </p:txBody>
      </p:sp>
      <p:sp>
        <p:nvSpPr>
          <p:cNvPr id="9" name="Объект 2"/>
          <p:cNvSpPr txBox="1">
            <a:spLocks/>
          </p:cNvSpPr>
          <p:nvPr/>
        </p:nvSpPr>
        <p:spPr>
          <a:xfrm>
            <a:off x="529998" y="6016842"/>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ru-RU" sz="1000" b="1" i="1" dirty="0">
                <a:solidFill>
                  <a:schemeClr val="accent6"/>
                </a:solidFill>
              </a:rPr>
              <a:t>http://</a:t>
            </a:r>
            <a:r>
              <a:rPr lang="en-US" sz="1000" b="1" i="1" dirty="0" smtClean="0">
                <a:solidFill>
                  <a:schemeClr val="accent6"/>
                </a:solidFill>
              </a:rPr>
              <a:t>minjust.tatarstan.ru</a:t>
            </a:r>
            <a:endParaRPr lang="ru-RU" sz="1000" b="1" i="1" dirty="0">
              <a:solidFill>
                <a:schemeClr val="accent6"/>
              </a:solidFill>
            </a:endParaRPr>
          </a:p>
        </p:txBody>
      </p:sp>
    </p:spTree>
    <p:extLst>
      <p:ext uri="{BB962C8B-B14F-4D97-AF65-F5344CB8AC3E}">
        <p14:creationId xmlns:p14="http://schemas.microsoft.com/office/powerpoint/2010/main" val="688975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44830" y="320358"/>
            <a:ext cx="8088112" cy="574747"/>
          </a:xfrm>
        </p:spPr>
        <p:txBody>
          <a:bodyPr>
            <a:normAutofit fontScale="77500" lnSpcReduction="20000"/>
          </a:bodyPr>
          <a:lstStyle/>
          <a:p>
            <a:r>
              <a:rPr lang="ru-RU" dirty="0" smtClean="0"/>
              <a:t>Основные </a:t>
            </a:r>
            <a:r>
              <a:rPr lang="ru-RU" dirty="0"/>
              <a:t>показатели консолидированного бюджета Республики Татарстан за </a:t>
            </a:r>
            <a:r>
              <a:rPr lang="ru-RU" dirty="0" smtClean="0"/>
              <a:t>2022 </a:t>
            </a:r>
            <a:r>
              <a:rPr lang="ru-RU" dirty="0"/>
              <a:t>год (тыс</a:t>
            </a:r>
            <a:r>
              <a:rPr lang="ru-RU" dirty="0" smtClean="0"/>
              <a:t>. рублей)</a:t>
            </a:r>
            <a:r>
              <a:rPr lang="ru-RU" dirty="0"/>
              <a:t>	</a:t>
            </a:r>
          </a:p>
          <a:p>
            <a:endParaRPr lang="ru-RU" dirty="0"/>
          </a:p>
        </p:txBody>
      </p:sp>
      <p:graphicFrame>
        <p:nvGraphicFramePr>
          <p:cNvPr id="5" name="Диаграмма 4"/>
          <p:cNvGraphicFramePr/>
          <p:nvPr>
            <p:extLst>
              <p:ext uri="{D42A27DB-BD31-4B8C-83A1-F6EECF244321}">
                <p14:modId xmlns:p14="http://schemas.microsoft.com/office/powerpoint/2010/main" val="3020905096"/>
              </p:ext>
            </p:extLst>
          </p:nvPr>
        </p:nvGraphicFramePr>
        <p:xfrm>
          <a:off x="752474" y="887485"/>
          <a:ext cx="8143875" cy="462749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46746" y="5432497"/>
            <a:ext cx="8355330" cy="646331"/>
          </a:xfrm>
          <a:prstGeom prst="rect">
            <a:avLst/>
          </a:prstGeom>
          <a:noFill/>
        </p:spPr>
        <p:txBody>
          <a:bodyPr wrap="square" rtlCol="0">
            <a:spAutoFit/>
          </a:bodyPr>
          <a:lstStyle/>
          <a:p>
            <a:r>
              <a:rPr lang="ru-RU" i="1" dirty="0" smtClean="0">
                <a:solidFill>
                  <a:schemeClr val="accent1"/>
                </a:solidFill>
              </a:rPr>
              <a:t>Консолидированный бюджет РТ = Бюджет РТ + бюджеты муниципальных образований  (без учета безвозмездных поступлений из бюджета РТ)</a:t>
            </a:r>
            <a:endParaRPr lang="ru-RU" i="1" dirty="0">
              <a:solidFill>
                <a:schemeClr val="accent1"/>
              </a:solidFill>
            </a:endParaRPr>
          </a:p>
        </p:txBody>
      </p:sp>
    </p:spTree>
    <p:extLst>
      <p:ext uri="{BB962C8B-B14F-4D97-AF65-F5344CB8AC3E}">
        <p14:creationId xmlns:p14="http://schemas.microsoft.com/office/powerpoint/2010/main" val="18789581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3919909387"/>
              </p:ext>
            </p:extLst>
          </p:nvPr>
        </p:nvGraphicFramePr>
        <p:xfrm>
          <a:off x="537210" y="2054384"/>
          <a:ext cx="8477250" cy="3539247"/>
        </p:xfrm>
        <a:graphic>
          <a:graphicData uri="http://schemas.openxmlformats.org/drawingml/2006/table">
            <a:tbl>
              <a:tblPr firstRow="1" firstCol="1" bandRow="1">
                <a:tableStyleId>{5C22544A-7EE6-4342-B048-85BDC9FD1C3A}</a:tableStyleId>
              </a:tblPr>
              <a:tblGrid>
                <a:gridCol w="5905499"/>
                <a:gridCol w="1209675"/>
                <a:gridCol w="1362076"/>
              </a:tblGrid>
              <a:tr h="181670">
                <a:tc>
                  <a:txBody>
                    <a:bodyPr/>
                    <a:lstStyle/>
                    <a:p>
                      <a:pPr algn="ctr" fontAlgn="ctr"/>
                      <a:r>
                        <a:rPr lang="ru-RU" sz="1000" b="1"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i="0" u="none" strike="noStrike" dirty="0" smtClean="0">
                          <a:solidFill>
                            <a:schemeClr val="tx1"/>
                          </a:solidFill>
                          <a:effectLst/>
                          <a:latin typeface="+mn-lt"/>
                        </a:rPr>
                        <a:t>2022 год </a:t>
                      </a:r>
                    </a:p>
                    <a:p>
                      <a:pPr algn="ctr" fontAlgn="ctr"/>
                      <a:r>
                        <a:rPr lang="ru-RU" sz="1000" b="1" i="0" u="none" strike="noStrike" dirty="0" smtClean="0">
                          <a:solidFill>
                            <a:schemeClr val="tx1"/>
                          </a:solidFill>
                          <a:effectLst/>
                          <a:latin typeface="+mn-lt"/>
                        </a:rPr>
                        <a:t>(</a:t>
                      </a:r>
                      <a:r>
                        <a:rPr lang="ru-RU" sz="1000" b="1" i="0" u="none" strike="noStrike" dirty="0">
                          <a:solidFill>
                            <a:schemeClr val="tx1"/>
                          </a:solidFill>
                          <a:effectLst/>
                          <a:latin typeface="+mn-lt"/>
                        </a:rPr>
                        <a:t>план)</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i="0" u="none" strike="noStrike" dirty="0" smtClean="0">
                          <a:solidFill>
                            <a:schemeClr val="tx1"/>
                          </a:solidFill>
                          <a:effectLst/>
                          <a:latin typeface="+mn-lt"/>
                        </a:rPr>
                        <a:t>2022 год </a:t>
                      </a:r>
                    </a:p>
                    <a:p>
                      <a:pPr algn="ctr" fontAlgn="ctr"/>
                      <a:r>
                        <a:rPr lang="ru-RU" sz="1000" b="1" i="0" u="none" strike="noStrike" dirty="0" smtClean="0">
                          <a:solidFill>
                            <a:schemeClr val="tx1"/>
                          </a:solidFill>
                          <a:effectLst/>
                          <a:latin typeface="+mn-lt"/>
                        </a:rPr>
                        <a:t>(</a:t>
                      </a:r>
                      <a:r>
                        <a:rPr lang="ru-RU" sz="1000" b="1" i="0" u="none" strike="noStrike" dirty="0">
                          <a:solidFill>
                            <a:schemeClr val="tx1"/>
                          </a:solidFill>
                          <a:effectLst/>
                          <a:latin typeface="+mn-lt"/>
                        </a:rPr>
                        <a:t>факт)</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65517">
                <a:tc>
                  <a:txBody>
                    <a:bodyPr/>
                    <a:lstStyle/>
                    <a:p>
                      <a:pPr algn="just" fontAlgn="ctr">
                        <a:lnSpc>
                          <a:spcPct val="115000"/>
                        </a:lnSpc>
                        <a:spcAft>
                          <a:spcPts val="0"/>
                        </a:spcAft>
                      </a:pPr>
                      <a:r>
                        <a:rPr lang="ru-RU" sz="1000" b="0" dirty="0">
                          <a:solidFill>
                            <a:schemeClr val="tx1"/>
                          </a:solidFill>
                          <a:effectLst/>
                          <a:latin typeface="+mn-lt"/>
                          <a:ea typeface="Calibri"/>
                          <a:cs typeface="Times New Roman"/>
                        </a:rPr>
                        <a:t>Количество молодых людей в возрасте от 12 до 35 лет, ежегодно выявляемых через Республиканский реестр конкурсных мероприятий и включаемых в Республиканскую базу данных одаренных и талантливых детей и молодежи, человек</a:t>
                      </a: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1 300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1 300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65517">
                <a:tc>
                  <a:txBody>
                    <a:bodyPr/>
                    <a:lstStyle/>
                    <a:p>
                      <a:pPr algn="just" fontAlgn="ctr">
                        <a:lnSpc>
                          <a:spcPct val="115000"/>
                        </a:lnSpc>
                        <a:spcAft>
                          <a:spcPts val="0"/>
                        </a:spcAft>
                      </a:pPr>
                      <a:r>
                        <a:rPr lang="ru-RU" sz="1000" b="0" dirty="0">
                          <a:solidFill>
                            <a:schemeClr val="tx1"/>
                          </a:solidFill>
                          <a:effectLst/>
                          <a:latin typeface="+mn-lt"/>
                          <a:ea typeface="Calibri"/>
                          <a:cs typeface="Times New Roman"/>
                        </a:rPr>
                        <a:t>Количество молодых людей из Республиканской базы данных одаренных и талантливых детей и молодежи в возрасте от 12 до 35, прошедших курсы индивидуальной продюсерской поддержки Университета Талантов, человек</a:t>
                      </a: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2 200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2 200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5347">
                <a:tc>
                  <a:txBody>
                    <a:bodyPr/>
                    <a:lstStyle/>
                    <a:p>
                      <a:pPr algn="just" fontAlgn="ctr">
                        <a:lnSpc>
                          <a:spcPct val="115000"/>
                        </a:lnSpc>
                        <a:spcAft>
                          <a:spcPts val="0"/>
                        </a:spcAft>
                      </a:pPr>
                      <a:r>
                        <a:rPr lang="ru-RU" sz="1000" b="0" dirty="0">
                          <a:solidFill>
                            <a:schemeClr val="tx1"/>
                          </a:solidFill>
                          <a:effectLst/>
                          <a:latin typeface="+mn-lt"/>
                          <a:ea typeface="Calibri"/>
                          <a:cs typeface="Times New Roman"/>
                        </a:rPr>
                        <a:t>Количество предприятий и организаций, системно участвующих в реализации проектов по профессиональной ориентации и самореализации, организации профессиональных проб и </a:t>
                      </a:r>
                      <a:r>
                        <a:rPr lang="ru-RU" sz="1000" b="0" dirty="0" err="1">
                          <a:solidFill>
                            <a:schemeClr val="tx1"/>
                          </a:solidFill>
                          <a:effectLst/>
                          <a:latin typeface="+mn-lt"/>
                          <a:ea typeface="Calibri"/>
                          <a:cs typeface="Times New Roman"/>
                        </a:rPr>
                        <a:t>стажировочных</a:t>
                      </a:r>
                      <a:r>
                        <a:rPr lang="ru-RU" sz="1000" b="0" dirty="0">
                          <a:solidFill>
                            <a:schemeClr val="tx1"/>
                          </a:solidFill>
                          <a:effectLst/>
                          <a:latin typeface="+mn-lt"/>
                          <a:ea typeface="Calibri"/>
                          <a:cs typeface="Times New Roman"/>
                        </a:rPr>
                        <a:t> площадок для одаренных и талантливых детей и молодежи в возрасте от 12 до 35 лет, единиц</a:t>
                      </a: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80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80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5347">
                <a:tc>
                  <a:txBody>
                    <a:bodyPr/>
                    <a:lstStyle/>
                    <a:p>
                      <a:pPr algn="just" fontAlgn="ctr">
                        <a:lnSpc>
                          <a:spcPct val="115000"/>
                        </a:lnSpc>
                        <a:spcAft>
                          <a:spcPts val="0"/>
                        </a:spcAft>
                      </a:pPr>
                      <a:r>
                        <a:rPr lang="ru-RU" sz="1000" b="0" dirty="0">
                          <a:solidFill>
                            <a:schemeClr val="tx1"/>
                          </a:solidFill>
                          <a:effectLst/>
                          <a:latin typeface="+mn-lt"/>
                          <a:ea typeface="Calibri"/>
                          <a:cs typeface="Times New Roman"/>
                        </a:rPr>
                        <a:t>Количество педагогов, специалистов, тренеров, обученных и сертифицированных в качестве наставников для работы с детьми и молодежью, человек</a:t>
                      </a: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1 770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1 770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5347">
                <a:tc>
                  <a:txBody>
                    <a:bodyPr/>
                    <a:lstStyle/>
                    <a:p>
                      <a:pPr algn="just" fontAlgn="ctr">
                        <a:lnSpc>
                          <a:spcPct val="115000"/>
                        </a:lnSpc>
                        <a:spcAft>
                          <a:spcPts val="0"/>
                        </a:spcAft>
                      </a:pPr>
                      <a:r>
                        <a:rPr lang="ru-RU" sz="1000" b="0" dirty="0">
                          <a:solidFill>
                            <a:schemeClr val="tx1"/>
                          </a:solidFill>
                          <a:effectLst/>
                          <a:latin typeface="+mn-lt"/>
                          <a:ea typeface="Calibri"/>
                          <a:cs typeface="Times New Roman"/>
                        </a:rPr>
                        <a:t>Количество посетителей портала Университета Талантов, проинформированных о возможностях профессионального развития в Республике Татарстан ежегодно, человек</a:t>
                      </a: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70 000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70 000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65517">
                <a:tc>
                  <a:txBody>
                    <a:bodyPr/>
                    <a:lstStyle/>
                    <a:p>
                      <a:pPr algn="just" fontAlgn="ctr">
                        <a:lnSpc>
                          <a:spcPct val="115000"/>
                        </a:lnSpc>
                        <a:spcAft>
                          <a:spcPts val="0"/>
                        </a:spcAft>
                      </a:pPr>
                      <a:r>
                        <a:rPr lang="ru-RU" sz="1000" b="0" dirty="0">
                          <a:solidFill>
                            <a:schemeClr val="tx1"/>
                          </a:solidFill>
                          <a:effectLst/>
                          <a:latin typeface="+mn-lt"/>
                          <a:ea typeface="Calibri"/>
                          <a:cs typeface="Times New Roman"/>
                        </a:rPr>
                        <a:t>Доля студентов Университета Талантов, получивших право на трудоустройство либо самозанятость, процентов</a:t>
                      </a: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100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100</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45347">
                <a:tc>
                  <a:txBody>
                    <a:bodyPr/>
                    <a:lstStyle/>
                    <a:p>
                      <a:pPr algn="just" fontAlgn="ctr">
                        <a:lnSpc>
                          <a:spcPct val="115000"/>
                        </a:lnSpc>
                        <a:spcAft>
                          <a:spcPts val="0"/>
                        </a:spcAft>
                      </a:pPr>
                      <a:r>
                        <a:rPr lang="ru-RU" sz="1000" b="0" dirty="0">
                          <a:solidFill>
                            <a:schemeClr val="tx1"/>
                          </a:solidFill>
                          <a:effectLst/>
                          <a:latin typeface="+mn-lt"/>
                          <a:ea typeface="Calibri"/>
                          <a:cs typeface="Times New Roman"/>
                        </a:rPr>
                        <a:t>Общий объем проведенных профильных смен по направлениям «Наука», «Спорт», «Искусство», человеко-дней</a:t>
                      </a:r>
                    </a:p>
                  </a:txBody>
                  <a:tcPr marL="71755" marR="7175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38 938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000" b="0" dirty="0">
                          <a:solidFill>
                            <a:schemeClr val="tx1"/>
                          </a:solidFill>
                          <a:effectLst/>
                          <a:latin typeface="+mn-lt"/>
                          <a:ea typeface="Calibri"/>
                          <a:cs typeface="Times New Roman"/>
                        </a:rPr>
                        <a:t>38 938</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4"/>
          <p:cNvSpPr>
            <a:spLocks noChangeArrowheads="1"/>
          </p:cNvSpPr>
          <p:nvPr/>
        </p:nvSpPr>
        <p:spPr bwMode="auto">
          <a:xfrm>
            <a:off x="501015" y="823544"/>
            <a:ext cx="8477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ru-RU" altLang="ru-RU"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Цель</a:t>
            </a:r>
            <a:r>
              <a:rPr lang="ru-RU" altLang="ru-RU" sz="1200" b="1" dirty="0">
                <a:latin typeface="Arial" panose="020B0604020202020204" pitchFamily="34" charset="0"/>
                <a:ea typeface="Times New Roman" panose="02020603050405020304" pitchFamily="18" charset="0"/>
              </a:rPr>
              <a:t>: </a:t>
            </a:r>
            <a:r>
              <a:rPr lang="ru-RU" altLang="ru-RU" sz="1200" dirty="0" smtClean="0">
                <a:latin typeface="Arial" panose="020B0604020202020204" pitchFamily="34" charset="0"/>
                <a:ea typeface="Times New Roman" panose="02020603050405020304" pitchFamily="18" charset="0"/>
              </a:rPr>
              <a:t>обеспечение </a:t>
            </a:r>
            <a:r>
              <a:rPr lang="ru-RU" altLang="ru-RU" sz="1200" dirty="0">
                <a:latin typeface="Arial" panose="020B0604020202020204" pitchFamily="34" charset="0"/>
                <a:ea typeface="Times New Roman" panose="02020603050405020304" pitchFamily="18" charset="0"/>
              </a:rPr>
              <a:t>развертывания преемственной системы развития интеллектуально-творческого потенциала детей, </a:t>
            </a:r>
            <a:r>
              <a:rPr lang="ru-RU" altLang="ru-RU" sz="1200" dirty="0" smtClean="0">
                <a:latin typeface="Arial" panose="020B0604020202020204" pitchFamily="34" charset="0"/>
                <a:ea typeface="Times New Roman" panose="02020603050405020304" pitchFamily="18" charset="0"/>
              </a:rPr>
              <a:t>молодежи, их профессиональных компетенций и стратегическое управление талантами в интересах инновационного развития Республики Татарстан</a:t>
            </a:r>
            <a:endParaRPr kumimoji="0" lang="ru-RU" altLang="ru-RU" sz="1200" i="0" u="none" strike="noStrike" cap="none" normalizeH="0" baseline="0" dirty="0" smtClean="0">
              <a:ln>
                <a:noFill/>
              </a:ln>
              <a:effectLst/>
              <a:latin typeface="Arial" panose="020B0604020202020204" pitchFamily="34" charset="0"/>
            </a:endParaRPr>
          </a:p>
        </p:txBody>
      </p:sp>
      <p:sp>
        <p:nvSpPr>
          <p:cNvPr id="2" name="Скругленный прямоугольник 1"/>
          <p:cNvSpPr/>
          <p:nvPr/>
        </p:nvSpPr>
        <p:spPr>
          <a:xfrm>
            <a:off x="542925"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26. Государственная </a:t>
            </a:r>
            <a:r>
              <a:rPr lang="ru-RU" sz="1600" b="1" dirty="0"/>
              <a:t>программа «Стратегическое управление талантами в Республике Татарстан на 2015 – </a:t>
            </a:r>
            <a:r>
              <a:rPr lang="ru-RU" sz="1600" b="1" dirty="0" smtClean="0"/>
              <a:t>2025 </a:t>
            </a:r>
            <a:r>
              <a:rPr lang="ru-RU" sz="1600" b="1" dirty="0"/>
              <a:t>годы»</a:t>
            </a:r>
          </a:p>
        </p:txBody>
      </p:sp>
      <p:graphicFrame>
        <p:nvGraphicFramePr>
          <p:cNvPr id="5" name="Таблица 4"/>
          <p:cNvGraphicFramePr>
            <a:graphicFrameLocks noGrp="1"/>
          </p:cNvGraphicFramePr>
          <p:nvPr>
            <p:extLst>
              <p:ext uri="{D42A27DB-BD31-4B8C-83A1-F6EECF244321}">
                <p14:modId xmlns:p14="http://schemas.microsoft.com/office/powerpoint/2010/main" val="311030139"/>
              </p:ext>
            </p:extLst>
          </p:nvPr>
        </p:nvGraphicFramePr>
        <p:xfrm>
          <a:off x="542925" y="1433679"/>
          <a:ext cx="8477250" cy="529845"/>
        </p:xfrm>
        <a:graphic>
          <a:graphicData uri="http://schemas.openxmlformats.org/drawingml/2006/table">
            <a:tbl>
              <a:tblPr firstRow="1" firstCol="1" bandRow="1">
                <a:tableStyleId>{5C22544A-7EE6-4342-B048-85BDC9FD1C3A}</a:tableStyleId>
              </a:tblPr>
              <a:tblGrid>
                <a:gridCol w="5905499"/>
                <a:gridCol w="1209675"/>
                <a:gridCol w="1362076"/>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a:t>
                      </a:r>
                      <a:r>
                        <a:rPr lang="ru-RU" sz="1000" dirty="0">
                          <a:solidFill>
                            <a:schemeClr val="tx1"/>
                          </a:solidFill>
                          <a:effectLst/>
                        </a:rPr>
                        <a:t>год</a:t>
                      </a: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t"/>
                      <a:r>
                        <a:rPr lang="ru-RU" sz="1000" b="1" i="0" u="none" strike="noStrike" dirty="0" smtClean="0">
                          <a:solidFill>
                            <a:srgbClr val="000000"/>
                          </a:solidFill>
                          <a:effectLst/>
                          <a:latin typeface="+mn-lt"/>
                        </a:rPr>
                        <a:t>100 000,0</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ru-RU" sz="1000" b="1" i="0" u="none" strike="noStrike" dirty="0" smtClean="0">
                          <a:solidFill>
                            <a:srgbClr val="000000"/>
                          </a:solidFill>
                          <a:effectLst/>
                          <a:latin typeface="+mn-lt"/>
                        </a:rPr>
                        <a:t>100 000,0</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3" name="Прямоугольник 2"/>
          <p:cNvSpPr/>
          <p:nvPr/>
        </p:nvSpPr>
        <p:spPr>
          <a:xfrm>
            <a:off x="542925" y="6004386"/>
            <a:ext cx="8493706" cy="400110"/>
          </a:xfrm>
          <a:prstGeom prst="rect">
            <a:avLst/>
          </a:prstGeom>
        </p:spPr>
        <p:txBody>
          <a:bodyPr wrap="square">
            <a:spAutoFit/>
          </a:bodyPr>
          <a:lstStyle/>
          <a:p>
            <a:pPr fontAlgn="ctr">
              <a:spcBef>
                <a:spcPct val="20000"/>
              </a:spcBef>
            </a:pPr>
            <a:r>
              <a:rPr lang="ru-RU" sz="1000" b="1" i="1" dirty="0">
                <a:solidFill>
                  <a:schemeClr val="accent1"/>
                </a:solidFill>
              </a:rPr>
              <a:t>Ответственные исполнители ГП : </a:t>
            </a:r>
            <a:r>
              <a:rPr lang="ru-RU" sz="1000" b="1" i="1" dirty="0" smtClean="0">
                <a:solidFill>
                  <a:schemeClr val="accent1"/>
                </a:solidFill>
              </a:rPr>
              <a:t>Департамент Президента Республики Татарстан по вопросам внутренней политики, Министерство </a:t>
            </a:r>
            <a:r>
              <a:rPr lang="ru-RU" sz="1000" b="1" i="1" dirty="0">
                <a:solidFill>
                  <a:schemeClr val="accent1"/>
                </a:solidFill>
              </a:rPr>
              <a:t>образования и науки Республики </a:t>
            </a:r>
            <a:r>
              <a:rPr lang="ru-RU" sz="1000" b="1" i="1" dirty="0" smtClean="0">
                <a:solidFill>
                  <a:schemeClr val="accent1"/>
                </a:solidFill>
              </a:rPr>
              <a:t>Татарстан</a:t>
            </a:r>
            <a:endParaRPr lang="ru-RU" sz="1000" b="1" i="1" dirty="0">
              <a:solidFill>
                <a:schemeClr val="accent1"/>
              </a:solidFill>
            </a:endParaRPr>
          </a:p>
        </p:txBody>
      </p:sp>
      <p:sp>
        <p:nvSpPr>
          <p:cNvPr id="4" name="Прямоугольник 3"/>
          <p:cNvSpPr/>
          <p:nvPr/>
        </p:nvSpPr>
        <p:spPr>
          <a:xfrm>
            <a:off x="501015" y="6404496"/>
            <a:ext cx="8479891" cy="400110"/>
          </a:xfrm>
          <a:prstGeom prst="rect">
            <a:avLst/>
          </a:prstGeom>
        </p:spPr>
        <p:txBody>
          <a:bodyPr wrap="square">
            <a:spAutoFit/>
          </a:bodyPr>
          <a:lstStyle/>
          <a:p>
            <a:pPr fontAlgn="ctr">
              <a:spcBef>
                <a:spcPct val="20000"/>
              </a:spcBef>
            </a:pPr>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http://prav.tatarstan.ru</a:t>
            </a:r>
          </a:p>
        </p:txBody>
      </p:sp>
    </p:spTree>
    <p:extLst>
      <p:ext uri="{BB962C8B-B14F-4D97-AF65-F5344CB8AC3E}">
        <p14:creationId xmlns:p14="http://schemas.microsoft.com/office/powerpoint/2010/main" val="26379386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2297129873"/>
              </p:ext>
            </p:extLst>
          </p:nvPr>
        </p:nvGraphicFramePr>
        <p:xfrm>
          <a:off x="542925" y="2074932"/>
          <a:ext cx="8477250" cy="3828156"/>
        </p:xfrm>
        <a:graphic>
          <a:graphicData uri="http://schemas.openxmlformats.org/drawingml/2006/table">
            <a:tbl>
              <a:tblPr firstRow="1" firstCol="1" bandRow="1">
                <a:tableStyleId>{5C22544A-7EE6-4342-B048-85BDC9FD1C3A}</a:tableStyleId>
              </a:tblPr>
              <a:tblGrid>
                <a:gridCol w="6649330"/>
                <a:gridCol w="845244"/>
                <a:gridCol w="982676"/>
              </a:tblGrid>
              <a:tr h="253330">
                <a:tc>
                  <a:txBody>
                    <a:bodyPr/>
                    <a:lstStyle/>
                    <a:p>
                      <a:pPr algn="ctr" fontAlgn="ctr"/>
                      <a:r>
                        <a:rPr lang="ru-RU" sz="900" b="1" i="0" u="none" strike="noStrike" dirty="0" smtClean="0">
                          <a:solidFill>
                            <a:schemeClr val="tx1"/>
                          </a:solidFill>
                          <a:effectLst/>
                          <a:latin typeface="+mn-lt"/>
                        </a:rPr>
                        <a:t>Целевые показатели реализации государственной программы</a:t>
                      </a:r>
                      <a:endParaRPr lang="ru-RU" sz="900" b="1" i="0" u="none" strike="noStrike" dirty="0">
                        <a:solidFill>
                          <a:schemeClr val="tx1"/>
                        </a:solidFill>
                        <a:effectLst/>
                        <a:latin typeface="+mn-lt"/>
                      </a:endParaRP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dirty="0" smtClean="0">
                          <a:solidFill>
                            <a:schemeClr val="tx1"/>
                          </a:solidFill>
                          <a:effectLst/>
                          <a:latin typeface="+mn-lt"/>
                        </a:rPr>
                        <a:t>2022 год</a:t>
                      </a:r>
                    </a:p>
                    <a:p>
                      <a:pPr algn="ctr" fontAlgn="ctr"/>
                      <a:r>
                        <a:rPr lang="ru-RU" sz="900" b="1" i="0" u="none" strike="noStrike" dirty="0" smtClean="0">
                          <a:solidFill>
                            <a:schemeClr val="tx1"/>
                          </a:solidFill>
                          <a:effectLst/>
                          <a:latin typeface="+mn-lt"/>
                        </a:rPr>
                        <a:t>(план</a:t>
                      </a:r>
                      <a:r>
                        <a:rPr lang="ru-RU" sz="900" b="1" i="0" u="none" strike="noStrike" dirty="0">
                          <a:solidFill>
                            <a:schemeClr val="tx1"/>
                          </a:solidFill>
                          <a:effectLst/>
                          <a:latin typeface="+mn-lt"/>
                        </a:rPr>
                        <a:t>)</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dirty="0" smtClean="0">
                          <a:solidFill>
                            <a:schemeClr val="tx1"/>
                          </a:solidFill>
                          <a:effectLst/>
                          <a:latin typeface="+mn-lt"/>
                        </a:rPr>
                        <a:t>2022 год</a:t>
                      </a:r>
                    </a:p>
                    <a:p>
                      <a:pPr algn="ctr" fontAlgn="ctr"/>
                      <a:r>
                        <a:rPr lang="ru-RU" sz="900" b="1" i="0" u="none" strike="noStrike" dirty="0" smtClean="0">
                          <a:solidFill>
                            <a:schemeClr val="tx1"/>
                          </a:solidFill>
                          <a:effectLst/>
                          <a:latin typeface="+mn-lt"/>
                        </a:rPr>
                        <a:t>(</a:t>
                      </a:r>
                      <a:r>
                        <a:rPr lang="ru-RU" sz="900" b="1" i="0" u="none" strike="noStrike" dirty="0">
                          <a:solidFill>
                            <a:schemeClr val="tx1"/>
                          </a:solidFill>
                          <a:effectLst/>
                          <a:latin typeface="+mn-lt"/>
                        </a:rPr>
                        <a:t>факт)</a:t>
                      </a:r>
                    </a:p>
                  </a:txBody>
                  <a:tcPr marL="7620" marR="7620" marT="762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323552">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Доля запросов, исполненных подведомственными учреждениями в установленные сроки, в общем объеме исполненных за год запросов, процентов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100,0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lnSpc>
                          <a:spcPct val="100000"/>
                        </a:lnSpc>
                        <a:spcAft>
                          <a:spcPts val="0"/>
                        </a:spcAft>
                      </a:pPr>
                      <a:r>
                        <a:rPr lang="ru-RU" sz="900" b="0" kern="1200">
                          <a:solidFill>
                            <a:schemeClr val="tx1"/>
                          </a:solidFill>
                          <a:effectLst/>
                          <a:latin typeface="Arial"/>
                          <a:ea typeface="Times New Roman"/>
                          <a:cs typeface="Times New Roman"/>
                        </a:rPr>
                        <a:t>100,0</a:t>
                      </a:r>
                      <a:endParaRPr lang="ru-RU" sz="1100" b="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23552">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Доля оцифрованных единиц хранения от числа запланированных на текущий год, процентов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100,0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100,0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79761">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Доля оцифрованных </a:t>
                      </a:r>
                      <a:r>
                        <a:rPr lang="ru-RU" sz="900" b="0" kern="1200" dirty="0" smtClean="0">
                          <a:solidFill>
                            <a:schemeClr val="tx1"/>
                          </a:solidFill>
                          <a:effectLst/>
                          <a:latin typeface="Arial"/>
                          <a:ea typeface="Times New Roman"/>
                          <a:cs typeface="Times New Roman"/>
                        </a:rPr>
                        <a:t>документов</a:t>
                      </a:r>
                      <a:r>
                        <a:rPr lang="ru-RU" sz="900" b="0" kern="1200" dirty="0">
                          <a:solidFill>
                            <a:schemeClr val="tx1"/>
                          </a:solidFill>
                          <a:effectLst/>
                          <a:latin typeface="Arial"/>
                          <a:ea typeface="Times New Roman"/>
                          <a:cs typeface="Times New Roman"/>
                        </a:rPr>
                        <a:t>, хранящихся в системе хранения данных, в общем количестве оцифрованных документов, процентов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100,0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lnSpc>
                          <a:spcPct val="100000"/>
                        </a:lnSpc>
                        <a:spcAft>
                          <a:spcPts val="0"/>
                        </a:spcAft>
                      </a:pPr>
                      <a:r>
                        <a:rPr lang="ru-RU" sz="900" b="0" kern="1200" dirty="0">
                          <a:solidFill>
                            <a:schemeClr val="tx1"/>
                          </a:solidFill>
                          <a:effectLst/>
                          <a:latin typeface="Arial"/>
                          <a:ea typeface="Times New Roman"/>
                          <a:cs typeface="Times New Roman"/>
                        </a:rPr>
                        <a:t>100,0</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323552">
                <a:tc>
                  <a:txBody>
                    <a:bodyPr/>
                    <a:lstStyle/>
                    <a:p>
                      <a:pPr algn="just" fontAlgn="ctr">
                        <a:lnSpc>
                          <a:spcPct val="100000"/>
                        </a:lnSpc>
                        <a:spcAft>
                          <a:spcPts val="0"/>
                        </a:spcAft>
                      </a:pPr>
                      <a:r>
                        <a:rPr lang="ru-RU" sz="900" b="0" kern="1200" dirty="0" smtClean="0">
                          <a:solidFill>
                            <a:schemeClr val="tx1"/>
                          </a:solidFill>
                          <a:effectLst/>
                          <a:latin typeface="+mn-lt"/>
                          <a:ea typeface="Times New Roman"/>
                          <a:cs typeface="Times New Roman"/>
                        </a:rPr>
                        <a:t>Количество отреставрированных документов, Листов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chemeClr val="tx1"/>
                          </a:solidFill>
                          <a:effectLst/>
                          <a:latin typeface="Arial"/>
                        </a:rPr>
                        <a:t>6 250,0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chemeClr val="tx1"/>
                          </a:solidFill>
                          <a:effectLst/>
                          <a:latin typeface="Arial"/>
                        </a:rPr>
                        <a:t>6 280,0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8120">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Доля архивных документов, размещенных в нормативные средства хранения, от числа запланированных на текущий год, процентов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chemeClr val="tx1"/>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chemeClr val="tx1"/>
                          </a:solidFill>
                          <a:effectLst/>
                          <a:latin typeface="Arial"/>
                        </a:rPr>
                        <a:t>125,0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59080">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Количество проведенных конкурсов, единиц</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chemeClr val="tx1"/>
                          </a:solidFill>
                          <a:effectLst/>
                          <a:latin typeface="Arial"/>
                        </a:rPr>
                        <a:t>1,0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chemeClr val="tx1"/>
                          </a:solidFill>
                          <a:effectLst/>
                          <a:latin typeface="Arial"/>
                        </a:rPr>
                        <a:t>1,0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2231">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Доля пополнения портала по генеалогии и родословным генеалогическими записями в общем количестве запланированных записей в текущем году, процентов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dirty="0">
                          <a:solidFill>
                            <a:schemeClr val="tx1"/>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chemeClr val="tx1"/>
                          </a:solidFill>
                          <a:effectLst/>
                          <a:latin typeface="Arial"/>
                        </a:rPr>
                        <a:t>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32410">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Количество аудиовизуальных документов, включенных в Архивный фонд Республики Татарстан, единиц хранения/единиц учета, единиц</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a:solidFill>
                            <a:schemeClr val="tx1"/>
                          </a:solidFill>
                          <a:effectLst/>
                          <a:latin typeface="Arial"/>
                        </a:rPr>
                        <a:t>500,0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chemeClr val="tx1"/>
                          </a:solidFill>
                          <a:effectLst/>
                          <a:latin typeface="Arial"/>
                        </a:rPr>
                        <a:t>1 162,0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92405">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Количество муниципальных архивов, получивших поддержку на конкурсной основе, единиц</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a:solidFill>
                            <a:schemeClr val="tx1"/>
                          </a:solidFill>
                          <a:effectLst/>
                          <a:latin typeface="Arial"/>
                        </a:rPr>
                        <a:t>15,0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chemeClr val="tx1"/>
                          </a:solidFill>
                          <a:effectLst/>
                          <a:latin typeface="Arial"/>
                        </a:rPr>
                        <a:t>15,0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33207">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Доля модернизированных рабочих мест государственных и муниципальных архивов в общем количестве запланированных в отчетном году, процентов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a:solidFill>
                            <a:schemeClr val="tx1"/>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chemeClr val="tx1"/>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4300">
                <a:tc>
                  <a:txBody>
                    <a:bodyPr/>
                    <a:lstStyle/>
                    <a:p>
                      <a:pPr algn="just" fontAlgn="ctr">
                        <a:lnSpc>
                          <a:spcPct val="100000"/>
                        </a:lnSpc>
                        <a:spcAft>
                          <a:spcPts val="0"/>
                        </a:spcAft>
                      </a:pPr>
                      <a:r>
                        <a:rPr lang="ru-RU" sz="900" b="0" kern="1200" dirty="0">
                          <a:solidFill>
                            <a:schemeClr val="tx1"/>
                          </a:solidFill>
                          <a:effectLst/>
                          <a:latin typeface="Arial"/>
                          <a:ea typeface="Times New Roman"/>
                          <a:cs typeface="Times New Roman"/>
                        </a:rPr>
                        <a:t>Доля работников государственного и муниципальных архивов, прошедших профессиональную переподготовку, повышение квалификации, стажировку, в общем количестве работников государственного и муниципальных архивов, запланированных в отчетном году, процентов</a:t>
                      </a:r>
                      <a:endParaRPr lang="ru-RU" sz="1100" b="0" dirty="0">
                        <a:solidFill>
                          <a:schemeClr val="tx1"/>
                        </a:solidFill>
                        <a:effectLst/>
                        <a:latin typeface="Calibri"/>
                        <a:ea typeface="Calibri"/>
                        <a:cs typeface="Times New Roman"/>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a:solidFill>
                            <a:schemeClr val="tx1"/>
                          </a:solidFill>
                          <a:effectLst/>
                          <a:latin typeface="Arial"/>
                        </a:rPr>
                        <a:t>90,0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chemeClr val="tx1"/>
                          </a:solidFill>
                          <a:effectLst/>
                          <a:latin typeface="Arial"/>
                        </a:rPr>
                        <a:t>90,0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266700">
                <a:tc>
                  <a:txBody>
                    <a:bodyPr/>
                    <a:lstStyle/>
                    <a:p>
                      <a:pPr algn="just" fontAlgn="ctr">
                        <a:lnSpc>
                          <a:spcPct val="100000"/>
                        </a:lnSpc>
                      </a:pPr>
                      <a:r>
                        <a:rPr lang="ru-RU" sz="900" b="0" i="0" u="none" strike="noStrike" dirty="0">
                          <a:solidFill>
                            <a:schemeClr val="tx1"/>
                          </a:solidFill>
                          <a:effectLst/>
                          <a:latin typeface="Arial"/>
                        </a:rPr>
                        <a:t>Доля приобретенных на возмездной основе документов для государственного архива в общем количестве запланированных  документов в отчетном году, процентов</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t"/>
                      <a:r>
                        <a:rPr lang="ru-RU" sz="900" b="0" i="0" u="none" strike="noStrike">
                          <a:solidFill>
                            <a:schemeClr val="tx1"/>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t"/>
                      <a:r>
                        <a:rPr lang="ru-RU" sz="900" b="0" i="0" u="none" strike="noStrike" dirty="0">
                          <a:solidFill>
                            <a:schemeClr val="tx1"/>
                          </a:solidFill>
                          <a:effectLst/>
                          <a:latin typeface="Arial"/>
                        </a:rPr>
                        <a:t>100,0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4"/>
          <p:cNvSpPr>
            <a:spLocks noChangeArrowheads="1"/>
          </p:cNvSpPr>
          <p:nvPr/>
        </p:nvSpPr>
        <p:spPr bwMode="auto">
          <a:xfrm>
            <a:off x="542925" y="842228"/>
            <a:ext cx="84772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ru-RU" altLang="ru-RU" sz="1000" b="1" i="0" u="none" strike="noStrike" cap="none" normalizeH="0" baseline="0" dirty="0" smtClean="0">
                <a:ln>
                  <a:noFill/>
                </a:ln>
                <a:effectLst/>
                <a:latin typeface="Arial" panose="020B0604020202020204" pitchFamily="34" charset="0"/>
                <a:ea typeface="Times New Roman" panose="02020603050405020304" pitchFamily="18" charset="0"/>
              </a:rPr>
              <a:t>Цели</a:t>
            </a:r>
            <a:r>
              <a:rPr lang="ru-RU" altLang="ru-RU" sz="1000" b="1" dirty="0" smtClean="0">
                <a:latin typeface="Arial" panose="020B0604020202020204" pitchFamily="34" charset="0"/>
                <a:ea typeface="Times New Roman" panose="02020603050405020304" pitchFamily="18" charset="0"/>
              </a:rPr>
              <a:t>: </a:t>
            </a:r>
            <a:r>
              <a:rPr lang="ru-RU" altLang="ru-RU" sz="1000" dirty="0" smtClean="0">
                <a:latin typeface="Arial" panose="020B0604020202020204" pitchFamily="34" charset="0"/>
                <a:ea typeface="Times New Roman" panose="02020603050405020304" pitchFamily="18" charset="0"/>
              </a:rPr>
              <a:t>удовлетворение </a:t>
            </a:r>
            <a:r>
              <a:rPr lang="ru-RU" altLang="ru-RU" sz="1000" dirty="0">
                <a:latin typeface="Arial" panose="020B0604020202020204" pitchFamily="34" charset="0"/>
                <a:ea typeface="Times New Roman" panose="02020603050405020304" pitchFamily="18" charset="0"/>
              </a:rPr>
              <a:t>текущих и формирование новых потребностей общества в получении информации, содержащейся в документах Архивного фонда Республики Татарстан и других архивных документах; </a:t>
            </a:r>
            <a:endParaRPr lang="ru-RU" altLang="ru-RU" sz="1000" dirty="0" smtClean="0">
              <a:latin typeface="Arial" panose="020B0604020202020204" pitchFamily="34" charset="0"/>
              <a:ea typeface="Times New Roman" panose="02020603050405020304" pitchFamily="18" charset="0"/>
            </a:endParaRPr>
          </a:p>
          <a:p>
            <a:pPr lvl="0" algn="just" eaLnBrk="0" fontAlgn="base" hangingPunct="0">
              <a:spcBef>
                <a:spcPct val="0"/>
              </a:spcBef>
              <a:spcAft>
                <a:spcPct val="0"/>
              </a:spcAft>
            </a:pPr>
            <a:r>
              <a:rPr lang="ru-RU" altLang="ru-RU" sz="1000" dirty="0" smtClean="0">
                <a:latin typeface="Arial" panose="020B0604020202020204" pitchFamily="34" charset="0"/>
                <a:ea typeface="Times New Roman" panose="02020603050405020304" pitchFamily="18" charset="0"/>
              </a:rPr>
              <a:t>повышение </a:t>
            </a:r>
            <a:r>
              <a:rPr lang="ru-RU" altLang="ru-RU" sz="1000" dirty="0">
                <a:latin typeface="Arial" panose="020B0604020202020204" pitchFamily="34" charset="0"/>
                <a:ea typeface="Times New Roman" panose="02020603050405020304" pitchFamily="18" charset="0"/>
              </a:rPr>
              <a:t>эффективности документационного обеспечения системы государственного управления</a:t>
            </a:r>
            <a:endParaRPr kumimoji="0" lang="ru-RU" altLang="ru-RU" sz="1000" i="0" u="none" strike="noStrike" cap="none" normalizeH="0" baseline="0" dirty="0" smtClean="0">
              <a:ln>
                <a:noFill/>
              </a:ln>
              <a:effectLst/>
              <a:latin typeface="Arial" panose="020B0604020202020204" pitchFamily="34" charset="0"/>
            </a:endParaRPr>
          </a:p>
        </p:txBody>
      </p:sp>
      <p:sp>
        <p:nvSpPr>
          <p:cNvPr id="2" name="Скругленный прямоугольник 1"/>
          <p:cNvSpPr/>
          <p:nvPr/>
        </p:nvSpPr>
        <p:spPr>
          <a:xfrm>
            <a:off x="542925" y="195242"/>
            <a:ext cx="794385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27. Государственная </a:t>
            </a:r>
            <a:r>
              <a:rPr lang="ru-RU" sz="1600" b="1" dirty="0"/>
              <a:t>программа </a:t>
            </a:r>
            <a:endParaRPr lang="ru-RU" sz="1600" b="1" dirty="0" smtClean="0"/>
          </a:p>
          <a:p>
            <a:pPr algn="ctr" fontAlgn="t"/>
            <a:r>
              <a:rPr lang="ru-RU" sz="1600" b="1" dirty="0" smtClean="0"/>
              <a:t>«</a:t>
            </a:r>
            <a:r>
              <a:rPr lang="ru-RU" sz="1600" b="1" dirty="0"/>
              <a:t>Развитие архивного дела в Республике Татарстан на </a:t>
            </a:r>
            <a:r>
              <a:rPr lang="ru-RU" sz="1600" b="1" dirty="0" smtClean="0"/>
              <a:t>2016 – 2025 </a:t>
            </a:r>
            <a:r>
              <a:rPr lang="ru-RU" sz="1600" b="1" dirty="0"/>
              <a:t>годы»</a:t>
            </a:r>
          </a:p>
        </p:txBody>
      </p:sp>
      <p:graphicFrame>
        <p:nvGraphicFramePr>
          <p:cNvPr id="5" name="Таблица 4"/>
          <p:cNvGraphicFramePr>
            <a:graphicFrameLocks noGrp="1"/>
          </p:cNvGraphicFramePr>
          <p:nvPr>
            <p:extLst>
              <p:ext uri="{D42A27DB-BD31-4B8C-83A1-F6EECF244321}">
                <p14:modId xmlns:p14="http://schemas.microsoft.com/office/powerpoint/2010/main" val="4009034002"/>
              </p:ext>
            </p:extLst>
          </p:nvPr>
        </p:nvGraphicFramePr>
        <p:xfrm>
          <a:off x="542925" y="1503803"/>
          <a:ext cx="8477250" cy="529845"/>
        </p:xfrm>
        <a:graphic>
          <a:graphicData uri="http://schemas.openxmlformats.org/drawingml/2006/table">
            <a:tbl>
              <a:tblPr firstRow="1" firstCol="1" bandRow="1">
                <a:tableStyleId>{5C22544A-7EE6-4342-B048-85BDC9FD1C3A}</a:tableStyleId>
              </a:tblPr>
              <a:tblGrid>
                <a:gridCol w="6633962"/>
                <a:gridCol w="860612"/>
                <a:gridCol w="982676"/>
              </a:tblGrid>
              <a:tr h="353230">
                <a:tc rowSpan="2">
                  <a:txBody>
                    <a:bodyPr/>
                    <a:lstStyle/>
                    <a:p>
                      <a:pPr algn="ctr">
                        <a:spcAft>
                          <a:spcPts val="0"/>
                        </a:spcAft>
                      </a:pPr>
                      <a:r>
                        <a:rPr lang="ru-RU" sz="900" dirty="0">
                          <a:solidFill>
                            <a:schemeClr val="tx1"/>
                          </a:solidFill>
                          <a:effectLst/>
                        </a:rPr>
                        <a:t>Объем финансирования государственной программы (тыс</a:t>
                      </a:r>
                      <a:r>
                        <a:rPr lang="ru-RU" sz="900" dirty="0" smtClean="0">
                          <a:solidFill>
                            <a:schemeClr val="tx1"/>
                          </a:solidFill>
                          <a:effectLst/>
                        </a:rPr>
                        <a:t>. рублей</a:t>
                      </a:r>
                      <a:r>
                        <a:rPr lang="ru-RU" sz="900" dirty="0">
                          <a:solidFill>
                            <a:schemeClr val="tx1"/>
                          </a:solidFill>
                          <a:effectLst/>
                        </a:rPr>
                        <a:t>)</a:t>
                      </a:r>
                      <a:endParaRPr lang="ru-RU" sz="9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900" dirty="0" smtClean="0">
                          <a:solidFill>
                            <a:schemeClr val="tx1"/>
                          </a:solidFill>
                          <a:effectLst/>
                        </a:rPr>
                        <a:t>2022 </a:t>
                      </a:r>
                      <a:r>
                        <a:rPr lang="ru-RU" sz="900" dirty="0">
                          <a:solidFill>
                            <a:schemeClr val="tx1"/>
                          </a:solidFill>
                          <a:effectLst/>
                        </a:rPr>
                        <a:t>год</a:t>
                      </a:r>
                    </a:p>
                    <a:p>
                      <a:pPr algn="ctr">
                        <a:spcAft>
                          <a:spcPts val="0"/>
                        </a:spcAft>
                      </a:pPr>
                      <a:r>
                        <a:rPr lang="ru-RU" sz="900" dirty="0">
                          <a:solidFill>
                            <a:schemeClr val="tx1"/>
                          </a:solidFill>
                          <a:effectLst/>
                        </a:rPr>
                        <a:t>(план)</a:t>
                      </a:r>
                      <a:endParaRPr lang="ru-RU" sz="9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900" dirty="0" smtClean="0">
                          <a:solidFill>
                            <a:schemeClr val="tx1"/>
                          </a:solidFill>
                          <a:effectLst/>
                        </a:rPr>
                        <a:t>2022 </a:t>
                      </a:r>
                      <a:r>
                        <a:rPr lang="ru-RU" sz="900" dirty="0">
                          <a:solidFill>
                            <a:schemeClr val="tx1"/>
                          </a:solidFill>
                          <a:effectLst/>
                        </a:rPr>
                        <a:t>год</a:t>
                      </a:r>
                    </a:p>
                    <a:p>
                      <a:pPr algn="ctr">
                        <a:spcAft>
                          <a:spcPts val="0"/>
                        </a:spcAft>
                      </a:pPr>
                      <a:r>
                        <a:rPr lang="ru-RU" sz="900" dirty="0">
                          <a:solidFill>
                            <a:schemeClr val="tx1"/>
                          </a:solidFill>
                          <a:effectLst/>
                        </a:rPr>
                        <a:t>(факт)</a:t>
                      </a:r>
                      <a:endParaRPr lang="ru-RU" sz="9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000" b="1" i="0" u="none" strike="noStrike" dirty="0">
                          <a:solidFill>
                            <a:srgbClr val="000000"/>
                          </a:solidFill>
                          <a:effectLst/>
                          <a:latin typeface="Arial" panose="020B0604020202020204" pitchFamily="34" charset="0"/>
                        </a:rPr>
                        <a:t>308 531,8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Arial" panose="020B0604020202020204" pitchFamily="34" charset="0"/>
                        </a:rPr>
                        <a:t>274 230,3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3" name="Прямоугольник 2"/>
          <p:cNvSpPr/>
          <p:nvPr/>
        </p:nvSpPr>
        <p:spPr>
          <a:xfrm>
            <a:off x="542925" y="6108968"/>
            <a:ext cx="8477250" cy="307777"/>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 Государственный </a:t>
            </a:r>
            <a:r>
              <a:rPr lang="ru-RU" sz="1000" b="1" i="1" dirty="0">
                <a:solidFill>
                  <a:schemeClr val="accent1"/>
                </a:solidFill>
              </a:rPr>
              <a:t>комитет Республики Татарстан по архивному делу</a:t>
            </a:r>
            <a:r>
              <a:rPr lang="ru-RU" sz="1400" b="1" i="1" dirty="0">
                <a:solidFill>
                  <a:schemeClr val="tx2"/>
                </a:solidFill>
              </a:rPr>
              <a:t>	</a:t>
            </a:r>
          </a:p>
        </p:txBody>
      </p:sp>
      <p:sp>
        <p:nvSpPr>
          <p:cNvPr id="8" name="Объект 2"/>
          <p:cNvSpPr txBox="1">
            <a:spLocks/>
          </p:cNvSpPr>
          <p:nvPr/>
        </p:nvSpPr>
        <p:spPr>
          <a:xfrm>
            <a:off x="542925" y="6339904"/>
            <a:ext cx="7845198" cy="4146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a:t>
            </a:r>
            <a:r>
              <a:rPr lang="ru-RU" sz="1000" b="1" i="1" dirty="0">
                <a:solidFill>
                  <a:srgbClr val="FFC000"/>
                </a:solidFill>
              </a:rPr>
              <a:t> </a:t>
            </a:r>
            <a:r>
              <a:rPr lang="ru-RU" sz="1000" b="1" i="1" dirty="0">
                <a:solidFill>
                  <a:schemeClr val="accent6">
                    <a:lumMod val="75000"/>
                  </a:schemeClr>
                </a:solidFill>
                <a:hlinkClick r:id="rId2"/>
              </a:rPr>
              <a:t>http</a:t>
            </a:r>
            <a:r>
              <a:rPr lang="ru-RU" sz="1000" b="1" i="1" dirty="0" smtClean="0">
                <a:solidFill>
                  <a:schemeClr val="accent6">
                    <a:lumMod val="75000"/>
                  </a:schemeClr>
                </a:solidFill>
                <a:hlinkClick r:id="rId2"/>
              </a:rPr>
              <a:t>://</a:t>
            </a:r>
            <a:r>
              <a:rPr lang="en-US" sz="1000" b="1" i="1" dirty="0" smtClean="0">
                <a:solidFill>
                  <a:schemeClr val="accent6">
                    <a:lumMod val="75000"/>
                  </a:schemeClr>
                </a:solidFill>
                <a:hlinkClick r:id="rId2"/>
              </a:rPr>
              <a:t>arhiv.tatarstan.ru</a:t>
            </a:r>
            <a:endParaRPr lang="ru-RU" sz="1000" b="1" i="1" dirty="0">
              <a:solidFill>
                <a:schemeClr val="accent6">
                  <a:lumMod val="75000"/>
                </a:schemeClr>
              </a:solidFill>
            </a:endParaRPr>
          </a:p>
        </p:txBody>
      </p:sp>
    </p:spTree>
    <p:extLst>
      <p:ext uri="{BB962C8B-B14F-4D97-AF65-F5344CB8AC3E}">
        <p14:creationId xmlns:p14="http://schemas.microsoft.com/office/powerpoint/2010/main" val="2403152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val="721821580"/>
              </p:ext>
            </p:extLst>
          </p:nvPr>
        </p:nvGraphicFramePr>
        <p:xfrm>
          <a:off x="542925" y="1582292"/>
          <a:ext cx="8477250" cy="529845"/>
        </p:xfrm>
        <a:graphic>
          <a:graphicData uri="http://schemas.openxmlformats.org/drawingml/2006/table">
            <a:tbl>
              <a:tblPr firstRow="1" firstCol="1" bandRow="1">
                <a:tableStyleId>{5C22544A-7EE6-4342-B048-85BDC9FD1C3A}</a:tableStyleId>
              </a:tblPr>
              <a:tblGrid>
                <a:gridCol w="6955155"/>
                <a:gridCol w="777240"/>
                <a:gridCol w="744855"/>
              </a:tblGrid>
              <a:tr h="353230">
                <a:tc rowSpan="2">
                  <a:txBody>
                    <a:bodyPr/>
                    <a:lstStyle/>
                    <a:p>
                      <a:pPr algn="ctr">
                        <a:spcAft>
                          <a:spcPts val="0"/>
                        </a:spcAft>
                      </a:pPr>
                      <a:r>
                        <a:rPr lang="ru-RU" sz="1000" dirty="0">
                          <a:solidFill>
                            <a:schemeClr val="tx1"/>
                          </a:solidFill>
                          <a:effectLst/>
                        </a:rPr>
                        <a:t>Объем финансирования государственной программы (тыс</a:t>
                      </a:r>
                      <a:r>
                        <a:rPr lang="ru-RU" sz="1000" dirty="0" smtClean="0">
                          <a:solidFill>
                            <a:schemeClr val="tx1"/>
                          </a:solidFill>
                          <a:effectLst/>
                        </a:rPr>
                        <a:t>. рублей</a:t>
                      </a:r>
                      <a:r>
                        <a:rPr lang="ru-RU" sz="1000" dirty="0">
                          <a:solidFill>
                            <a:schemeClr val="tx1"/>
                          </a:solidFill>
                          <a:effectLst/>
                        </a:rPr>
                        <a:t>)</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год</a:t>
                      </a:r>
                      <a:endParaRPr lang="ru-RU" sz="1000" dirty="0">
                        <a:solidFill>
                          <a:schemeClr val="tx1"/>
                        </a:solidFill>
                        <a:effectLst/>
                      </a:endParaRP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6615">
                <a:tc vMerge="1">
                  <a:txBody>
                    <a:bodyPr/>
                    <a:lstStyle/>
                    <a:p>
                      <a:endParaRPr lang="ru-RU"/>
                    </a:p>
                  </a:txBody>
                  <a:tcPr/>
                </a:tc>
                <a:tc>
                  <a:txBody>
                    <a:bodyPr/>
                    <a:lstStyle/>
                    <a:p>
                      <a:pPr algn="ctr" fontAlgn="ctr"/>
                      <a:r>
                        <a:rPr lang="ru-RU" sz="1000" b="1" i="0" u="none" strike="noStrike" dirty="0">
                          <a:solidFill>
                            <a:srgbClr val="000000"/>
                          </a:solidFill>
                          <a:effectLst/>
                          <a:latin typeface="Arial" panose="020B0604020202020204" pitchFamily="34" charset="0"/>
                        </a:rPr>
                        <a:t>625,0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Arial" panose="020B0604020202020204" pitchFamily="34" charset="0"/>
                        </a:rPr>
                        <a:t>624,7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15" name="Rectangle 4"/>
          <p:cNvSpPr>
            <a:spLocks noChangeArrowheads="1"/>
          </p:cNvSpPr>
          <p:nvPr/>
        </p:nvSpPr>
        <p:spPr bwMode="auto">
          <a:xfrm>
            <a:off x="529998" y="1124167"/>
            <a:ext cx="84772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kumimoji="0" lang="ru-RU" altLang="ru-RU" sz="1200" b="1" i="0" u="none" strike="noStrike" cap="none" normalizeH="0" baseline="0" dirty="0" smtClean="0">
                <a:ln>
                  <a:noFill/>
                </a:ln>
                <a:effectLst/>
                <a:latin typeface="Arial" panose="020B0604020202020204" pitchFamily="34" charset="0"/>
                <a:ea typeface="Times New Roman" panose="02020603050405020304" pitchFamily="18" charset="0"/>
              </a:rPr>
              <a:t>Цель:</a:t>
            </a:r>
            <a:r>
              <a:rPr kumimoji="0" lang="en-US" altLang="ru-RU" sz="1200" b="1" i="0" u="none" strike="noStrike" cap="none" normalizeH="0" baseline="0" dirty="0" smtClean="0">
                <a:ln>
                  <a:noFill/>
                </a:ln>
                <a:effectLst/>
                <a:latin typeface="Arial" panose="020B0604020202020204" pitchFamily="34" charset="0"/>
                <a:ea typeface="Times New Roman" panose="02020603050405020304" pitchFamily="18" charset="0"/>
              </a:rPr>
              <a:t> </a:t>
            </a:r>
            <a:r>
              <a:rPr lang="ru-RU" sz="1200" dirty="0" smtClean="0"/>
              <a:t>стимулирование</a:t>
            </a:r>
            <a:r>
              <a:rPr lang="ru-RU" sz="1200" dirty="0"/>
              <a:t>, создание условий и содействие добровольному переселению соотечественников, проживающих за рубежом, для социально-экономического и демографического развития Республики Татарстан</a:t>
            </a:r>
          </a:p>
        </p:txBody>
      </p:sp>
      <p:sp>
        <p:nvSpPr>
          <p:cNvPr id="2" name="Скругленный прямоугольник 1"/>
          <p:cNvSpPr/>
          <p:nvPr/>
        </p:nvSpPr>
        <p:spPr>
          <a:xfrm>
            <a:off x="665869" y="204766"/>
            <a:ext cx="8001721"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t"/>
            <a:r>
              <a:rPr lang="ru-RU" sz="1600" b="1" dirty="0" smtClean="0"/>
              <a:t>28. </a:t>
            </a:r>
            <a:r>
              <a:rPr lang="ru-RU" sz="1600" b="1" dirty="0"/>
              <a:t>Государственная программа </a:t>
            </a:r>
            <a:r>
              <a:rPr lang="ru-RU" sz="1600" b="1" dirty="0" smtClean="0"/>
              <a:t>Республики Татарстан «Оказание </a:t>
            </a:r>
            <a:r>
              <a:rPr lang="ru-RU" sz="1600" b="1" dirty="0"/>
              <a:t>содействия добровольному переселению в Республику Татарстан соотечественников, проживающих за </a:t>
            </a:r>
            <a:r>
              <a:rPr lang="ru-RU" sz="1600" b="1" dirty="0" smtClean="0"/>
              <a:t>рубежом, на 2019 – 2025 годы» </a:t>
            </a:r>
            <a:endParaRPr lang="ru-RU" sz="1600" b="1" dirty="0"/>
          </a:p>
        </p:txBody>
      </p:sp>
      <p:graphicFrame>
        <p:nvGraphicFramePr>
          <p:cNvPr id="3" name="Таблица 2"/>
          <p:cNvGraphicFramePr>
            <a:graphicFrameLocks noGrp="1"/>
          </p:cNvGraphicFramePr>
          <p:nvPr>
            <p:extLst>
              <p:ext uri="{D42A27DB-BD31-4B8C-83A1-F6EECF244321}">
                <p14:modId xmlns:p14="http://schemas.microsoft.com/office/powerpoint/2010/main" val="2784253389"/>
              </p:ext>
            </p:extLst>
          </p:nvPr>
        </p:nvGraphicFramePr>
        <p:xfrm>
          <a:off x="529999" y="2235922"/>
          <a:ext cx="8477250" cy="1829966"/>
        </p:xfrm>
        <a:graphic>
          <a:graphicData uri="http://schemas.openxmlformats.org/drawingml/2006/table">
            <a:tbl>
              <a:tblPr>
                <a:tableStyleId>{616DA210-FB5B-4158-B5E0-FEB733F419BA}</a:tableStyleId>
              </a:tblPr>
              <a:tblGrid>
                <a:gridCol w="6976382"/>
                <a:gridCol w="786493"/>
                <a:gridCol w="714375"/>
              </a:tblGrid>
              <a:tr h="216474">
                <a:tc>
                  <a:txBody>
                    <a:bodyPr/>
                    <a:lstStyle/>
                    <a:p>
                      <a:pPr algn="ctr" fontAlgn="ctr"/>
                      <a:r>
                        <a:rPr lang="ru-RU" sz="1000" b="1" i="0"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3638" marR="3638" marT="363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3638" marR="3638" marT="363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(факт)</a:t>
                      </a:r>
                      <a:endParaRPr lang="ru-RU" sz="1000" b="1" i="0" u="none" strike="noStrike" dirty="0">
                        <a:solidFill>
                          <a:schemeClr val="tx1"/>
                        </a:solidFill>
                        <a:effectLst/>
                        <a:latin typeface="Times New Roman" panose="02020603050405020304" pitchFamily="18" charset="0"/>
                      </a:endParaRPr>
                    </a:p>
                  </a:txBody>
                  <a:tcPr marL="3638" marR="3638" marT="3638"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65889">
                <a:tc>
                  <a:txBody>
                    <a:bodyPr/>
                    <a:lstStyle/>
                    <a:p>
                      <a:pPr algn="just" fontAlgn="ctr"/>
                      <a:r>
                        <a:rPr lang="ru-RU" sz="900" b="0" i="0" u="none" strike="noStrike" dirty="0">
                          <a:solidFill>
                            <a:schemeClr val="tx1"/>
                          </a:solidFill>
                          <a:effectLst/>
                          <a:latin typeface="Arial"/>
                        </a:rPr>
                        <a:t>Количество участников государственной программы и членов их семей,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b="0" i="0" u="none" strike="noStrike" dirty="0">
                          <a:solidFill>
                            <a:schemeClr val="tx1"/>
                          </a:solidFill>
                          <a:effectLst/>
                          <a:latin typeface="Arial"/>
                        </a:rPr>
                        <a:t>150,0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b="0" i="0" u="none" strike="noStrike" dirty="0">
                          <a:solidFill>
                            <a:schemeClr val="tx1"/>
                          </a:solidFill>
                          <a:effectLst/>
                          <a:latin typeface="Arial"/>
                        </a:rPr>
                        <a:t>1 460,0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9470">
                <a:tc>
                  <a:txBody>
                    <a:bodyPr/>
                    <a:lstStyle/>
                    <a:p>
                      <a:pPr algn="just" fontAlgn="ctr"/>
                      <a:r>
                        <a:rPr lang="ru-RU" sz="900" b="0" i="0" u="none" strike="noStrike" dirty="0">
                          <a:solidFill>
                            <a:schemeClr val="tx1"/>
                          </a:solidFill>
                          <a:effectLst/>
                          <a:latin typeface="Arial"/>
                        </a:rPr>
                        <a:t>Численность участников Государственной программы Российской Федерации и членов их семей, получающих среднее профессиональное, высшее образование, дополнительное профессиональное образование в образовательных организациях Республики Татарстан,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b="0" i="0" u="none" strike="noStrike" dirty="0">
                          <a:solidFill>
                            <a:schemeClr val="tx1"/>
                          </a:solidFill>
                          <a:effectLst/>
                          <a:latin typeface="Arial"/>
                        </a:rPr>
                        <a:t>14,0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b="0" i="0" u="none" strike="noStrike" dirty="0">
                          <a:solidFill>
                            <a:schemeClr val="tx1"/>
                          </a:solidFill>
                          <a:effectLst/>
                          <a:latin typeface="Arial"/>
                        </a:rPr>
                        <a:t>30,0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72994">
                <a:tc>
                  <a:txBody>
                    <a:bodyPr/>
                    <a:lstStyle/>
                    <a:p>
                      <a:pPr algn="just" fontAlgn="ctr"/>
                      <a:r>
                        <a:rPr lang="ru-RU" sz="900" b="0" i="0" u="none" strike="noStrike" dirty="0">
                          <a:solidFill>
                            <a:schemeClr val="tx1"/>
                          </a:solidFill>
                          <a:effectLst/>
                          <a:latin typeface="Arial"/>
                        </a:rPr>
                        <a:t>Количество презентаций государственной программы Республики Татарстан в государствах постоянного проживания соотечественников, проведенных уполномоченным органом, в том числе с использованием технических каналов связи, единиц</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b="0" i="0" u="none" strike="noStrike" dirty="0">
                          <a:solidFill>
                            <a:schemeClr val="tx1"/>
                          </a:solidFill>
                          <a:effectLst/>
                          <a:latin typeface="Arial"/>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b="0" i="0" u="none" strike="noStrike" dirty="0">
                          <a:solidFill>
                            <a:schemeClr val="tx1"/>
                          </a:solidFill>
                          <a:effectLst/>
                          <a:latin typeface="Arial"/>
                        </a:rPr>
                        <a:t>3,0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9514">
                <a:tc>
                  <a:txBody>
                    <a:bodyPr/>
                    <a:lstStyle/>
                    <a:p>
                      <a:pPr algn="just" fontAlgn="ctr"/>
                      <a:r>
                        <a:rPr lang="ru-RU" sz="900" b="0" i="0" u="none" strike="noStrike" dirty="0">
                          <a:solidFill>
                            <a:schemeClr val="tx1"/>
                          </a:solidFill>
                          <a:effectLst/>
                          <a:latin typeface="Arial"/>
                        </a:rPr>
                        <a:t>Количество участников Государственной программы Российской Федерации, которым выделены жилые помещения для временного размещения на срок не менее 6 месяцев либо компенсирован наем жилого помещения на указанный срок,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b="0" i="0" u="none" strike="noStrike">
                          <a:solidFill>
                            <a:schemeClr val="tx1"/>
                          </a:solidFill>
                          <a:effectLst/>
                          <a:latin typeface="Arial"/>
                        </a:rPr>
                        <a:t>40,0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b="0" i="0" u="none" strike="noStrike" dirty="0">
                          <a:solidFill>
                            <a:schemeClr val="tx1"/>
                          </a:solidFill>
                          <a:effectLst/>
                          <a:latin typeface="Arial"/>
                        </a:rPr>
                        <a:t>14,0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21275">
                <a:tc>
                  <a:txBody>
                    <a:bodyPr/>
                    <a:lstStyle/>
                    <a:p>
                      <a:pPr algn="just" fontAlgn="ctr"/>
                      <a:r>
                        <a:rPr lang="ru-RU" sz="900" b="0" i="0" u="none" strike="noStrike" dirty="0">
                          <a:solidFill>
                            <a:schemeClr val="tx1"/>
                          </a:solidFill>
                          <a:effectLst/>
                          <a:latin typeface="Arial"/>
                        </a:rPr>
                        <a:t>Количество участников Государственной программы Российской Федерации и членов их семей, получивших гарантированное медицинское обслуживание в Республике Татарстан в период адаптации, Человек</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b="0" i="0" u="none" strike="noStrike">
                          <a:solidFill>
                            <a:schemeClr val="tx1"/>
                          </a:solidFill>
                          <a:effectLst/>
                          <a:latin typeface="Arial"/>
                        </a:rPr>
                        <a:t>150,0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t"/>
                      <a:r>
                        <a:rPr lang="ru-RU" sz="1000" b="0" i="0" u="none" strike="noStrike" dirty="0">
                          <a:solidFill>
                            <a:schemeClr val="tx1"/>
                          </a:solidFill>
                          <a:effectLst/>
                          <a:latin typeface="Arial"/>
                        </a:rPr>
                        <a:t>1 460,0</a:t>
                      </a: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6" name="Прямоугольник 5"/>
          <p:cNvSpPr/>
          <p:nvPr/>
        </p:nvSpPr>
        <p:spPr>
          <a:xfrm>
            <a:off x="591471" y="5709065"/>
            <a:ext cx="8477250" cy="307777"/>
          </a:xfrm>
          <a:prstGeom prst="rect">
            <a:avLst/>
          </a:prstGeom>
        </p:spPr>
        <p:txBody>
          <a:bodyPr wrap="square">
            <a:spAutoFit/>
          </a:bodyPr>
          <a:lstStyle/>
          <a:p>
            <a:r>
              <a:rPr lang="ru-RU" sz="1000" b="1" i="1" dirty="0">
                <a:solidFill>
                  <a:schemeClr val="accent1"/>
                </a:solidFill>
              </a:rPr>
              <a:t>Ответственный исполнитель </a:t>
            </a:r>
            <a:r>
              <a:rPr lang="ru-RU" sz="1000" b="1" i="1" dirty="0" smtClean="0">
                <a:solidFill>
                  <a:schemeClr val="accent1"/>
                </a:solidFill>
              </a:rPr>
              <a:t>ГП: Министерство труда, занятости и социальной защиты Республики </a:t>
            </a:r>
            <a:r>
              <a:rPr lang="ru-RU" sz="1000" b="1" i="1" dirty="0">
                <a:solidFill>
                  <a:schemeClr val="accent1"/>
                </a:solidFill>
              </a:rPr>
              <a:t>Татарстан </a:t>
            </a:r>
            <a:r>
              <a:rPr lang="ru-RU" sz="1400" b="1" i="1" dirty="0">
                <a:solidFill>
                  <a:schemeClr val="tx2"/>
                </a:solidFill>
              </a:rPr>
              <a:t>	</a:t>
            </a:r>
          </a:p>
        </p:txBody>
      </p:sp>
      <p:sp>
        <p:nvSpPr>
          <p:cNvPr id="7" name="Объект 2"/>
          <p:cNvSpPr txBox="1">
            <a:spLocks/>
          </p:cNvSpPr>
          <p:nvPr/>
        </p:nvSpPr>
        <p:spPr>
          <a:xfrm>
            <a:off x="529998" y="6016842"/>
            <a:ext cx="7858125" cy="394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ru-RU" sz="1000" b="1" i="1" dirty="0" smtClean="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a:t>
            </a:r>
            <a:r>
              <a:rPr lang="en-US" sz="1000" b="1" i="1" dirty="0" smtClean="0">
                <a:solidFill>
                  <a:schemeClr val="accent6"/>
                </a:solidFill>
              </a:rPr>
              <a:t>mtsz.tatarstan.ru</a:t>
            </a:r>
            <a:endParaRPr lang="ru-RU" sz="1000" b="1" i="1" dirty="0">
              <a:solidFill>
                <a:schemeClr val="accent6"/>
              </a:solidFill>
            </a:endParaRPr>
          </a:p>
        </p:txBody>
      </p:sp>
    </p:spTree>
    <p:extLst>
      <p:ext uri="{BB962C8B-B14F-4D97-AF65-F5344CB8AC3E}">
        <p14:creationId xmlns:p14="http://schemas.microsoft.com/office/powerpoint/2010/main" val="402861066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normAutofit/>
          </a:bodyPr>
          <a:lstStyle/>
          <a:p>
            <a:pPr marL="0" indent="0">
              <a:buNone/>
            </a:pPr>
            <a:r>
              <a:rPr lang="ru-RU" sz="1200" b="1" dirty="0" smtClean="0"/>
              <a:t>Цель: </a:t>
            </a:r>
            <a:r>
              <a:rPr lang="ru-RU" sz="1200" dirty="0" smtClean="0"/>
              <a:t>повышение </a:t>
            </a:r>
            <a:r>
              <a:rPr lang="ru-RU" sz="1200" dirty="0"/>
              <a:t>качества и комфорта городской среды на территории Республики Татарстан</a:t>
            </a:r>
          </a:p>
          <a:p>
            <a:pPr marL="0" indent="0">
              <a:buNone/>
            </a:pPr>
            <a:endParaRPr lang="ru-RU" sz="1200" dirty="0">
              <a:solidFill>
                <a:srgbClr val="FFC000"/>
              </a:solidFill>
            </a:endParaRPr>
          </a:p>
          <a:p>
            <a:pPr marL="0" indent="0">
              <a:buNone/>
            </a:pPr>
            <a:endParaRPr lang="ru-RU" sz="1200" b="1" dirty="0" smtClean="0">
              <a:solidFill>
                <a:srgbClr val="FFC000"/>
              </a:solidFill>
            </a:endParaRPr>
          </a:p>
          <a:p>
            <a:pPr marL="0" indent="0">
              <a:buNone/>
            </a:pPr>
            <a:endParaRPr lang="ru-RU" sz="1200" b="1" dirty="0"/>
          </a:p>
        </p:txBody>
      </p:sp>
      <p:sp>
        <p:nvSpPr>
          <p:cNvPr id="4" name="Текст 3"/>
          <p:cNvSpPr>
            <a:spLocks noGrp="1"/>
          </p:cNvSpPr>
          <p:nvPr>
            <p:ph type="body" sz="quarter" idx="14"/>
          </p:nvPr>
        </p:nvSpPr>
        <p:spPr>
          <a:xfrm>
            <a:off x="514350" y="46038"/>
            <a:ext cx="8088112" cy="59931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t"/>
            <a:r>
              <a:rPr lang="ru-RU" sz="1600" b="1" dirty="0" smtClean="0"/>
              <a:t>29. </a:t>
            </a:r>
            <a:r>
              <a:rPr lang="ru-RU" sz="1600" b="1" dirty="0"/>
              <a:t>Государственная программа </a:t>
            </a:r>
            <a:r>
              <a:rPr lang="ru-RU" sz="1600" b="1" dirty="0" smtClean="0"/>
              <a:t>«Формирование современной городской среды на </a:t>
            </a:r>
            <a:r>
              <a:rPr lang="ru-RU" sz="1600" dirty="0"/>
              <a:t>территории </a:t>
            </a:r>
            <a:r>
              <a:rPr lang="ru-RU" sz="1600" dirty="0" smtClean="0"/>
              <a:t>Республики </a:t>
            </a:r>
            <a:r>
              <a:rPr lang="ru-RU" sz="1600" b="1" dirty="0" smtClean="0"/>
              <a:t>Татарстан» </a:t>
            </a:r>
            <a:endParaRPr lang="ru-RU" sz="1600" b="1" dirty="0"/>
          </a:p>
        </p:txBody>
      </p:sp>
      <p:graphicFrame>
        <p:nvGraphicFramePr>
          <p:cNvPr id="5" name="Таблица 4"/>
          <p:cNvGraphicFramePr>
            <a:graphicFrameLocks noGrp="1"/>
          </p:cNvGraphicFramePr>
          <p:nvPr>
            <p:extLst>
              <p:ext uri="{D42A27DB-BD31-4B8C-83A1-F6EECF244321}">
                <p14:modId xmlns:p14="http://schemas.microsoft.com/office/powerpoint/2010/main" val="837220095"/>
              </p:ext>
            </p:extLst>
          </p:nvPr>
        </p:nvGraphicFramePr>
        <p:xfrm>
          <a:off x="563880" y="1181100"/>
          <a:ext cx="8214360" cy="466725"/>
        </p:xfrm>
        <a:graphic>
          <a:graphicData uri="http://schemas.openxmlformats.org/drawingml/2006/table">
            <a:tbl>
              <a:tblPr firstRow="1" bandRow="1">
                <a:tableStyleId>{5C22544A-7EE6-4342-B048-85BDC9FD1C3A}</a:tableStyleId>
              </a:tblPr>
              <a:tblGrid>
                <a:gridCol w="5852160"/>
                <a:gridCol w="1272540"/>
                <a:gridCol w="1089660"/>
              </a:tblGrid>
              <a:tr h="232762">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000" dirty="0" smtClean="0">
                          <a:solidFill>
                            <a:schemeClr val="tx1"/>
                          </a:solidFill>
                          <a:effectLst/>
                        </a:rPr>
                        <a:t>Объем финансирования государственной программы (тыс. рублей)</a:t>
                      </a:r>
                      <a:endParaRPr lang="ru-RU" sz="1000" b="1" dirty="0" smtClean="0">
                        <a:solidFill>
                          <a:schemeClr val="tx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год</a:t>
                      </a:r>
                      <a:endParaRPr lang="ru-RU" sz="1000" dirty="0">
                        <a:solidFill>
                          <a:schemeClr val="tx1"/>
                        </a:solidFill>
                        <a:effectLst/>
                      </a:endParaRP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37160">
                <a:tc vMerge="1">
                  <a:txBody>
                    <a:bodyPr/>
                    <a:lstStyle/>
                    <a:p>
                      <a:endParaRPr lang="ru-RU" dirty="0"/>
                    </a:p>
                  </a:txBody>
                  <a:tcPr/>
                </a:tc>
                <a:tc>
                  <a:txBody>
                    <a:bodyPr/>
                    <a:lstStyle/>
                    <a:p>
                      <a:pPr algn="ctr" fontAlgn="ctr"/>
                      <a:r>
                        <a:rPr lang="ru-RU" sz="1000" b="1" i="0" u="none" strike="noStrike" dirty="0">
                          <a:solidFill>
                            <a:srgbClr val="000000"/>
                          </a:solidFill>
                          <a:effectLst/>
                          <a:latin typeface="Arial" panose="020B0604020202020204" pitchFamily="34" charset="0"/>
                        </a:rPr>
                        <a:t>21 718 342,4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Arial" panose="020B0604020202020204" pitchFamily="34" charset="0"/>
                        </a:rPr>
                        <a:t>21 586 752,8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614746191"/>
              </p:ext>
            </p:extLst>
          </p:nvPr>
        </p:nvGraphicFramePr>
        <p:xfrm>
          <a:off x="574125" y="1730936"/>
          <a:ext cx="8199120" cy="3637725"/>
        </p:xfrm>
        <a:graphic>
          <a:graphicData uri="http://schemas.openxmlformats.org/drawingml/2006/table">
            <a:tbl>
              <a:tblPr firstRow="1" bandRow="1">
                <a:tableStyleId>{5C22544A-7EE6-4342-B048-85BDC9FD1C3A}</a:tableStyleId>
              </a:tblPr>
              <a:tblGrid>
                <a:gridCol w="5867400"/>
                <a:gridCol w="1257300"/>
                <a:gridCol w="1074420"/>
              </a:tblGrid>
              <a:tr h="256540">
                <a:tc>
                  <a:txBody>
                    <a:bodyPr/>
                    <a:lstStyle/>
                    <a:p>
                      <a:pPr algn="ctr" fontAlgn="ctr"/>
                      <a:r>
                        <a:rPr lang="ru-RU" sz="1000" b="1" i="0"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год</a:t>
                      </a:r>
                      <a:br>
                        <a:rPr lang="ru-RU" sz="1000" b="1" u="none" strike="noStrike" dirty="0" smtClean="0">
                          <a:solidFill>
                            <a:schemeClr val="tx1"/>
                          </a:solidFill>
                          <a:effectLst/>
                        </a:rPr>
                      </a:br>
                      <a:r>
                        <a:rPr lang="ru-RU" sz="1000" b="1" u="none" strike="noStrike" dirty="0" smtClean="0">
                          <a:solidFill>
                            <a:schemeClr val="tx1"/>
                          </a:solidFill>
                          <a:effectLst/>
                        </a:rPr>
                        <a:t>(факт)</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76604">
                <a:tc>
                  <a:txBody>
                    <a:bodyPr/>
                    <a:lstStyle/>
                    <a:p>
                      <a:pPr algn="just" fontAlgn="t"/>
                      <a:r>
                        <a:rPr lang="ru-RU" sz="1000" b="0" i="0" u="none" strike="noStrike" dirty="0">
                          <a:solidFill>
                            <a:srgbClr val="000000"/>
                          </a:solidFill>
                          <a:effectLst/>
                          <a:latin typeface="+mn-lt"/>
                        </a:rPr>
                        <a:t>Количество благоустроенных общественных территорий, единиц</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2995">
                <a:tc>
                  <a:txBody>
                    <a:bodyPr/>
                    <a:lstStyle/>
                    <a:p>
                      <a:pPr algn="just" fontAlgn="t"/>
                      <a:r>
                        <a:rPr lang="ru-RU" sz="1000" b="0" i="0" u="none" strike="noStrike" dirty="0">
                          <a:solidFill>
                            <a:srgbClr val="000000"/>
                          </a:solidFill>
                          <a:effectLst/>
                          <a:latin typeface="+mn-lt"/>
                        </a:rPr>
                        <a:t>Прирост среднего индекса качества городской среды по отношению к 2019 году, процентов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541">
                <a:tc>
                  <a:txBody>
                    <a:bodyPr/>
                    <a:lstStyle/>
                    <a:p>
                      <a:pPr algn="just" fontAlgn="t"/>
                      <a:r>
                        <a:rPr lang="ru-RU" sz="1000" b="0" i="0" u="none" strike="noStrike" dirty="0">
                          <a:solidFill>
                            <a:srgbClr val="000000"/>
                          </a:solidFill>
                          <a:effectLst/>
                          <a:latin typeface="+mn-lt"/>
                        </a:rPr>
                        <a:t>Количество городов с благоприятной городской средой, единиц</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5613">
                <a:tc>
                  <a:txBody>
                    <a:bodyPr/>
                    <a:lstStyle/>
                    <a:p>
                      <a:pPr algn="just" fontAlgn="t"/>
                      <a:r>
                        <a:rPr lang="ru-RU" sz="1000" b="0" i="0" u="none" strike="noStrike" dirty="0">
                          <a:solidFill>
                            <a:srgbClr val="000000"/>
                          </a:solidFill>
                          <a:effectLst/>
                          <a:latin typeface="+mn-lt"/>
                        </a:rPr>
                        <a:t>Доля городов с благоприятной средой от общего количества городов (индекс качества городской среды - выше 50 процентов), процентов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2777">
                <a:tc>
                  <a:txBody>
                    <a:bodyPr/>
                    <a:lstStyle/>
                    <a:p>
                      <a:pPr algn="just" fontAlgn="t"/>
                      <a:r>
                        <a:rPr lang="ru-RU" sz="1000" b="0" i="0" u="none" strike="noStrike" dirty="0">
                          <a:solidFill>
                            <a:srgbClr val="000000"/>
                          </a:solidFill>
                          <a:effectLst/>
                          <a:latin typeface="+mn-lt"/>
                        </a:rPr>
                        <a:t>Доля граждан, принявших участие в решении вопросов развития городской среды, от общего количества граждан в возрасте от 14 лет, проживающих в муниципальных образованиях, на территории которых реализуются проекты по созданию комфортной городской среды, процентов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183">
                <a:tc>
                  <a:txBody>
                    <a:bodyPr/>
                    <a:lstStyle/>
                    <a:p>
                      <a:pPr algn="just" fontAlgn="t"/>
                      <a:r>
                        <a:rPr lang="ru-RU" sz="1000" b="0" i="0" u="none" strike="noStrike">
                          <a:solidFill>
                            <a:srgbClr val="000000"/>
                          </a:solidFill>
                          <a:effectLst/>
                          <a:latin typeface="+mn-lt"/>
                        </a:rPr>
                        <a:t>Индекс качества городской среды, балл</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27">
                <a:tc>
                  <a:txBody>
                    <a:bodyPr/>
                    <a:lstStyle/>
                    <a:p>
                      <a:pPr algn="just" fontAlgn="t"/>
                      <a:r>
                        <a:rPr lang="ru-RU" sz="1000" b="0" i="0" u="none" strike="noStrike" dirty="0">
                          <a:solidFill>
                            <a:srgbClr val="000000"/>
                          </a:solidFill>
                          <a:effectLst/>
                          <a:latin typeface="+mn-lt"/>
                        </a:rPr>
                        <a:t>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 не менее единиц нарастающим итогом</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fontAlgn="t"/>
                      <a:r>
                        <a:rPr lang="ru-RU" sz="1000" b="0" i="0" u="none" strike="noStrike" dirty="0">
                          <a:solidFill>
                            <a:srgbClr val="000000"/>
                          </a:solidFill>
                          <a:effectLst/>
                          <a:latin typeface="+mn-lt"/>
                        </a:rPr>
                        <a:t>Доля объема закупок оборудования, имеющего российское происхождение, в том числе оборудования, закупаемого при выполнении работ, в общем объеме оборудования, закупленного в рамках реализации мероприятий государственных (муниципальных) программ современной городской среды, процентов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fontAlgn="t"/>
                      <a:r>
                        <a:rPr lang="ru-RU" sz="1000" b="0" i="0" u="none" strike="noStrike" dirty="0">
                          <a:solidFill>
                            <a:srgbClr val="000000"/>
                          </a:solidFill>
                          <a:effectLst/>
                          <a:latin typeface="+mn-lt"/>
                        </a:rPr>
                        <a:t>Площадь благоустроенных общественных территорий, приходящаяся на одного жителя Республики Татарстан, кв. метров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fontAlgn="t"/>
                      <a:r>
                        <a:rPr lang="ru-RU" sz="1000" b="0" i="0" u="none" strike="noStrike" dirty="0">
                          <a:solidFill>
                            <a:srgbClr val="000000"/>
                          </a:solidFill>
                          <a:effectLst/>
                          <a:latin typeface="+mn-lt"/>
                        </a:rPr>
                        <a:t>Количество дворовых территорий, благоустроенных в рамках республиканской программы «Наш двор», </a:t>
                      </a:r>
                      <a:r>
                        <a:rPr lang="ru-RU" sz="1000" b="0" i="0" u="none" strike="noStrike" dirty="0" err="1">
                          <a:solidFill>
                            <a:srgbClr val="000000"/>
                          </a:solidFill>
                          <a:effectLst/>
                          <a:latin typeface="+mn-lt"/>
                        </a:rPr>
                        <a:t>тыс.единиц</a:t>
                      </a:r>
                      <a:endParaRPr lang="ru-RU" sz="10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a:solidFill>
                            <a:srgbClr val="000000"/>
                          </a:solidFill>
                          <a:effectLst/>
                          <a:latin typeface="+mn-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ru-RU" sz="1000" b="0" i="0" u="none" strike="noStrike" dirty="0">
                          <a:solidFill>
                            <a:srgbClr val="000000"/>
                          </a:solidFill>
                          <a:effectLst/>
                          <a:latin typeface="+mn-lt"/>
                        </a:rPr>
                        <a:t>1,012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Прямоугольник 2"/>
          <p:cNvSpPr/>
          <p:nvPr/>
        </p:nvSpPr>
        <p:spPr>
          <a:xfrm>
            <a:off x="703089" y="5726846"/>
            <a:ext cx="8130540" cy="400110"/>
          </a:xfrm>
          <a:prstGeom prst="rect">
            <a:avLst/>
          </a:prstGeom>
        </p:spPr>
        <p:txBody>
          <a:bodyPr wrap="square">
            <a:spAutoFit/>
          </a:bodyPr>
          <a:lstStyle/>
          <a:p>
            <a:r>
              <a:rPr lang="ru-RU" sz="1000" b="1" i="1" dirty="0" smtClean="0">
                <a:solidFill>
                  <a:schemeClr val="accent1"/>
                </a:solidFill>
              </a:rPr>
              <a:t>Ответственный исполнитель ГП: Министерство строительства, архитектуры и жилищно-коммунального хозяйства Республики Татарстан</a:t>
            </a:r>
            <a:endParaRPr lang="ru-RU" sz="1000" dirty="0"/>
          </a:p>
        </p:txBody>
      </p:sp>
      <p:sp>
        <p:nvSpPr>
          <p:cNvPr id="7" name="Прямоугольник 6"/>
          <p:cNvSpPr/>
          <p:nvPr/>
        </p:nvSpPr>
        <p:spPr>
          <a:xfrm>
            <a:off x="647700" y="6126956"/>
            <a:ext cx="80772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smtClean="0">
                <a:solidFill>
                  <a:schemeClr val="accent6"/>
                </a:solidFill>
              </a:rPr>
              <a:t>http</a:t>
            </a:r>
            <a:r>
              <a:rPr lang="en-US" sz="1000" b="1" i="1" dirty="0">
                <a:solidFill>
                  <a:schemeClr val="accent6"/>
                </a:solidFill>
              </a:rPr>
              <a:t>://</a:t>
            </a:r>
            <a:r>
              <a:rPr lang="en-US" sz="1000" b="1" i="1" dirty="0" smtClean="0">
                <a:solidFill>
                  <a:schemeClr val="accent6"/>
                </a:solidFill>
              </a:rPr>
              <a:t>minstroy.tatarstan.ru</a:t>
            </a:r>
            <a:endParaRPr lang="ru-RU" sz="1000" b="1" i="1" dirty="0">
              <a:solidFill>
                <a:schemeClr val="accent6"/>
              </a:solidFill>
            </a:endParaRPr>
          </a:p>
        </p:txBody>
      </p:sp>
    </p:spTree>
    <p:extLst>
      <p:ext uri="{BB962C8B-B14F-4D97-AF65-F5344CB8AC3E}">
        <p14:creationId xmlns:p14="http://schemas.microsoft.com/office/powerpoint/2010/main" val="442367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548640" y="999817"/>
            <a:ext cx="8368809" cy="5527249"/>
          </a:xfrm>
        </p:spPr>
        <p:txBody>
          <a:bodyPr>
            <a:normAutofit/>
          </a:bodyPr>
          <a:lstStyle/>
          <a:p>
            <a:pPr marL="0" indent="0" algn="just">
              <a:buNone/>
            </a:pPr>
            <a:r>
              <a:rPr lang="ru-RU" sz="1200" b="1" dirty="0" smtClean="0"/>
              <a:t>Цель: </a:t>
            </a:r>
            <a:r>
              <a:rPr lang="ru-RU" sz="1200" dirty="0" smtClean="0"/>
              <a:t>стимулирование </a:t>
            </a:r>
            <a:r>
              <a:rPr lang="ru-RU" sz="1200" dirty="0"/>
              <a:t>перевода и приобретения транспортных средств, работающих на компримированном природном </a:t>
            </a:r>
            <a:r>
              <a:rPr lang="ru-RU" sz="1200" dirty="0" smtClean="0"/>
              <a:t>газе, </a:t>
            </a:r>
            <a:r>
              <a:rPr lang="ru-RU" sz="1200" dirty="0"/>
              <a:t>сжиженном природном </a:t>
            </a:r>
            <a:r>
              <a:rPr lang="ru-RU" sz="1200" dirty="0" smtClean="0"/>
              <a:t>газе </a:t>
            </a:r>
            <a:r>
              <a:rPr lang="ru-RU" sz="1200" dirty="0"/>
              <a:t>путем расширения существующей в республике газозаправочной инфраструктуры, в том числе с учетом наличия на заправках зарядных колонок (станций) для транспортных средств с электродвигателями</a:t>
            </a:r>
          </a:p>
          <a:p>
            <a:pPr marL="0" indent="0">
              <a:buNone/>
            </a:pPr>
            <a:endParaRPr lang="ru-RU" sz="1200" b="1" dirty="0" smtClean="0">
              <a:solidFill>
                <a:srgbClr val="FFC000"/>
              </a:solidFill>
            </a:endParaRPr>
          </a:p>
          <a:p>
            <a:pPr marL="0" indent="0">
              <a:buNone/>
            </a:pPr>
            <a:endParaRPr lang="ru-RU" sz="1200" b="1" dirty="0"/>
          </a:p>
        </p:txBody>
      </p:sp>
      <p:sp>
        <p:nvSpPr>
          <p:cNvPr id="4" name="Текст 3"/>
          <p:cNvSpPr>
            <a:spLocks noGrp="1"/>
          </p:cNvSpPr>
          <p:nvPr>
            <p:ph type="body" sz="quarter" idx="14"/>
          </p:nvPr>
        </p:nvSpPr>
        <p:spPr>
          <a:xfrm>
            <a:off x="647700" y="46038"/>
            <a:ext cx="7919651" cy="837676"/>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t"/>
            <a:r>
              <a:rPr lang="ru-RU" sz="1600" b="1" dirty="0" smtClean="0"/>
              <a:t>30. </a:t>
            </a:r>
            <a:r>
              <a:rPr lang="ru-RU" sz="1600" b="1" dirty="0"/>
              <a:t>Государственная программа </a:t>
            </a:r>
            <a:r>
              <a:rPr lang="ru-RU" sz="1600" b="1" dirty="0" smtClean="0"/>
              <a:t>Республики Татарстан «Строительство автомобильных газонаполнительных компрессорных станций на территории Республики Татарстан на 2019 – 2024 годы» </a:t>
            </a:r>
            <a:endParaRPr lang="ru-RU" sz="16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543557066"/>
              </p:ext>
            </p:extLst>
          </p:nvPr>
        </p:nvGraphicFramePr>
        <p:xfrm>
          <a:off x="642335" y="1768954"/>
          <a:ext cx="8214360" cy="514247"/>
        </p:xfrm>
        <a:graphic>
          <a:graphicData uri="http://schemas.openxmlformats.org/drawingml/2006/table">
            <a:tbl>
              <a:tblPr firstRow="1" bandRow="1">
                <a:tableStyleId>{5C22544A-7EE6-4342-B048-85BDC9FD1C3A}</a:tableStyleId>
              </a:tblPr>
              <a:tblGrid>
                <a:gridCol w="5852160"/>
                <a:gridCol w="1272540"/>
                <a:gridCol w="1089660"/>
              </a:tblGrid>
              <a:tr h="232762">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000" dirty="0" smtClean="0">
                          <a:solidFill>
                            <a:schemeClr val="tx1"/>
                          </a:solidFill>
                          <a:effectLst/>
                        </a:rPr>
                        <a:t>Объем финансирования государственной программы (тыс. рублей)</a:t>
                      </a:r>
                      <a:endParaRPr lang="ru-RU" sz="1000" b="1" dirty="0" smtClean="0">
                        <a:solidFill>
                          <a:schemeClr val="tx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a:t>
                      </a:r>
                      <a:r>
                        <a:rPr lang="ru-RU" sz="1000" dirty="0">
                          <a:solidFill>
                            <a:schemeClr val="tx1"/>
                          </a:solidFill>
                          <a:effectLst/>
                        </a:rPr>
                        <a:t>год</a:t>
                      </a:r>
                    </a:p>
                    <a:p>
                      <a:pPr algn="ctr">
                        <a:spcAft>
                          <a:spcPts val="0"/>
                        </a:spcAft>
                      </a:pPr>
                      <a:r>
                        <a:rPr lang="ru-RU" sz="1000" dirty="0">
                          <a:solidFill>
                            <a:schemeClr val="tx1"/>
                          </a:solidFill>
                          <a:effectLst/>
                        </a:rPr>
                        <a:t>(план)</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000" dirty="0" smtClean="0">
                          <a:solidFill>
                            <a:schemeClr val="tx1"/>
                          </a:solidFill>
                          <a:effectLst/>
                        </a:rPr>
                        <a:t>2022 год</a:t>
                      </a:r>
                      <a:endParaRPr lang="ru-RU" sz="1000" dirty="0">
                        <a:solidFill>
                          <a:schemeClr val="tx1"/>
                        </a:solidFill>
                        <a:effectLst/>
                      </a:endParaRPr>
                    </a:p>
                    <a:p>
                      <a:pPr algn="ctr">
                        <a:spcAft>
                          <a:spcPts val="0"/>
                        </a:spcAft>
                      </a:pPr>
                      <a:r>
                        <a:rPr lang="ru-RU" sz="1000" dirty="0">
                          <a:solidFill>
                            <a:schemeClr val="tx1"/>
                          </a:solidFill>
                          <a:effectLst/>
                        </a:rPr>
                        <a:t>(факт)</a:t>
                      </a:r>
                      <a:endParaRPr lang="ru-RU" sz="1000" b="1" dirty="0">
                        <a:solidFill>
                          <a:schemeClr val="tx1"/>
                        </a:solidFill>
                        <a:effectLst/>
                        <a:latin typeface="Times New Roman" panose="02020603050405020304" pitchFamily="18" charset="0"/>
                        <a:ea typeface="Times New Roman" panose="02020603050405020304" pitchFamily="18" charset="0"/>
                      </a:endParaRPr>
                    </a:p>
                  </a:txBody>
                  <a:tcPr marL="56769" marR="567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9447">
                <a:tc vMerge="1">
                  <a:txBody>
                    <a:bodyPr/>
                    <a:lstStyle/>
                    <a:p>
                      <a:endParaRPr lang="ru-RU" dirty="0"/>
                    </a:p>
                  </a:txBody>
                  <a:tcPr/>
                </a:tc>
                <a:tc>
                  <a:txBody>
                    <a:bodyPr/>
                    <a:lstStyle/>
                    <a:p>
                      <a:pPr algn="ctr" fontAlgn="ctr"/>
                      <a:r>
                        <a:rPr lang="ru-RU" sz="1000" b="1" i="0" u="none" strike="noStrike" dirty="0">
                          <a:solidFill>
                            <a:srgbClr val="000000"/>
                          </a:solidFill>
                          <a:effectLst/>
                          <a:latin typeface="Arial" panose="020B0604020202020204" pitchFamily="34" charset="0"/>
                        </a:rPr>
                        <a:t>252 000,0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Arial" panose="020B0604020202020204" pitchFamily="34" charset="0"/>
                        </a:rPr>
                        <a:t>252 000,0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3225708257"/>
              </p:ext>
            </p:extLst>
          </p:nvPr>
        </p:nvGraphicFramePr>
        <p:xfrm>
          <a:off x="649955" y="2437090"/>
          <a:ext cx="8199120" cy="679278"/>
        </p:xfrm>
        <a:graphic>
          <a:graphicData uri="http://schemas.openxmlformats.org/drawingml/2006/table">
            <a:tbl>
              <a:tblPr firstRow="1" bandRow="1">
                <a:tableStyleId>{5C22544A-7EE6-4342-B048-85BDC9FD1C3A}</a:tableStyleId>
              </a:tblPr>
              <a:tblGrid>
                <a:gridCol w="5867400"/>
                <a:gridCol w="1257300"/>
                <a:gridCol w="1074420"/>
              </a:tblGrid>
              <a:tr h="256540">
                <a:tc>
                  <a:txBody>
                    <a:bodyPr/>
                    <a:lstStyle/>
                    <a:p>
                      <a:pPr algn="ctr" fontAlgn="ctr"/>
                      <a:r>
                        <a:rPr lang="ru-RU" sz="1000" b="1" i="0"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год</a:t>
                      </a:r>
                      <a:br>
                        <a:rPr lang="ru-RU" sz="1000" b="1" u="none" strike="noStrike" dirty="0" smtClean="0">
                          <a:solidFill>
                            <a:schemeClr val="tx1"/>
                          </a:solidFill>
                          <a:effectLst/>
                        </a:rPr>
                      </a:br>
                      <a:r>
                        <a:rPr lang="ru-RU" sz="1000" b="1" u="none" strike="noStrike" dirty="0" smtClean="0">
                          <a:solidFill>
                            <a:schemeClr val="tx1"/>
                          </a:solidFill>
                          <a:effectLst/>
                        </a:rPr>
                        <a:t>(факт)</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algn="just">
                        <a:spcAft>
                          <a:spcPts val="0"/>
                        </a:spcAft>
                      </a:pPr>
                      <a:r>
                        <a:rPr lang="ru-RU" sz="1000" dirty="0">
                          <a:solidFill>
                            <a:schemeClr val="tx1"/>
                          </a:solidFill>
                          <a:effectLst/>
                          <a:latin typeface="+mn-lt"/>
                          <a:ea typeface="Times New Roman" panose="02020603050405020304" pitchFamily="18" charset="0"/>
                        </a:rPr>
                        <a:t>Количество новых АГНКС с зарядными колонками (станциями) для транспортных средств с электродвигателями, единиц</a:t>
                      </a:r>
                      <a:endParaRPr lang="ru-RU" sz="1000" dirty="0">
                        <a:solidFill>
                          <a:schemeClr val="tx1"/>
                        </a:solidFill>
                        <a:effectLst/>
                        <a:highlight>
                          <a:srgbClr val="FFFF00"/>
                        </a:highligh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000" dirty="0"/>
                        <a:t>26,0</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1000" dirty="0"/>
                        <a:t>26,0</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Прямоугольник 2"/>
          <p:cNvSpPr/>
          <p:nvPr/>
        </p:nvSpPr>
        <p:spPr>
          <a:xfrm>
            <a:off x="703089" y="5726846"/>
            <a:ext cx="8130540" cy="246221"/>
          </a:xfrm>
          <a:prstGeom prst="rect">
            <a:avLst/>
          </a:prstGeom>
        </p:spPr>
        <p:txBody>
          <a:bodyPr wrap="square">
            <a:spAutoFit/>
          </a:bodyPr>
          <a:lstStyle/>
          <a:p>
            <a:r>
              <a:rPr lang="ru-RU" sz="1000" b="1" i="1" dirty="0" smtClean="0">
                <a:solidFill>
                  <a:schemeClr val="accent1"/>
                </a:solidFill>
              </a:rPr>
              <a:t>Ответственный исполнитель ГП: Министерство промышленности и торговли Республики Татарстан</a:t>
            </a:r>
            <a:endParaRPr lang="ru-RU" sz="1000" dirty="0"/>
          </a:p>
        </p:txBody>
      </p:sp>
      <p:sp>
        <p:nvSpPr>
          <p:cNvPr id="7" name="Прямоугольник 6"/>
          <p:cNvSpPr/>
          <p:nvPr/>
        </p:nvSpPr>
        <p:spPr>
          <a:xfrm>
            <a:off x="647700" y="6126956"/>
            <a:ext cx="80772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http://mpt.tatarstan.ru</a:t>
            </a:r>
            <a:endParaRPr lang="ru-RU" sz="1000" b="1" i="1" dirty="0">
              <a:solidFill>
                <a:schemeClr val="accent6"/>
              </a:solidFill>
            </a:endParaRPr>
          </a:p>
        </p:txBody>
      </p:sp>
    </p:spTree>
    <p:extLst>
      <p:ext uri="{BB962C8B-B14F-4D97-AF65-F5344CB8AC3E}">
        <p14:creationId xmlns:p14="http://schemas.microsoft.com/office/powerpoint/2010/main" val="14643907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529717" y="700996"/>
            <a:ext cx="8520593" cy="5527249"/>
          </a:xfrm>
        </p:spPr>
        <p:txBody>
          <a:bodyPr>
            <a:normAutofit/>
          </a:bodyPr>
          <a:lstStyle/>
          <a:p>
            <a:pPr marL="0" indent="0">
              <a:buNone/>
            </a:pPr>
            <a:r>
              <a:rPr lang="ru-RU" sz="1200" b="1" dirty="0"/>
              <a:t>Цель: </a:t>
            </a:r>
            <a:r>
              <a:rPr lang="ru-RU" sz="1200" dirty="0" smtClean="0"/>
              <a:t>реализация государственной политики по развитию физической культуры и спорта в Республике Татарстан</a:t>
            </a:r>
            <a:endParaRPr lang="ru-RU" sz="1200" dirty="0"/>
          </a:p>
          <a:p>
            <a:pPr marL="0" indent="0">
              <a:buNone/>
            </a:pPr>
            <a:endParaRPr lang="ru-RU" sz="1400" dirty="0"/>
          </a:p>
        </p:txBody>
      </p:sp>
      <p:sp>
        <p:nvSpPr>
          <p:cNvPr id="4" name="Текст 3"/>
          <p:cNvSpPr>
            <a:spLocks noGrp="1"/>
          </p:cNvSpPr>
          <p:nvPr>
            <p:ph type="body" sz="quarter" idx="14"/>
          </p:nvPr>
        </p:nvSpPr>
        <p:spPr>
          <a:xfrm>
            <a:off x="514350" y="46038"/>
            <a:ext cx="8088112" cy="59250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t"/>
            <a:r>
              <a:rPr lang="ru-RU" sz="1600" b="1" dirty="0" smtClean="0"/>
              <a:t>31. </a:t>
            </a:r>
            <a:r>
              <a:rPr lang="ru-RU" sz="1600" b="1" dirty="0"/>
              <a:t>Государственная программа </a:t>
            </a:r>
            <a:r>
              <a:rPr lang="ru-RU" sz="1600" b="1" dirty="0" smtClean="0"/>
              <a:t>«Развитие физической культуры и спорта в Республике Татарстан на 2019 – 2026 годы» </a:t>
            </a:r>
            <a:endParaRPr lang="ru-RU" sz="1600" b="1" dirty="0"/>
          </a:p>
        </p:txBody>
      </p:sp>
      <p:graphicFrame>
        <p:nvGraphicFramePr>
          <p:cNvPr id="5" name="Таблица 4"/>
          <p:cNvGraphicFramePr>
            <a:graphicFrameLocks noGrp="1"/>
          </p:cNvGraphicFramePr>
          <p:nvPr>
            <p:extLst>
              <p:ext uri="{D42A27DB-BD31-4B8C-83A1-F6EECF244321}">
                <p14:modId xmlns:p14="http://schemas.microsoft.com/office/powerpoint/2010/main" val="403298023"/>
              </p:ext>
            </p:extLst>
          </p:nvPr>
        </p:nvGraphicFramePr>
        <p:xfrm>
          <a:off x="576303" y="1034656"/>
          <a:ext cx="8160443" cy="607700"/>
        </p:xfrm>
        <a:graphic>
          <a:graphicData uri="http://schemas.openxmlformats.org/drawingml/2006/table">
            <a:tbl>
              <a:tblPr firstRow="1" bandRow="1">
                <a:tableStyleId>{5C22544A-7EE6-4342-B048-85BDC9FD1C3A}</a:tableStyleId>
              </a:tblPr>
              <a:tblGrid>
                <a:gridCol w="5555556"/>
                <a:gridCol w="1367758"/>
                <a:gridCol w="1237129"/>
              </a:tblGrid>
              <a:tr h="262751">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000" dirty="0" smtClean="0">
                          <a:solidFill>
                            <a:schemeClr val="tx1"/>
                          </a:solidFill>
                          <a:effectLst/>
                        </a:rPr>
                        <a:t>Объем финансирования государственной программы (тыс. рублей)</a:t>
                      </a:r>
                      <a:endParaRPr lang="ru-RU" sz="1000" b="1" dirty="0" smtClean="0">
                        <a:solidFill>
                          <a:schemeClr val="tx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smtClean="0">
                          <a:solidFill>
                            <a:schemeClr val="tx1"/>
                          </a:solidFill>
                        </a:rPr>
                        <a:t>2022 год</a:t>
                      </a:r>
                    </a:p>
                    <a:p>
                      <a:pPr algn="ctr"/>
                      <a:r>
                        <a:rPr lang="ru-RU" sz="1000" dirty="0" smtClean="0">
                          <a:solidFill>
                            <a:schemeClr val="tx1"/>
                          </a:solidFill>
                        </a:rPr>
                        <a:t>(план)</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smtClean="0">
                          <a:solidFill>
                            <a:schemeClr val="tx1"/>
                          </a:solidFill>
                        </a:rPr>
                        <a:t>2022 год </a:t>
                      </a:r>
                    </a:p>
                    <a:p>
                      <a:pPr algn="ctr"/>
                      <a:r>
                        <a:rPr lang="ru-RU" sz="1000" dirty="0" smtClean="0">
                          <a:solidFill>
                            <a:schemeClr val="tx1"/>
                          </a:solidFill>
                        </a:rPr>
                        <a:t>(факт)</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1460">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1" i="0" u="none" strike="noStrike" dirty="0">
                          <a:solidFill>
                            <a:srgbClr val="000000"/>
                          </a:solidFill>
                          <a:effectLst/>
                          <a:latin typeface="Arial" panose="020B0604020202020204" pitchFamily="34" charset="0"/>
                        </a:rPr>
                        <a:t>8 010 164,0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Arial" panose="020B0604020202020204" pitchFamily="34" charset="0"/>
                        </a:rPr>
                        <a:t>7 942 674,8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936982358"/>
              </p:ext>
            </p:extLst>
          </p:nvPr>
        </p:nvGraphicFramePr>
        <p:xfrm>
          <a:off x="599995" y="1753028"/>
          <a:ext cx="8129067" cy="1651000"/>
        </p:xfrm>
        <a:graphic>
          <a:graphicData uri="http://schemas.openxmlformats.org/drawingml/2006/table">
            <a:tbl>
              <a:tblPr firstRow="1" bandRow="1">
                <a:tableStyleId>{5C22544A-7EE6-4342-B048-85BDC9FD1C3A}</a:tableStyleId>
              </a:tblPr>
              <a:tblGrid>
                <a:gridCol w="5554916"/>
                <a:gridCol w="1344706"/>
                <a:gridCol w="1229445"/>
              </a:tblGrid>
              <a:tr h="370840">
                <a:tc>
                  <a:txBody>
                    <a:bodyPr/>
                    <a:lstStyle/>
                    <a:p>
                      <a:pPr algn="ctr" fontAlgn="ctr"/>
                      <a:r>
                        <a:rPr lang="ru-RU" sz="1000" b="1" i="0"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год</a:t>
                      </a:r>
                      <a:br>
                        <a:rPr lang="ru-RU" sz="1000" b="1" u="none" strike="noStrike" dirty="0" smtClean="0">
                          <a:solidFill>
                            <a:schemeClr val="tx1"/>
                          </a:solidFill>
                          <a:effectLst/>
                        </a:rPr>
                      </a:br>
                      <a:r>
                        <a:rPr lang="ru-RU" sz="1000" b="1" u="none" strike="noStrike" dirty="0" smtClean="0">
                          <a:solidFill>
                            <a:schemeClr val="tx1"/>
                          </a:solidFill>
                          <a:effectLst/>
                        </a:rPr>
                        <a:t>(факт)</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algn="just"/>
                      <a:r>
                        <a:rPr lang="ru-RU" sz="1000" dirty="0" smtClean="0">
                          <a:solidFill>
                            <a:schemeClr val="tx1"/>
                          </a:solidFill>
                        </a:rPr>
                        <a:t>Доля населения, систематически занимающегося физической культурой и спортом, в общей численности населения, %</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b="0" i="0" dirty="0" smtClean="0">
                          <a:solidFill>
                            <a:schemeClr val="tx1"/>
                          </a:solidFill>
                        </a:rPr>
                        <a:t>55,5</a:t>
                      </a:r>
                      <a:endParaRPr lang="ru-RU" sz="1000" b="0"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dirty="0" smtClean="0">
                          <a:solidFill>
                            <a:schemeClr val="tx1"/>
                          </a:solidFill>
                        </a:rPr>
                        <a:t>57,8</a:t>
                      </a:r>
                      <a:endParaRPr lang="ru-RU"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just"/>
                      <a:r>
                        <a:rPr lang="ru-RU" sz="1000" dirty="0" smtClean="0">
                          <a:solidFill>
                            <a:schemeClr val="tx1"/>
                          </a:solidFill>
                        </a:rPr>
                        <a:t>Доля спортсменов-разрядников в общем количестве лиц, занимающихся в системе спортивных школ олимпийского резерва и училищ олимпийского резерва, %</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i="0" dirty="0" smtClean="0">
                          <a:solidFill>
                            <a:schemeClr val="tx1"/>
                          </a:solidFill>
                        </a:rPr>
                        <a:t>30,5</a:t>
                      </a:r>
                      <a:endParaRPr lang="ru-RU" sz="1000"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dirty="0" smtClean="0">
                          <a:solidFill>
                            <a:schemeClr val="tx1"/>
                          </a:solidFill>
                        </a:rPr>
                        <a:t>31,0</a:t>
                      </a:r>
                      <a:endParaRPr lang="ru-RU"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8248">
                <a:tc>
                  <a:txBody>
                    <a:bodyPr/>
                    <a:lstStyle/>
                    <a:p>
                      <a:pPr algn="just"/>
                      <a:r>
                        <a:rPr lang="ru-RU" sz="1000" dirty="0" smtClean="0">
                          <a:solidFill>
                            <a:schemeClr val="tx1"/>
                          </a:solidFill>
                        </a:rPr>
                        <a:t>Количество спортивных сооружений на 100 </a:t>
                      </a:r>
                      <a:r>
                        <a:rPr lang="ru-RU" sz="1000" dirty="0" err="1" smtClean="0">
                          <a:solidFill>
                            <a:schemeClr val="tx1"/>
                          </a:solidFill>
                        </a:rPr>
                        <a:t>тыс.человек</a:t>
                      </a:r>
                      <a:r>
                        <a:rPr lang="ru-RU" sz="1000" dirty="0" smtClean="0">
                          <a:solidFill>
                            <a:schemeClr val="tx1"/>
                          </a:solidFill>
                        </a:rPr>
                        <a:t> населения, единиц</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i="0" dirty="0" smtClean="0">
                          <a:solidFill>
                            <a:schemeClr val="tx1"/>
                          </a:solidFill>
                        </a:rPr>
                        <a:t>321</a:t>
                      </a:r>
                      <a:endParaRPr lang="ru-RU" sz="1000"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dirty="0" smtClean="0">
                          <a:solidFill>
                            <a:schemeClr val="tx1"/>
                          </a:solidFill>
                        </a:rPr>
                        <a:t>322</a:t>
                      </a:r>
                      <a:endParaRPr lang="ru-RU"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5665">
                <a:tc>
                  <a:txBody>
                    <a:bodyPr/>
                    <a:lstStyle/>
                    <a:p>
                      <a:pPr algn="just"/>
                      <a:r>
                        <a:rPr lang="ru-RU" sz="1000" dirty="0" smtClean="0">
                          <a:solidFill>
                            <a:schemeClr val="tx1"/>
                          </a:solidFill>
                        </a:rPr>
                        <a:t>Единовременная пропускная способность объектов спортивного назначения, %</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i="0" dirty="0" smtClean="0">
                          <a:solidFill>
                            <a:schemeClr val="tx1"/>
                          </a:solidFill>
                        </a:rPr>
                        <a:t>68,7</a:t>
                      </a:r>
                      <a:endParaRPr lang="ru-RU" sz="1000"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dirty="0" smtClean="0">
                          <a:solidFill>
                            <a:schemeClr val="tx1"/>
                          </a:solidFill>
                        </a:rPr>
                        <a:t>71,5</a:t>
                      </a:r>
                      <a:endParaRPr lang="ru-RU"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Прямоугольник 6"/>
          <p:cNvSpPr/>
          <p:nvPr/>
        </p:nvSpPr>
        <p:spPr>
          <a:xfrm>
            <a:off x="647700" y="5919447"/>
            <a:ext cx="8130540" cy="246221"/>
          </a:xfrm>
          <a:prstGeom prst="rect">
            <a:avLst/>
          </a:prstGeom>
        </p:spPr>
        <p:txBody>
          <a:bodyPr wrap="square">
            <a:spAutoFit/>
          </a:bodyPr>
          <a:lstStyle/>
          <a:p>
            <a:r>
              <a:rPr lang="ru-RU" sz="1000" b="1" i="1" dirty="0" smtClean="0">
                <a:solidFill>
                  <a:schemeClr val="accent1"/>
                </a:solidFill>
              </a:rPr>
              <a:t>Ответственный исполнитель ГП: Министерство спорта Республики Татарстан</a:t>
            </a:r>
            <a:endParaRPr lang="ru-RU" sz="1000" dirty="0"/>
          </a:p>
        </p:txBody>
      </p:sp>
      <p:sp>
        <p:nvSpPr>
          <p:cNvPr id="8" name="Прямоугольник 7"/>
          <p:cNvSpPr/>
          <p:nvPr/>
        </p:nvSpPr>
        <p:spPr>
          <a:xfrm>
            <a:off x="647700" y="6126956"/>
            <a:ext cx="80772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https://minsport.tatarstan.ru/</a:t>
            </a:r>
            <a:endParaRPr lang="ru-RU" sz="1000" b="1" i="1" dirty="0">
              <a:solidFill>
                <a:schemeClr val="accent6"/>
              </a:solidFill>
            </a:endParaRPr>
          </a:p>
        </p:txBody>
      </p:sp>
    </p:spTree>
    <p:extLst>
      <p:ext uri="{BB962C8B-B14F-4D97-AF65-F5344CB8AC3E}">
        <p14:creationId xmlns:p14="http://schemas.microsoft.com/office/powerpoint/2010/main" val="35695933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lstStyle/>
          <a:p>
            <a:pPr marL="0" indent="0">
              <a:buNone/>
            </a:pPr>
            <a:r>
              <a:rPr lang="ru-RU" sz="1400" b="1" dirty="0" smtClean="0"/>
              <a:t>  </a:t>
            </a:r>
            <a:r>
              <a:rPr lang="ru-RU" sz="1200" b="1" dirty="0" smtClean="0"/>
              <a:t>Цель: </a:t>
            </a:r>
            <a:r>
              <a:rPr lang="ru-RU" sz="1200" dirty="0" smtClean="0"/>
              <a:t>реализация молодежной политики в Республике Татарстан </a:t>
            </a:r>
          </a:p>
          <a:p>
            <a:pPr marL="0" indent="0">
              <a:buNone/>
            </a:pPr>
            <a:endParaRPr lang="ru-RU" dirty="0"/>
          </a:p>
        </p:txBody>
      </p:sp>
      <p:sp>
        <p:nvSpPr>
          <p:cNvPr id="4" name="Текст 3"/>
          <p:cNvSpPr>
            <a:spLocks noGrp="1"/>
          </p:cNvSpPr>
          <p:nvPr>
            <p:ph type="body" sz="quarter" idx="14"/>
          </p:nvPr>
        </p:nvSpPr>
        <p:spPr>
          <a:xfrm>
            <a:off x="514350" y="46038"/>
            <a:ext cx="8088112" cy="59931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t"/>
            <a:r>
              <a:rPr lang="ru-RU" sz="1600" b="1" dirty="0" smtClean="0"/>
              <a:t>32. </a:t>
            </a:r>
            <a:r>
              <a:rPr lang="ru-RU" sz="1600" b="1" dirty="0"/>
              <a:t>Государственная программа </a:t>
            </a:r>
            <a:r>
              <a:rPr lang="ru-RU" sz="1600" b="1" dirty="0" smtClean="0"/>
              <a:t>«Развитие молодежной политики в Республике Татарстан на 2019 – 2025 годы» </a:t>
            </a:r>
            <a:endParaRPr lang="ru-RU" sz="16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201386383"/>
              </p:ext>
            </p:extLst>
          </p:nvPr>
        </p:nvGraphicFramePr>
        <p:xfrm>
          <a:off x="647700" y="1006608"/>
          <a:ext cx="8042942" cy="596968"/>
        </p:xfrm>
        <a:graphic>
          <a:graphicData uri="http://schemas.openxmlformats.org/drawingml/2006/table">
            <a:tbl>
              <a:tblPr firstRow="1" bandRow="1">
                <a:tableStyleId>{5C22544A-7EE6-4342-B048-85BDC9FD1C3A}</a:tableStyleId>
              </a:tblPr>
              <a:tblGrid>
                <a:gridCol w="5855117"/>
                <a:gridCol w="1072530"/>
                <a:gridCol w="1115295"/>
              </a:tblGrid>
              <a:tr h="326184">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000" dirty="0" smtClean="0">
                          <a:solidFill>
                            <a:schemeClr val="tx1"/>
                          </a:solidFill>
                          <a:effectLst/>
                        </a:rPr>
                        <a:t>Объем финансирования государственной программы (тыс. рублей)</a:t>
                      </a:r>
                      <a:endParaRPr lang="ru-RU" sz="1000" b="1" dirty="0" smtClean="0">
                        <a:solidFill>
                          <a:schemeClr val="tx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smtClean="0">
                          <a:solidFill>
                            <a:schemeClr val="tx1"/>
                          </a:solidFill>
                        </a:rPr>
                        <a:t>2022 год</a:t>
                      </a:r>
                    </a:p>
                    <a:p>
                      <a:pPr algn="ctr"/>
                      <a:r>
                        <a:rPr lang="ru-RU" sz="1000" dirty="0" smtClean="0">
                          <a:solidFill>
                            <a:schemeClr val="tx1"/>
                          </a:solidFill>
                        </a:rPr>
                        <a:t>(план)</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smtClean="0">
                          <a:solidFill>
                            <a:schemeClr val="tx1"/>
                          </a:solidFill>
                        </a:rPr>
                        <a:t>2022 год (факт)</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0728">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1" i="0" u="none" strike="noStrike" dirty="0">
                          <a:solidFill>
                            <a:srgbClr val="000000"/>
                          </a:solidFill>
                          <a:effectLst/>
                          <a:latin typeface="Arial" panose="020B0604020202020204" pitchFamily="34" charset="0"/>
                        </a:rPr>
                        <a:t>6 897 593,9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Arial" panose="020B0604020202020204" pitchFamily="34" charset="0"/>
                        </a:rPr>
                        <a:t>6 743 090,0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620905613"/>
              </p:ext>
            </p:extLst>
          </p:nvPr>
        </p:nvGraphicFramePr>
        <p:xfrm>
          <a:off x="647700" y="1719730"/>
          <a:ext cx="8035260" cy="1392304"/>
        </p:xfrm>
        <a:graphic>
          <a:graphicData uri="http://schemas.openxmlformats.org/drawingml/2006/table">
            <a:tbl>
              <a:tblPr firstRow="1" bandRow="1">
                <a:tableStyleId>{5C22544A-7EE6-4342-B048-85BDC9FD1C3A}</a:tableStyleId>
              </a:tblPr>
              <a:tblGrid>
                <a:gridCol w="5852992"/>
                <a:gridCol w="1084793"/>
                <a:gridCol w="1097475"/>
              </a:tblGrid>
              <a:tr h="370840">
                <a:tc>
                  <a:txBody>
                    <a:bodyPr/>
                    <a:lstStyle/>
                    <a:p>
                      <a:pPr algn="ctr" fontAlgn="ctr"/>
                      <a:r>
                        <a:rPr lang="ru-RU" sz="1000" b="1" i="0"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год</a:t>
                      </a:r>
                      <a:br>
                        <a:rPr lang="ru-RU" sz="1000" b="1" u="none" strike="noStrike" dirty="0" smtClean="0">
                          <a:solidFill>
                            <a:schemeClr val="tx1"/>
                          </a:solidFill>
                          <a:effectLst/>
                        </a:rPr>
                      </a:br>
                      <a:r>
                        <a:rPr lang="ru-RU" sz="1000" b="1" u="none" strike="noStrike" dirty="0" smtClean="0">
                          <a:solidFill>
                            <a:schemeClr val="tx1"/>
                          </a:solidFill>
                          <a:effectLst/>
                        </a:rPr>
                        <a:t>(факт)</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algn="just">
                        <a:spcAft>
                          <a:spcPts val="0"/>
                        </a:spcAft>
                      </a:pPr>
                      <a:r>
                        <a:rPr lang="ru-RU" sz="1000" dirty="0">
                          <a:solidFill>
                            <a:schemeClr val="tx1"/>
                          </a:solidFill>
                          <a:effectLst/>
                          <a:latin typeface="+mn-lt"/>
                        </a:rPr>
                        <a:t>Удельный вес сельской молодежи, участвующей в программах </a:t>
                      </a:r>
                      <a:r>
                        <a:rPr lang="ru-RU" sz="1000" dirty="0" smtClean="0">
                          <a:solidFill>
                            <a:schemeClr val="tx1"/>
                          </a:solidFill>
                          <a:effectLst/>
                          <a:latin typeface="+mn-lt"/>
                        </a:rPr>
                        <a:t>социального развития села, </a:t>
                      </a:r>
                      <a:r>
                        <a:rPr lang="ru-RU" sz="1000" dirty="0">
                          <a:solidFill>
                            <a:schemeClr val="tx1"/>
                          </a:solidFill>
                          <a:effectLst/>
                          <a:latin typeface="+mn-lt"/>
                        </a:rPr>
                        <a:t>по отношению к общему количеству сельской молодежи, процентов</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solidFill>
                            <a:schemeClr val="tx1"/>
                          </a:solidFill>
                          <a:effectLst/>
                          <a:latin typeface="+mn-lt"/>
                          <a:ea typeface="Times New Roman" panose="02020603050405020304" pitchFamily="18" charset="0"/>
                        </a:rPr>
                        <a:t>70,1</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solidFill>
                            <a:schemeClr val="tx1"/>
                          </a:solidFill>
                          <a:effectLst/>
                          <a:latin typeface="+mn-lt"/>
                          <a:ea typeface="Times New Roman" panose="02020603050405020304" pitchFamily="18" charset="0"/>
                        </a:rPr>
                        <a:t>70,1</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just">
                        <a:spcAft>
                          <a:spcPts val="0"/>
                        </a:spcAft>
                      </a:pPr>
                      <a:r>
                        <a:rPr lang="ru-RU" sz="1000" dirty="0">
                          <a:solidFill>
                            <a:schemeClr val="tx1"/>
                          </a:solidFill>
                          <a:effectLst/>
                          <a:latin typeface="+mn-lt"/>
                        </a:rPr>
                        <a:t>Увеличение доли молодых людей, вовлеченных в реализуемые исполнительными органами государственной власти проекты и программы в сфере поддержки талантливой молодежи, в общем количестве молодежи, процентов</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solidFill>
                            <a:schemeClr val="tx1"/>
                          </a:solidFill>
                          <a:effectLst/>
                          <a:latin typeface="+mn-lt"/>
                          <a:ea typeface="Times New Roman" panose="02020603050405020304" pitchFamily="18" charset="0"/>
                        </a:rPr>
                        <a:t>51</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solidFill>
                            <a:schemeClr val="tx1"/>
                          </a:solidFill>
                          <a:effectLst/>
                          <a:latin typeface="+mn-lt"/>
                          <a:ea typeface="Times New Roman" panose="02020603050405020304" pitchFamily="18" charset="0"/>
                        </a:rPr>
                        <a:t>51</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3424">
                <a:tc>
                  <a:txBody>
                    <a:bodyPr/>
                    <a:lstStyle/>
                    <a:p>
                      <a:pPr algn="just">
                        <a:spcAft>
                          <a:spcPts val="0"/>
                        </a:spcAft>
                      </a:pPr>
                      <a:r>
                        <a:rPr lang="ru-RU" sz="1000" dirty="0">
                          <a:solidFill>
                            <a:schemeClr val="tx1"/>
                          </a:solidFill>
                          <a:effectLst/>
                          <a:latin typeface="+mn-lt"/>
                        </a:rPr>
                        <a:t>Охват детей и молодежи мероприятиями патриотической направленности, человек</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solidFill>
                            <a:schemeClr val="tx1"/>
                          </a:solidFill>
                          <a:effectLst/>
                          <a:latin typeface="+mn-lt"/>
                          <a:ea typeface="Times New Roman" panose="02020603050405020304" pitchFamily="18" charset="0"/>
                        </a:rPr>
                        <a:t>58000</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smtClean="0">
                          <a:solidFill>
                            <a:schemeClr val="tx1"/>
                          </a:solidFill>
                          <a:effectLst/>
                          <a:latin typeface="+mn-lt"/>
                          <a:ea typeface="Times New Roman" panose="02020603050405020304" pitchFamily="18" charset="0"/>
                        </a:rPr>
                        <a:t>58000</a:t>
                      </a:r>
                      <a:endParaRPr lang="ru-RU" sz="1000" dirty="0">
                        <a:solidFill>
                          <a:schemeClr val="tx1"/>
                        </a:solidFill>
                        <a:effectLst/>
                        <a:latin typeface="+mn-lt"/>
                        <a:ea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Прямоугольник 6"/>
          <p:cNvSpPr/>
          <p:nvPr/>
        </p:nvSpPr>
        <p:spPr>
          <a:xfrm>
            <a:off x="649941" y="5868234"/>
            <a:ext cx="8130540" cy="246221"/>
          </a:xfrm>
          <a:prstGeom prst="rect">
            <a:avLst/>
          </a:prstGeom>
        </p:spPr>
        <p:txBody>
          <a:bodyPr wrap="square">
            <a:spAutoFit/>
          </a:bodyPr>
          <a:lstStyle/>
          <a:p>
            <a:r>
              <a:rPr lang="ru-RU" sz="1000" b="1" i="1" dirty="0" smtClean="0">
                <a:solidFill>
                  <a:schemeClr val="accent1"/>
                </a:solidFill>
              </a:rPr>
              <a:t>Ответственный исполнитель ГП: Министерство по делам молодежи Республики Татарстан</a:t>
            </a:r>
            <a:endParaRPr lang="ru-RU" sz="1000" dirty="0"/>
          </a:p>
        </p:txBody>
      </p:sp>
      <p:sp>
        <p:nvSpPr>
          <p:cNvPr id="8" name="Прямоугольник 7"/>
          <p:cNvSpPr/>
          <p:nvPr/>
        </p:nvSpPr>
        <p:spPr>
          <a:xfrm>
            <a:off x="647700" y="6126956"/>
            <a:ext cx="80772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https://minmol.tatarstan.ru/</a:t>
            </a:r>
            <a:endParaRPr lang="ru-RU" sz="1000" b="1" i="1" dirty="0">
              <a:solidFill>
                <a:schemeClr val="accent6"/>
              </a:solidFill>
            </a:endParaRPr>
          </a:p>
        </p:txBody>
      </p:sp>
    </p:spTree>
    <p:extLst>
      <p:ext uri="{BB962C8B-B14F-4D97-AF65-F5344CB8AC3E}">
        <p14:creationId xmlns:p14="http://schemas.microsoft.com/office/powerpoint/2010/main" val="13152614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lstStyle/>
          <a:p>
            <a:pPr marL="0" indent="0">
              <a:buNone/>
            </a:pPr>
            <a:r>
              <a:rPr lang="ru-RU" sz="1400" b="1" dirty="0" smtClean="0"/>
              <a:t>  </a:t>
            </a:r>
            <a:r>
              <a:rPr lang="ru-RU" sz="1200" b="1" dirty="0"/>
              <a:t>Цель:</a:t>
            </a:r>
            <a:r>
              <a:rPr lang="ru-RU" sz="1200" dirty="0"/>
              <a:t> создание условий для развития промышленности, конкурентоспособной в глобальном масштабе, обладающей долгосрочным потенциалом динамичного роста и обеспечивающей реализацию стратегических приоритетов Республики Татарстан</a:t>
            </a:r>
          </a:p>
          <a:p>
            <a:pPr marL="0" indent="0">
              <a:buNone/>
            </a:pPr>
            <a:endParaRPr lang="ru-RU" sz="1200" dirty="0" smtClean="0">
              <a:solidFill>
                <a:srgbClr val="FFC000"/>
              </a:solidFill>
            </a:endParaRPr>
          </a:p>
          <a:p>
            <a:pPr marL="0" indent="0">
              <a:buNone/>
            </a:pPr>
            <a:endParaRPr lang="ru-RU" dirty="0"/>
          </a:p>
        </p:txBody>
      </p:sp>
      <p:sp>
        <p:nvSpPr>
          <p:cNvPr id="4" name="Текст 3"/>
          <p:cNvSpPr>
            <a:spLocks noGrp="1"/>
          </p:cNvSpPr>
          <p:nvPr>
            <p:ph type="body" sz="quarter" idx="14"/>
          </p:nvPr>
        </p:nvSpPr>
        <p:spPr>
          <a:xfrm>
            <a:off x="514350" y="46038"/>
            <a:ext cx="8088112" cy="59250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t"/>
            <a:r>
              <a:rPr lang="ru-RU" sz="1600" b="1" dirty="0" smtClean="0"/>
              <a:t>33. </a:t>
            </a:r>
            <a:r>
              <a:rPr lang="ru-RU" sz="1600" b="1" dirty="0"/>
              <a:t>Государственная программа </a:t>
            </a:r>
            <a:r>
              <a:rPr lang="ru-RU" sz="1600" b="1" dirty="0" smtClean="0"/>
              <a:t>«Развитие обрабатывающих отраслей промышленности Республики Татарстан» </a:t>
            </a:r>
            <a:endParaRPr lang="ru-RU" sz="16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830035296"/>
              </p:ext>
            </p:extLst>
          </p:nvPr>
        </p:nvGraphicFramePr>
        <p:xfrm>
          <a:off x="647700" y="1443367"/>
          <a:ext cx="8042942" cy="596968"/>
        </p:xfrm>
        <a:graphic>
          <a:graphicData uri="http://schemas.openxmlformats.org/drawingml/2006/table">
            <a:tbl>
              <a:tblPr firstRow="1" bandRow="1">
                <a:tableStyleId>{5C22544A-7EE6-4342-B048-85BDC9FD1C3A}</a:tableStyleId>
              </a:tblPr>
              <a:tblGrid>
                <a:gridCol w="5855117"/>
                <a:gridCol w="1072530"/>
                <a:gridCol w="1115295"/>
              </a:tblGrid>
              <a:tr h="326184">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000" dirty="0" smtClean="0">
                          <a:solidFill>
                            <a:schemeClr val="tx1"/>
                          </a:solidFill>
                          <a:effectLst/>
                        </a:rPr>
                        <a:t>Объем финансирования государственной программы (тыс. рублей)</a:t>
                      </a:r>
                      <a:endParaRPr lang="ru-RU" sz="1000" b="1" dirty="0" smtClean="0">
                        <a:solidFill>
                          <a:schemeClr val="tx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smtClean="0">
                          <a:solidFill>
                            <a:schemeClr val="tx1"/>
                          </a:solidFill>
                        </a:rPr>
                        <a:t>2022 год</a:t>
                      </a:r>
                    </a:p>
                    <a:p>
                      <a:pPr algn="ctr"/>
                      <a:r>
                        <a:rPr lang="ru-RU" sz="1000" dirty="0" smtClean="0">
                          <a:solidFill>
                            <a:schemeClr val="tx1"/>
                          </a:solidFill>
                        </a:rPr>
                        <a:t>(план)</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smtClean="0">
                          <a:solidFill>
                            <a:schemeClr val="tx1"/>
                          </a:solidFill>
                        </a:rPr>
                        <a:t>2022 год (факт)</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0728">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1" i="0" u="none" strike="noStrike" dirty="0">
                          <a:solidFill>
                            <a:srgbClr val="000000"/>
                          </a:solidFill>
                          <a:effectLst/>
                          <a:latin typeface="Arial" panose="020B0604020202020204" pitchFamily="34" charset="0"/>
                        </a:rPr>
                        <a:t>377 299,3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Arial" panose="020B0604020202020204" pitchFamily="34" charset="0"/>
                        </a:rPr>
                        <a:t>375 339,0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552350902"/>
              </p:ext>
            </p:extLst>
          </p:nvPr>
        </p:nvGraphicFramePr>
        <p:xfrm>
          <a:off x="647700" y="2204079"/>
          <a:ext cx="8035260" cy="1791272"/>
        </p:xfrm>
        <a:graphic>
          <a:graphicData uri="http://schemas.openxmlformats.org/drawingml/2006/table">
            <a:tbl>
              <a:tblPr firstRow="1" bandRow="1">
                <a:tableStyleId>{5C22544A-7EE6-4342-B048-85BDC9FD1C3A}</a:tableStyleId>
              </a:tblPr>
              <a:tblGrid>
                <a:gridCol w="5852992"/>
                <a:gridCol w="1084793"/>
                <a:gridCol w="1097475"/>
              </a:tblGrid>
              <a:tr h="370840">
                <a:tc>
                  <a:txBody>
                    <a:bodyPr/>
                    <a:lstStyle/>
                    <a:p>
                      <a:pPr algn="ctr" fontAlgn="ctr"/>
                      <a:r>
                        <a:rPr lang="ru-RU" sz="1000" b="1" i="0"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год</a:t>
                      </a:r>
                      <a:br>
                        <a:rPr lang="ru-RU" sz="1000" b="1" u="none" strike="noStrike" dirty="0" smtClean="0">
                          <a:solidFill>
                            <a:schemeClr val="tx1"/>
                          </a:solidFill>
                          <a:effectLst/>
                        </a:rPr>
                      </a:br>
                      <a:r>
                        <a:rPr lang="ru-RU" sz="1000" b="1" u="none" strike="noStrike" dirty="0" smtClean="0">
                          <a:solidFill>
                            <a:schemeClr val="tx1"/>
                          </a:solidFill>
                          <a:effectLst/>
                        </a:rPr>
                        <a:t>(факт)</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22272F"/>
                          </a:solidFill>
                          <a:effectLst/>
                          <a:uLnTx/>
                          <a:uFillTx/>
                          <a:latin typeface="+mn-lt"/>
                          <a:ea typeface="+mn-ea"/>
                          <a:cs typeface="Times New Roman" panose="02020603050405020304" pitchFamily="18" charset="0"/>
                        </a:rPr>
                        <a:t>Инвестиции в основной капитал, млн. рублей</a:t>
                      </a:r>
                      <a:endParaRPr kumimoji="0" lang="ru-RU" sz="900" b="0" i="0" u="none" strike="noStrike" kern="1200" cap="none" spc="0" normalizeH="0" baseline="0" noProof="0" dirty="0">
                        <a:ln>
                          <a:noFill/>
                        </a:ln>
                        <a:solidFill>
                          <a:srgbClr val="C00000"/>
                        </a:solidFill>
                        <a:effectLst/>
                        <a:uLnTx/>
                        <a:uFillTx/>
                        <a:latin typeface="+mn-lt"/>
                        <a:ea typeface="Times New Roman" panose="02020603050405020304" pitchFamily="18" charset="0"/>
                        <a:cs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992,97</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992,97</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Создание новых рабочих мест, человек</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186</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186</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22272F"/>
                          </a:solidFill>
                          <a:effectLst/>
                          <a:uLnTx/>
                          <a:uFillTx/>
                          <a:latin typeface="+mn-lt"/>
                          <a:ea typeface="+mn-ea"/>
                          <a:cs typeface="Times New Roman" panose="02020603050405020304" pitchFamily="18" charset="0"/>
                        </a:rPr>
                        <a:t>Объем отгруженной продукции, млн. рублей</a:t>
                      </a:r>
                      <a:endParaRPr kumimoji="0" lang="ru-RU" sz="900" b="0" i="0" u="none" strike="noStrike" kern="1200" cap="none" spc="0" normalizeH="0" baseline="0" noProof="0" dirty="0">
                        <a:ln>
                          <a:noFill/>
                        </a:ln>
                        <a:solidFill>
                          <a:srgbClr val="C00000"/>
                        </a:solidFill>
                        <a:effectLst/>
                        <a:uLnTx/>
                        <a:uFillTx/>
                        <a:latin typeface="+mn-lt"/>
                        <a:ea typeface="Times New Roman" panose="02020603050405020304" pitchFamily="18" charset="0"/>
                        <a:cs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12 190,08</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12 190,08</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79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Прирост объема отгруженной продукции гражданского назначения,%</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2,5</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2,5</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Прямоугольник 8"/>
          <p:cNvSpPr/>
          <p:nvPr/>
        </p:nvSpPr>
        <p:spPr>
          <a:xfrm>
            <a:off x="709375" y="5818280"/>
            <a:ext cx="8130540" cy="246221"/>
          </a:xfrm>
          <a:prstGeom prst="rect">
            <a:avLst/>
          </a:prstGeom>
        </p:spPr>
        <p:txBody>
          <a:bodyPr wrap="square">
            <a:spAutoFit/>
          </a:bodyPr>
          <a:lstStyle/>
          <a:p>
            <a:r>
              <a:rPr lang="ru-RU" sz="1000" b="1" i="1" dirty="0" smtClean="0">
                <a:solidFill>
                  <a:schemeClr val="accent1"/>
                </a:solidFill>
              </a:rPr>
              <a:t>Ответственный исполнитель ГП: Министерство промышленности и торговли Республики Татарстан</a:t>
            </a:r>
            <a:endParaRPr lang="ru-RU" sz="1000" dirty="0"/>
          </a:p>
        </p:txBody>
      </p:sp>
      <p:sp>
        <p:nvSpPr>
          <p:cNvPr id="10" name="Прямоугольник 9"/>
          <p:cNvSpPr/>
          <p:nvPr/>
        </p:nvSpPr>
        <p:spPr>
          <a:xfrm>
            <a:off x="647700" y="6126956"/>
            <a:ext cx="80772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http://mpt.tatarstan.ru</a:t>
            </a:r>
            <a:endParaRPr lang="ru-RU" sz="1000" b="1" i="1" dirty="0">
              <a:solidFill>
                <a:schemeClr val="accent6"/>
              </a:solidFill>
            </a:endParaRPr>
          </a:p>
        </p:txBody>
      </p:sp>
    </p:spTree>
    <p:extLst>
      <p:ext uri="{BB962C8B-B14F-4D97-AF65-F5344CB8AC3E}">
        <p14:creationId xmlns:p14="http://schemas.microsoft.com/office/powerpoint/2010/main" val="25893185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lstStyle/>
          <a:p>
            <a:pPr marL="0" indent="0">
              <a:buNone/>
            </a:pPr>
            <a:r>
              <a:rPr lang="ru-RU" sz="1400" b="1" dirty="0" smtClean="0"/>
              <a:t> </a:t>
            </a:r>
            <a:r>
              <a:rPr lang="ru-RU" sz="1400" b="1" dirty="0"/>
              <a:t>Цель: </a:t>
            </a:r>
            <a:r>
              <a:rPr lang="ru-RU" sz="1400" dirty="0"/>
              <a:t>создание в Республике Татарстан развитой зарядной инфраструктуры для электрического автомобильного транспорта</a:t>
            </a:r>
            <a:endParaRPr lang="ru-RU" sz="1200" dirty="0" smtClean="0">
              <a:solidFill>
                <a:srgbClr val="FFC000"/>
              </a:solidFill>
            </a:endParaRPr>
          </a:p>
          <a:p>
            <a:pPr marL="0" indent="0">
              <a:buNone/>
            </a:pPr>
            <a:endParaRPr lang="ru-RU" dirty="0"/>
          </a:p>
        </p:txBody>
      </p:sp>
      <p:sp>
        <p:nvSpPr>
          <p:cNvPr id="4" name="Текст 3"/>
          <p:cNvSpPr>
            <a:spLocks noGrp="1"/>
          </p:cNvSpPr>
          <p:nvPr>
            <p:ph type="body" sz="quarter" idx="14"/>
          </p:nvPr>
        </p:nvSpPr>
        <p:spPr>
          <a:xfrm>
            <a:off x="514350" y="46038"/>
            <a:ext cx="8088112" cy="592503"/>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t"/>
            <a:r>
              <a:rPr lang="ru-RU" sz="1600" b="1" dirty="0" smtClean="0"/>
              <a:t>34. </a:t>
            </a:r>
            <a:r>
              <a:rPr lang="ru-RU" sz="1600" b="1" dirty="0"/>
              <a:t>Государственная программа </a:t>
            </a:r>
            <a:r>
              <a:rPr lang="ru-RU" sz="1600" b="1" dirty="0" smtClean="0"/>
              <a:t>«Развитие зарядной инфраструктуры для электрического автомобильного транспорта в Республике Татарстан» </a:t>
            </a:r>
            <a:endParaRPr lang="ru-RU" sz="16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72002161"/>
              </p:ext>
            </p:extLst>
          </p:nvPr>
        </p:nvGraphicFramePr>
        <p:xfrm>
          <a:off x="577499" y="1391945"/>
          <a:ext cx="8042942" cy="596968"/>
        </p:xfrm>
        <a:graphic>
          <a:graphicData uri="http://schemas.openxmlformats.org/drawingml/2006/table">
            <a:tbl>
              <a:tblPr firstRow="1" bandRow="1">
                <a:tableStyleId>{5C22544A-7EE6-4342-B048-85BDC9FD1C3A}</a:tableStyleId>
              </a:tblPr>
              <a:tblGrid>
                <a:gridCol w="5855117"/>
                <a:gridCol w="1072530"/>
                <a:gridCol w="1115295"/>
              </a:tblGrid>
              <a:tr h="326184">
                <a:tc row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u-RU" sz="1000" dirty="0" smtClean="0">
                          <a:solidFill>
                            <a:schemeClr val="tx1"/>
                          </a:solidFill>
                          <a:effectLst/>
                        </a:rPr>
                        <a:t>Объем финансирования государственной программы (тыс. рублей)</a:t>
                      </a:r>
                      <a:endParaRPr lang="ru-RU" sz="1000" b="1" dirty="0" smtClean="0">
                        <a:solidFill>
                          <a:schemeClr val="tx1"/>
                        </a:solidFill>
                        <a:effectLst/>
                        <a:latin typeface="Times New Roman" panose="02020603050405020304" pitchFamily="18" charset="0"/>
                        <a:ea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smtClean="0">
                          <a:solidFill>
                            <a:schemeClr val="tx1"/>
                          </a:solidFill>
                        </a:rPr>
                        <a:t>2022 год</a:t>
                      </a:r>
                    </a:p>
                    <a:p>
                      <a:pPr algn="ctr"/>
                      <a:r>
                        <a:rPr lang="ru-RU" sz="1000" dirty="0" smtClean="0">
                          <a:solidFill>
                            <a:schemeClr val="tx1"/>
                          </a:solidFill>
                        </a:rPr>
                        <a:t>(план)</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ru-RU" sz="1000" dirty="0" smtClean="0">
                          <a:solidFill>
                            <a:schemeClr val="tx1"/>
                          </a:solidFill>
                        </a:rPr>
                        <a:t>2022 год (факт)</a:t>
                      </a:r>
                      <a:endParaRPr lang="ru-RU"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0728">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1" i="0" u="none" strike="noStrike" dirty="0">
                          <a:solidFill>
                            <a:srgbClr val="000000"/>
                          </a:solidFill>
                          <a:effectLst/>
                          <a:latin typeface="Arial" panose="020B0604020202020204" pitchFamily="34" charset="0"/>
                        </a:rPr>
                        <a:t>262 200,0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1" i="0" u="none" strike="noStrike" dirty="0">
                          <a:solidFill>
                            <a:srgbClr val="000000"/>
                          </a:solidFill>
                          <a:effectLst/>
                          <a:latin typeface="Arial" panose="020B0604020202020204" pitchFamily="34" charset="0"/>
                        </a:rPr>
                        <a:t>176 700,0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4054511612"/>
              </p:ext>
            </p:extLst>
          </p:nvPr>
        </p:nvGraphicFramePr>
        <p:xfrm>
          <a:off x="590885" y="2244483"/>
          <a:ext cx="8057734" cy="1757680"/>
        </p:xfrm>
        <a:graphic>
          <a:graphicData uri="http://schemas.openxmlformats.org/drawingml/2006/table">
            <a:tbl>
              <a:tblPr firstRow="1" bandRow="1">
                <a:tableStyleId>{5C22544A-7EE6-4342-B048-85BDC9FD1C3A}</a:tableStyleId>
              </a:tblPr>
              <a:tblGrid>
                <a:gridCol w="5875466"/>
                <a:gridCol w="1084793"/>
                <a:gridCol w="1097475"/>
              </a:tblGrid>
              <a:tr h="370840">
                <a:tc>
                  <a:txBody>
                    <a:bodyPr/>
                    <a:lstStyle/>
                    <a:p>
                      <a:pPr algn="ctr" fontAlgn="ctr"/>
                      <a:r>
                        <a:rPr lang="ru-RU" sz="1000" b="1" i="0" u="none" strike="noStrike" dirty="0" smtClean="0">
                          <a:solidFill>
                            <a:schemeClr val="tx1"/>
                          </a:solidFill>
                          <a:effectLst/>
                          <a:latin typeface="+mn-lt"/>
                        </a:rPr>
                        <a:t>Целевые показатели реализации государственной программы</a:t>
                      </a:r>
                      <a:endParaRPr lang="ru-RU" sz="1000" b="1" i="0" u="none" strike="noStrike" dirty="0">
                        <a:solidFill>
                          <a:schemeClr val="tx1"/>
                        </a:solidFill>
                        <a:effectLst/>
                        <a:latin typeface="+mn-lt"/>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a:t>
                      </a:r>
                      <a:r>
                        <a:rPr lang="ru-RU" sz="1000" b="1" u="none" strike="noStrike" dirty="0">
                          <a:solidFill>
                            <a:schemeClr val="tx1"/>
                          </a:solidFill>
                          <a:effectLst/>
                        </a:rPr>
                        <a:t>год</a:t>
                      </a:r>
                      <a:br>
                        <a:rPr lang="ru-RU" sz="1000" b="1" u="none" strike="noStrike" dirty="0">
                          <a:solidFill>
                            <a:schemeClr val="tx1"/>
                          </a:solidFill>
                          <a:effectLst/>
                        </a:rPr>
                      </a:br>
                      <a:r>
                        <a:rPr lang="ru-RU" sz="1000" b="1" u="none" strike="noStrike" dirty="0">
                          <a:solidFill>
                            <a:schemeClr val="tx1"/>
                          </a:solidFill>
                          <a:effectLst/>
                        </a:rPr>
                        <a:t>(план)</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u="none" strike="noStrike" dirty="0" smtClean="0">
                          <a:solidFill>
                            <a:schemeClr val="tx1"/>
                          </a:solidFill>
                          <a:effectLst/>
                        </a:rPr>
                        <a:t>2022 год</a:t>
                      </a:r>
                      <a:br>
                        <a:rPr lang="ru-RU" sz="1000" b="1" u="none" strike="noStrike" dirty="0" smtClean="0">
                          <a:solidFill>
                            <a:schemeClr val="tx1"/>
                          </a:solidFill>
                          <a:effectLst/>
                        </a:rPr>
                      </a:br>
                      <a:r>
                        <a:rPr lang="ru-RU" sz="1000" b="1" u="none" strike="noStrike" dirty="0" smtClean="0">
                          <a:solidFill>
                            <a:schemeClr val="tx1"/>
                          </a:solidFill>
                          <a:effectLst/>
                        </a:rPr>
                        <a:t>(факт)</a:t>
                      </a:r>
                      <a:endParaRPr lang="ru-RU" sz="1000" b="1" i="0" u="none" strike="noStrike" dirty="0">
                        <a:solidFill>
                          <a:schemeClr val="tx1"/>
                        </a:solidFill>
                        <a:effectLst/>
                        <a:latin typeface="Times New Roman" panose="02020603050405020304" pitchFamily="18" charset="0"/>
                      </a:endParaRPr>
                    </a:p>
                  </a:txBody>
                  <a:tcPr marL="3638" marR="3638" marT="36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algn="l">
                        <a:spcAft>
                          <a:spcPts val="0"/>
                        </a:spcAft>
                      </a:pPr>
                      <a:r>
                        <a:rPr lang="ru-RU" sz="900" kern="1200" dirty="0">
                          <a:solidFill>
                            <a:schemeClr val="tx1"/>
                          </a:solidFill>
                          <a:latin typeface="+mn-lt"/>
                          <a:ea typeface="+mn-ea"/>
                          <a:cs typeface="+mn-cs"/>
                        </a:rPr>
                        <a:t>количество установленных объектов зарядной инфраструктуры для электротранспортных средств на территории Республики Татарстан (нарастающим итогом), единиц </a:t>
                      </a:r>
                      <a:endParaRPr lang="ru-RU" sz="900" dirty="0">
                        <a:solidFill>
                          <a:srgbClr val="FFC000"/>
                        </a:solidFill>
                        <a:effectLst/>
                        <a:latin typeface="+mn-lt"/>
                        <a:ea typeface="Times New Roman" panose="02020603050405020304" pitchFamily="18" charset="0"/>
                        <a:cs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900" dirty="0">
                          <a:solidFill>
                            <a:schemeClr val="tx1"/>
                          </a:solidFill>
                          <a:effectLst/>
                          <a:latin typeface="+mn-lt"/>
                          <a:cs typeface="Times New Roman" panose="02020603050405020304" pitchFamily="18" charset="0"/>
                        </a:rPr>
                        <a:t>166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166</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a:spcAft>
                          <a:spcPts val="0"/>
                        </a:spcAft>
                      </a:pPr>
                      <a:r>
                        <a:rPr lang="ru-RU" sz="900" kern="1200" dirty="0">
                          <a:solidFill>
                            <a:schemeClr val="tx1"/>
                          </a:solidFill>
                          <a:latin typeface="+mn-lt"/>
                          <a:ea typeface="+mn-ea"/>
                          <a:cs typeface="+mn-cs"/>
                        </a:rPr>
                        <a:t>доля электротранспортных средств от общего количества зарегистрированных транспортных средств на территории Республики Татарстан, процентов </a:t>
                      </a:r>
                      <a:endParaRPr lang="ru-RU" sz="900" dirty="0">
                        <a:solidFill>
                          <a:srgbClr val="FFC000"/>
                        </a:solidFill>
                        <a:effectLst/>
                        <a:latin typeface="+mn-lt"/>
                        <a:ea typeface="Times New Roman" panose="02020603050405020304" pitchFamily="18" charset="0"/>
                        <a:cs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900" dirty="0">
                          <a:solidFill>
                            <a:schemeClr val="tx1"/>
                          </a:solidFill>
                          <a:effectLst/>
                          <a:latin typeface="+mn-lt"/>
                          <a:cs typeface="Times New Roman" panose="02020603050405020304" pitchFamily="18" charset="0"/>
                        </a:rPr>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0,03</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a:r>
                        <a:rPr lang="ru-RU" sz="900" kern="1200" dirty="0">
                          <a:solidFill>
                            <a:schemeClr val="tx1"/>
                          </a:solidFill>
                          <a:latin typeface="+mn-lt"/>
                          <a:ea typeface="+mn-ea"/>
                          <a:cs typeface="+mn-cs"/>
                        </a:rPr>
                        <a:t>создание учебно-научной лаборатории по исследованию и совершенствованию зарядной инфраструктуры </a:t>
                      </a:r>
                      <a:endParaRPr lang="ru-RU" sz="900" dirty="0">
                        <a:solidFill>
                          <a:srgbClr val="FFC000"/>
                        </a:solidFill>
                        <a:effectLst/>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900" dirty="0">
                          <a:solidFill>
                            <a:schemeClr val="tx1"/>
                          </a:solidFill>
                          <a:effectLst/>
                          <a:latin typeface="+mn-lt"/>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1</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3424">
                <a:tc>
                  <a:txBody>
                    <a:bodyPr/>
                    <a:lstStyle/>
                    <a:p>
                      <a:pPr algn="l">
                        <a:spcAft>
                          <a:spcPts val="0"/>
                        </a:spcAft>
                      </a:pPr>
                      <a:r>
                        <a:rPr lang="ru-RU" sz="900" kern="1200" dirty="0">
                          <a:solidFill>
                            <a:schemeClr val="tx1"/>
                          </a:solidFill>
                          <a:latin typeface="+mn-lt"/>
                          <a:ea typeface="+mn-ea"/>
                          <a:cs typeface="+mn-cs"/>
                        </a:rPr>
                        <a:t>количество проведенных </a:t>
                      </a:r>
                      <a:r>
                        <a:rPr lang="ru-RU" sz="900" kern="1200" dirty="0" err="1">
                          <a:solidFill>
                            <a:schemeClr val="tx1"/>
                          </a:solidFill>
                          <a:latin typeface="+mn-lt"/>
                          <a:ea typeface="+mn-ea"/>
                          <a:cs typeface="+mn-cs"/>
                        </a:rPr>
                        <a:t>конгрессно</a:t>
                      </a:r>
                      <a:r>
                        <a:rPr lang="ru-RU" sz="900" kern="1200" dirty="0">
                          <a:solidFill>
                            <a:schemeClr val="tx1"/>
                          </a:solidFill>
                          <a:latin typeface="+mn-lt"/>
                          <a:ea typeface="+mn-ea"/>
                          <a:cs typeface="+mn-cs"/>
                        </a:rPr>
                        <a:t>-выставочных мероприятий по популяризации и пропаганде использования электротранспортных средств на территории Республики Татарстан, единиц </a:t>
                      </a:r>
                      <a:endParaRPr lang="ru-RU" sz="900" dirty="0">
                        <a:solidFill>
                          <a:srgbClr val="FFC000"/>
                        </a:solidFill>
                        <a:effectLst/>
                        <a:latin typeface="+mn-lt"/>
                        <a:ea typeface="Times New Roman" panose="02020603050405020304" pitchFamily="18" charset="0"/>
                        <a:cs typeface="Times New Roman" panose="02020603050405020304" pitchFamily="18" charset="0"/>
                      </a:endParaRP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900" dirty="0">
                          <a:solidFill>
                            <a:schemeClr val="tx1"/>
                          </a:solidFill>
                          <a:effectLst/>
                          <a:latin typeface="+mn-lt"/>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1000" dirty="0">
                          <a:solidFill>
                            <a:schemeClr val="tx1"/>
                          </a:solidFill>
                          <a:effectLst/>
                          <a:latin typeface="+mn-lt"/>
                          <a:ea typeface="Times New Roman" panose="02020603050405020304" pitchFamily="18" charset="0"/>
                        </a:rPr>
                        <a:t>2</a:t>
                      </a:r>
                    </a:p>
                  </a:txBody>
                  <a:tcPr marL="57908" marR="5790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Прямоугольник 8"/>
          <p:cNvSpPr/>
          <p:nvPr/>
        </p:nvSpPr>
        <p:spPr>
          <a:xfrm>
            <a:off x="709375" y="5818280"/>
            <a:ext cx="8130540" cy="246221"/>
          </a:xfrm>
          <a:prstGeom prst="rect">
            <a:avLst/>
          </a:prstGeom>
        </p:spPr>
        <p:txBody>
          <a:bodyPr wrap="square">
            <a:spAutoFit/>
          </a:bodyPr>
          <a:lstStyle/>
          <a:p>
            <a:r>
              <a:rPr lang="ru-RU" sz="1000" b="1" i="1" dirty="0" smtClean="0">
                <a:solidFill>
                  <a:schemeClr val="accent1"/>
                </a:solidFill>
              </a:rPr>
              <a:t>Ответственный исполнитель ГП: Министерство промышленности и торговли Республики Татарстан</a:t>
            </a:r>
            <a:endParaRPr lang="ru-RU" sz="1000" dirty="0"/>
          </a:p>
        </p:txBody>
      </p:sp>
      <p:sp>
        <p:nvSpPr>
          <p:cNvPr id="10" name="Прямоугольник 9"/>
          <p:cNvSpPr/>
          <p:nvPr/>
        </p:nvSpPr>
        <p:spPr>
          <a:xfrm>
            <a:off x="647700" y="6126956"/>
            <a:ext cx="8077200" cy="400110"/>
          </a:xfrm>
          <a:prstGeom prst="rect">
            <a:avLst/>
          </a:prstGeom>
        </p:spPr>
        <p:txBody>
          <a:bodyPr wrap="square">
            <a:spAutoFit/>
          </a:bodyPr>
          <a:lstStyle/>
          <a:p>
            <a:r>
              <a:rPr lang="ru-RU" sz="1000" b="1" i="1" dirty="0">
                <a:solidFill>
                  <a:schemeClr val="accent6"/>
                </a:solidFill>
              </a:rPr>
              <a:t>Официальный сайт, на котором размещена государственная программа и отчеты о ходе ее реализации, находится по адресу: </a:t>
            </a:r>
            <a:r>
              <a:rPr lang="en-US" sz="1000" b="1" i="1" dirty="0">
                <a:solidFill>
                  <a:schemeClr val="accent6"/>
                </a:solidFill>
              </a:rPr>
              <a:t>http://mpt.tatarstan.ru</a:t>
            </a:r>
            <a:endParaRPr lang="ru-RU" sz="1000" b="1" i="1" dirty="0">
              <a:solidFill>
                <a:schemeClr val="accent6"/>
              </a:solidFill>
            </a:endParaRPr>
          </a:p>
        </p:txBody>
      </p:sp>
    </p:spTree>
    <p:extLst>
      <p:ext uri="{BB962C8B-B14F-4D97-AF65-F5344CB8AC3E}">
        <p14:creationId xmlns:p14="http://schemas.microsoft.com/office/powerpoint/2010/main" val="243431073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46038"/>
            <a:ext cx="8088112" cy="857128"/>
          </a:xfrm>
        </p:spPr>
        <p:txBody>
          <a:bodyPr>
            <a:normAutofit fontScale="85000" lnSpcReduction="10000"/>
          </a:bodyPr>
          <a:lstStyle/>
          <a:p>
            <a:r>
              <a:rPr lang="ru-RU" dirty="0"/>
              <a:t>Рост расходов на оплату труда за счет бюджета Республики Татарстан в </a:t>
            </a:r>
            <a:r>
              <a:rPr lang="ru-RU" dirty="0" smtClean="0"/>
              <a:t>2014 – 2022 </a:t>
            </a:r>
            <a:r>
              <a:rPr lang="ru-RU" dirty="0"/>
              <a:t>годах *</a:t>
            </a:r>
          </a:p>
          <a:p>
            <a:endParaRPr lang="ru-RU" dirty="0">
              <a:solidFill>
                <a:srgbClr val="FFC000"/>
              </a:solidFill>
            </a:endParaRPr>
          </a:p>
        </p:txBody>
      </p:sp>
      <p:sp>
        <p:nvSpPr>
          <p:cNvPr id="5" name="Текст 1"/>
          <p:cNvSpPr txBox="1">
            <a:spLocks/>
          </p:cNvSpPr>
          <p:nvPr/>
        </p:nvSpPr>
        <p:spPr>
          <a:xfrm>
            <a:off x="663397" y="5436838"/>
            <a:ext cx="8284712" cy="42862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dk1"/>
                </a:solidFill>
                <a:latin typeface="+mn-lt"/>
                <a:ea typeface="+mn-ea"/>
                <a:cs typeface="+mn-cs"/>
              </a:defRPr>
            </a:lvl9pPr>
          </a:lstStyle>
          <a:p>
            <a:pPr marL="0" indent="0" algn="ctr">
              <a:buNone/>
            </a:pPr>
            <a:r>
              <a:rPr lang="ru-RU" dirty="0" smtClean="0">
                <a:solidFill>
                  <a:schemeClr val="tx1"/>
                </a:solidFill>
              </a:rPr>
              <a:t>Рост к 2022 году в 2,3 раза</a:t>
            </a:r>
            <a:endParaRPr lang="ru-RU" dirty="0">
              <a:solidFill>
                <a:schemeClr val="tx1"/>
              </a:solidFill>
            </a:endParaRPr>
          </a:p>
        </p:txBody>
      </p:sp>
      <p:sp>
        <p:nvSpPr>
          <p:cNvPr id="6" name="TextBox 5"/>
          <p:cNvSpPr txBox="1"/>
          <p:nvPr/>
        </p:nvSpPr>
        <p:spPr>
          <a:xfrm>
            <a:off x="610057" y="6084148"/>
            <a:ext cx="8007732" cy="369332"/>
          </a:xfrm>
          <a:prstGeom prst="rect">
            <a:avLst/>
          </a:prstGeom>
          <a:noFill/>
        </p:spPr>
        <p:txBody>
          <a:bodyPr wrap="square" rtlCol="0">
            <a:spAutoFit/>
          </a:bodyPr>
          <a:lstStyle/>
          <a:p>
            <a:r>
              <a:rPr lang="ru-RU" i="1" dirty="0" smtClean="0"/>
              <a:t>*</a:t>
            </a:r>
            <a:r>
              <a:rPr lang="en-US" i="1" dirty="0" smtClean="0"/>
              <a:t> </a:t>
            </a:r>
            <a:r>
              <a:rPr lang="ru-RU" i="1" dirty="0" smtClean="0"/>
              <a:t>включая ФОМС и внебюджетные средства</a:t>
            </a:r>
            <a:endParaRPr lang="ru-RU" i="1" dirty="0">
              <a:solidFill>
                <a:srgbClr val="FF0000"/>
              </a:solidFill>
            </a:endParaRPr>
          </a:p>
        </p:txBody>
      </p:sp>
      <p:graphicFrame>
        <p:nvGraphicFramePr>
          <p:cNvPr id="7" name="Содержимое 5"/>
          <p:cNvGraphicFramePr>
            <a:graphicFrameLocks noGrp="1"/>
          </p:cNvGraphicFramePr>
          <p:nvPr>
            <p:ph sz="quarter" idx="13"/>
            <p:extLst>
              <p:ext uri="{D42A27DB-BD31-4B8C-83A1-F6EECF244321}">
                <p14:modId xmlns:p14="http://schemas.microsoft.com/office/powerpoint/2010/main" val="2478662937"/>
              </p:ext>
            </p:extLst>
          </p:nvPr>
        </p:nvGraphicFramePr>
        <p:xfrm>
          <a:off x="610057" y="670560"/>
          <a:ext cx="8345672" cy="46253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9584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2"/>
          <p:cNvSpPr txBox="1">
            <a:spLocks/>
          </p:cNvSpPr>
          <p:nvPr/>
        </p:nvSpPr>
        <p:spPr>
          <a:xfrm>
            <a:off x="707136" y="453327"/>
            <a:ext cx="8088112" cy="883222"/>
          </a:xfrm>
          <a:prstGeom prst="rect">
            <a:avLst/>
          </a:prstGeom>
        </p:spPr>
        <p:txBody>
          <a:bodyPr vert="horz" lIns="91440" tIns="45720" rIns="91440" bIns="45720" rtlCol="0">
            <a:normAutofit fontScale="77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dirty="0"/>
              <a:t>Показатели консолидированного </a:t>
            </a:r>
            <a:r>
              <a:rPr lang="ru-RU" dirty="0" smtClean="0"/>
              <a:t>бюджета Республики </a:t>
            </a:r>
            <a:r>
              <a:rPr lang="ru-RU" dirty="0"/>
              <a:t>Татарстан за </a:t>
            </a:r>
            <a:r>
              <a:rPr lang="ru-RU" dirty="0" smtClean="0"/>
              <a:t>2022 </a:t>
            </a:r>
            <a:r>
              <a:rPr lang="ru-RU" dirty="0"/>
              <a:t>год в расчете на 1 </a:t>
            </a:r>
            <a:r>
              <a:rPr lang="ru-RU" dirty="0" smtClean="0"/>
              <a:t>жителя</a:t>
            </a:r>
            <a:br>
              <a:rPr lang="ru-RU" dirty="0" smtClean="0"/>
            </a:br>
            <a:r>
              <a:rPr lang="ru-RU" dirty="0" smtClean="0"/>
              <a:t> (</a:t>
            </a:r>
            <a:r>
              <a:rPr lang="ru-RU" dirty="0"/>
              <a:t>тыс. рублей)</a:t>
            </a:r>
            <a:r>
              <a:rPr lang="ru-RU" dirty="0" smtClean="0"/>
              <a:t>	</a:t>
            </a:r>
          </a:p>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2978276390"/>
              </p:ext>
            </p:extLst>
          </p:nvPr>
        </p:nvGraphicFramePr>
        <p:xfrm>
          <a:off x="840104" y="1601341"/>
          <a:ext cx="7716637" cy="1873378"/>
        </p:xfrm>
        <a:graphic>
          <a:graphicData uri="http://schemas.openxmlformats.org/drawingml/2006/table">
            <a:tbl>
              <a:tblPr>
                <a:tableStyleId>{616DA210-FB5B-4158-B5E0-FEB733F419BA}</a:tableStyleId>
              </a:tblPr>
              <a:tblGrid>
                <a:gridCol w="5421320"/>
                <a:gridCol w="2295317"/>
              </a:tblGrid>
              <a:tr h="936689">
                <a:tc>
                  <a:txBody>
                    <a:bodyPr/>
                    <a:lstStyle/>
                    <a:p>
                      <a:pPr algn="ctr" fontAlgn="b"/>
                      <a:r>
                        <a:rPr lang="ru-RU" sz="2400" u="none" strike="noStrike" dirty="0">
                          <a:effectLst/>
                        </a:rPr>
                        <a:t>доходы в расчете на </a:t>
                      </a:r>
                      <a:r>
                        <a:rPr lang="ru-RU" sz="2400" u="none" strike="noStrike" dirty="0" smtClean="0">
                          <a:effectLst/>
                        </a:rPr>
                        <a:t>одного </a:t>
                      </a:r>
                      <a:r>
                        <a:rPr lang="ru-RU" sz="2400" u="none" strike="noStrike" dirty="0">
                          <a:effectLst/>
                        </a:rPr>
                        <a:t>жителя</a:t>
                      </a:r>
                      <a:endParaRPr lang="ru-RU" sz="2400" b="0" i="0" u="none" strike="noStrike" dirty="0">
                        <a:solidFill>
                          <a:srgbClr val="000000"/>
                        </a:solidFill>
                        <a:effectLst/>
                        <a:latin typeface="Times New Roman" panose="02020603050405020304" pitchFamily="18" charset="0"/>
                      </a:endParaRPr>
                    </a:p>
                  </a:txBody>
                  <a:tcPr marL="7620" marR="7620" marT="7620" marB="0" anchor="ctr">
                    <a:solidFill>
                      <a:schemeClr val="accent3">
                        <a:lumMod val="20000"/>
                        <a:lumOff val="80000"/>
                      </a:schemeClr>
                    </a:solidFill>
                  </a:tcPr>
                </a:tc>
                <a:tc>
                  <a:txBody>
                    <a:bodyPr/>
                    <a:lstStyle/>
                    <a:p>
                      <a:pPr algn="ctr" fontAlgn="b"/>
                      <a:r>
                        <a:rPr lang="ru-RU" sz="2400" b="0" i="0" u="none" strike="noStrike" dirty="0">
                          <a:solidFill>
                            <a:srgbClr val="000000"/>
                          </a:solidFill>
                          <a:effectLst/>
                          <a:latin typeface="Calibri" panose="020F0502020204030204" pitchFamily="34" charset="0"/>
                        </a:rPr>
                        <a:t>129,3</a:t>
                      </a:r>
                    </a:p>
                  </a:txBody>
                  <a:tcPr marL="9525" marR="9525" marT="9525" marB="0" anchor="ctr"/>
                </a:tc>
              </a:tr>
              <a:tr h="936689">
                <a:tc>
                  <a:txBody>
                    <a:bodyPr/>
                    <a:lstStyle/>
                    <a:p>
                      <a:pPr algn="ctr" fontAlgn="b"/>
                      <a:r>
                        <a:rPr lang="ru-RU" sz="2400" u="none" strike="noStrike" dirty="0">
                          <a:effectLst/>
                        </a:rPr>
                        <a:t>расходы в расчете на одного жителя</a:t>
                      </a:r>
                      <a:endParaRPr lang="ru-RU" sz="2400" b="0" i="0" u="none" strike="noStrike" dirty="0">
                        <a:solidFill>
                          <a:srgbClr val="000000"/>
                        </a:solidFill>
                        <a:effectLst/>
                        <a:latin typeface="Times New Roman" panose="02020603050405020304" pitchFamily="18" charset="0"/>
                      </a:endParaRPr>
                    </a:p>
                  </a:txBody>
                  <a:tcPr marL="7620" marR="7620" marT="7620" marB="0" anchor="ctr">
                    <a:solidFill>
                      <a:schemeClr val="accent2">
                        <a:lumMod val="20000"/>
                        <a:lumOff val="80000"/>
                      </a:schemeClr>
                    </a:solidFill>
                  </a:tcPr>
                </a:tc>
                <a:tc>
                  <a:txBody>
                    <a:bodyPr/>
                    <a:lstStyle/>
                    <a:p>
                      <a:pPr algn="ctr" fontAlgn="b"/>
                      <a:r>
                        <a:rPr lang="ru-RU" sz="2400" b="0" i="0" u="none" strike="noStrike" dirty="0">
                          <a:solidFill>
                            <a:srgbClr val="000000"/>
                          </a:solidFill>
                          <a:effectLst/>
                          <a:latin typeface="Calibri" panose="020F0502020204030204" pitchFamily="34" charset="0"/>
                        </a:rPr>
                        <a:t>131,8</a:t>
                      </a:r>
                    </a:p>
                  </a:txBody>
                  <a:tcPr marL="9525" marR="9525" marT="9525" marB="0" anchor="ctr"/>
                </a:tc>
              </a:tr>
            </a:tbl>
          </a:graphicData>
        </a:graphic>
      </p:graphicFrame>
    </p:spTree>
    <p:extLst>
      <p:ext uri="{BB962C8B-B14F-4D97-AF65-F5344CB8AC3E}">
        <p14:creationId xmlns:p14="http://schemas.microsoft.com/office/powerpoint/2010/main" val="322834202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46038"/>
            <a:ext cx="8088112" cy="344487"/>
          </a:xfrm>
        </p:spPr>
        <p:txBody>
          <a:bodyPr>
            <a:normAutofit fontScale="77500" lnSpcReduction="20000"/>
          </a:bodyPr>
          <a:lstStyle/>
          <a:p>
            <a:r>
              <a:rPr lang="ru-RU" dirty="0">
                <a:latin typeface="+mn-lt"/>
              </a:rPr>
              <a:t>Параметры повышения заработной платы</a:t>
            </a:r>
          </a:p>
        </p:txBody>
      </p:sp>
      <p:graphicFrame>
        <p:nvGraphicFramePr>
          <p:cNvPr id="6" name="Таблица 5"/>
          <p:cNvGraphicFramePr>
            <a:graphicFrameLocks noGrp="1"/>
          </p:cNvGraphicFramePr>
          <p:nvPr>
            <p:extLst>
              <p:ext uri="{D42A27DB-BD31-4B8C-83A1-F6EECF244321}">
                <p14:modId xmlns:p14="http://schemas.microsoft.com/office/powerpoint/2010/main" val="3045202601"/>
              </p:ext>
            </p:extLst>
          </p:nvPr>
        </p:nvGraphicFramePr>
        <p:xfrm>
          <a:off x="514350" y="390525"/>
          <a:ext cx="8301990" cy="5035315"/>
        </p:xfrm>
        <a:graphic>
          <a:graphicData uri="http://schemas.openxmlformats.org/drawingml/2006/table">
            <a:tbl>
              <a:tblPr firstRow="1" firstCol="1" bandRow="1">
                <a:tableStyleId>{5940675A-B579-460E-94D1-54222C63F5DA}</a:tableStyleId>
              </a:tblPr>
              <a:tblGrid>
                <a:gridCol w="5429250"/>
                <a:gridCol w="1463040"/>
                <a:gridCol w="1409700"/>
              </a:tblGrid>
              <a:tr h="586212">
                <a:tc rowSpan="2">
                  <a:txBody>
                    <a:bodyPr/>
                    <a:lstStyle/>
                    <a:p>
                      <a:pPr algn="ctr">
                        <a:lnSpc>
                          <a:spcPct val="107000"/>
                        </a:lnSpc>
                        <a:spcAft>
                          <a:spcPts val="800"/>
                        </a:spcAft>
                      </a:pPr>
                      <a:r>
                        <a:rPr lang="ru-RU" sz="1400" b="1" dirty="0">
                          <a:effectLst/>
                        </a:rPr>
                        <a:t>Показатели</a:t>
                      </a:r>
                      <a:endParaRPr lang="ru-RU" sz="14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1">
                        <a:lumMod val="20000"/>
                        <a:lumOff val="80000"/>
                      </a:schemeClr>
                    </a:solidFill>
                  </a:tcPr>
                </a:tc>
                <a:tc gridSpan="2">
                  <a:txBody>
                    <a:bodyPr/>
                    <a:lstStyle/>
                    <a:p>
                      <a:pPr algn="ctr">
                        <a:lnSpc>
                          <a:spcPct val="107000"/>
                        </a:lnSpc>
                        <a:spcAft>
                          <a:spcPts val="800"/>
                        </a:spcAft>
                      </a:pPr>
                      <a:r>
                        <a:rPr lang="ru-RU" sz="1400" b="1" dirty="0">
                          <a:effectLst/>
                        </a:rPr>
                        <a:t>Достигнутые параметры на </a:t>
                      </a:r>
                      <a:r>
                        <a:rPr lang="ru-RU" sz="1400" b="1" dirty="0" smtClean="0">
                          <a:effectLst/>
                        </a:rPr>
                        <a:t>01.01.2023 </a:t>
                      </a:r>
                      <a:r>
                        <a:rPr lang="ru-RU" sz="1400" b="1" dirty="0">
                          <a:effectLst/>
                        </a:rPr>
                        <a:t>года </a:t>
                      </a:r>
                      <a:r>
                        <a:rPr lang="ru-RU" sz="1200" b="1" dirty="0">
                          <a:effectLst/>
                        </a:rPr>
                        <a:t>(с  учетом федеральных учреждений)</a:t>
                      </a:r>
                      <a:endParaRPr lang="ru-RU" sz="12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1">
                        <a:lumMod val="20000"/>
                        <a:lumOff val="80000"/>
                      </a:schemeClr>
                    </a:solidFill>
                  </a:tcPr>
                </a:tc>
                <a:tc hMerge="1">
                  <a:txBody>
                    <a:bodyPr/>
                    <a:lstStyle/>
                    <a:p>
                      <a:endParaRPr lang="ru-RU"/>
                    </a:p>
                  </a:txBody>
                  <a:tcPr/>
                </a:tc>
              </a:tr>
              <a:tr h="388513">
                <a:tc vMerge="1">
                  <a:txBody>
                    <a:bodyPr/>
                    <a:lstStyle/>
                    <a:p>
                      <a:endParaRPr lang="ru-RU"/>
                    </a:p>
                  </a:txBody>
                  <a:tcPr/>
                </a:tc>
                <a:tc>
                  <a:txBody>
                    <a:bodyPr/>
                    <a:lstStyle/>
                    <a:p>
                      <a:pPr algn="ctr">
                        <a:lnSpc>
                          <a:spcPct val="107000"/>
                        </a:lnSpc>
                        <a:spcAft>
                          <a:spcPts val="800"/>
                        </a:spcAft>
                      </a:pPr>
                      <a:r>
                        <a:rPr lang="ru-RU" sz="1400" b="1" dirty="0">
                          <a:effectLst/>
                        </a:rPr>
                        <a:t>сумма, рублей</a:t>
                      </a:r>
                      <a:endParaRPr lang="ru-RU" sz="14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1">
                        <a:lumMod val="20000"/>
                        <a:lumOff val="80000"/>
                      </a:schemeClr>
                    </a:solidFill>
                  </a:tcPr>
                </a:tc>
                <a:tc>
                  <a:txBody>
                    <a:bodyPr/>
                    <a:lstStyle/>
                    <a:p>
                      <a:pPr algn="ctr">
                        <a:lnSpc>
                          <a:spcPct val="107000"/>
                        </a:lnSpc>
                        <a:spcAft>
                          <a:spcPts val="800"/>
                        </a:spcAft>
                      </a:pPr>
                      <a:r>
                        <a:rPr lang="ru-RU" sz="1400" b="1" dirty="0" smtClean="0">
                          <a:effectLst/>
                        </a:rPr>
                        <a:t>% к средней по региону</a:t>
                      </a:r>
                      <a:endParaRPr lang="ru-RU" sz="1400" b="1" dirty="0">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1">
                        <a:lumMod val="20000"/>
                        <a:lumOff val="80000"/>
                      </a:schemeClr>
                    </a:solidFill>
                  </a:tcPr>
                </a:tc>
              </a:tr>
              <a:tr h="216990">
                <a:tc>
                  <a:txBody>
                    <a:bodyPr/>
                    <a:lstStyle/>
                    <a:p>
                      <a:pPr>
                        <a:lnSpc>
                          <a:spcPct val="107000"/>
                        </a:lnSpc>
                        <a:spcAft>
                          <a:spcPts val="800"/>
                        </a:spcAft>
                      </a:pPr>
                      <a:r>
                        <a:rPr lang="ru-RU" sz="1400" b="1" dirty="0">
                          <a:solidFill>
                            <a:schemeClr val="tx1"/>
                          </a:solidFill>
                          <a:effectLst/>
                        </a:rPr>
                        <a:t>Размер средней заработной платы в РТ</a:t>
                      </a:r>
                      <a:endParaRPr lang="ru-RU" sz="1400" b="1" dirty="0">
                        <a:solidFill>
                          <a:schemeClr val="tx1"/>
                        </a:solidFill>
                        <a:effectLst/>
                        <a:latin typeface="+mn-lt"/>
                        <a:ea typeface="Calibri" panose="020F0502020204030204" pitchFamily="34" charset="0"/>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ct val="107000"/>
                        </a:lnSpc>
                        <a:spcAft>
                          <a:spcPts val="800"/>
                        </a:spcAft>
                      </a:pPr>
                      <a:r>
                        <a:rPr lang="ru-RU" sz="1600" b="1" dirty="0">
                          <a:solidFill>
                            <a:schemeClr val="tx1"/>
                          </a:solidFill>
                          <a:effectLst/>
                          <a:latin typeface="+mn-lt"/>
                          <a:ea typeface="Calibri" panose="020F0502020204030204" pitchFamily="34" charset="0"/>
                          <a:cs typeface="Times New Roman" panose="02020603050405020304" pitchFamily="18" charset="0"/>
                        </a:rPr>
                        <a:t>43 065,0</a:t>
                      </a:r>
                    </a:p>
                  </a:txBody>
                  <a:tcPr marL="38512" marR="38512" marT="8622" marB="0" anchor="ctr">
                    <a:solidFill>
                      <a:schemeClr val="accent6">
                        <a:lumMod val="20000"/>
                        <a:lumOff val="80000"/>
                      </a:schemeClr>
                    </a:solidFill>
                  </a:tcPr>
                </a:tc>
                <a:tc>
                  <a:txBody>
                    <a:bodyPr/>
                    <a:lstStyle/>
                    <a:p>
                      <a:pPr algn="ctr">
                        <a:lnSpc>
                          <a:spcPct val="107000"/>
                        </a:lnSpc>
                        <a:spcAft>
                          <a:spcPts val="800"/>
                        </a:spcAft>
                      </a:pPr>
                      <a:endParaRPr lang="ru-RU" sz="1600" b="1" dirty="0">
                        <a:solidFill>
                          <a:schemeClr val="tx1"/>
                        </a:solidFill>
                        <a:effectLst/>
                        <a:latin typeface="+mn-lt"/>
                        <a:ea typeface="Calibri" panose="020F0502020204030204" pitchFamily="34" charset="0"/>
                        <a:cs typeface="Times New Roman" panose="02020603050405020304" pitchFamily="18" charset="0"/>
                      </a:endParaRPr>
                    </a:p>
                  </a:txBody>
                  <a:tcPr marL="38512" marR="38512" marT="8622" marB="0" anchor="ctr">
                    <a:solidFill>
                      <a:schemeClr val="accent6">
                        <a:lumMod val="20000"/>
                        <a:lumOff val="80000"/>
                      </a:schemeClr>
                    </a:solidFill>
                  </a:tcPr>
                </a:tc>
              </a:tr>
              <a:tr h="353824">
                <a:tc>
                  <a:txBody>
                    <a:bodyPr/>
                    <a:lstStyle/>
                    <a:p>
                      <a:pPr algn="just">
                        <a:lnSpc>
                          <a:spcPts val="1400"/>
                        </a:lnSpc>
                        <a:spcAft>
                          <a:spcPts val="800"/>
                        </a:spcAft>
                      </a:pPr>
                      <a:r>
                        <a:rPr lang="ru-RU" sz="1300" dirty="0">
                          <a:solidFill>
                            <a:schemeClr val="tx1"/>
                          </a:solidFill>
                          <a:effectLst/>
                        </a:rPr>
                        <a:t>Педагогические работники образовательных учреждений общего образования</a:t>
                      </a:r>
                      <a:endParaRPr lang="ru-RU" sz="1300" dirty="0">
                        <a:solidFill>
                          <a:schemeClr val="tx1"/>
                        </a:solidFill>
                        <a:effectLst/>
                        <a:latin typeface="+mn-lt"/>
                        <a:ea typeface="Calibri" panose="020F0502020204030204" pitchFamily="34" charset="0"/>
                        <a:cs typeface="Times New Roman" panose="02020603050405020304" pitchFamily="18" charset="0"/>
                      </a:endParaRPr>
                    </a:p>
                  </a:txBody>
                  <a:tcPr marL="72000" marR="72000" marT="0" marB="0" anchor="ctr">
                    <a:solidFill>
                      <a:schemeClr val="bg1"/>
                    </a:solidFill>
                  </a:tcPr>
                </a:tc>
                <a:tc>
                  <a:txBody>
                    <a:bodyPr/>
                    <a:lstStyle/>
                    <a:p>
                      <a:pPr marL="0" algn="ctr" defTabSz="685800" rtl="0" eaLnBrk="1" latinLnBrk="0" hangingPunct="1">
                        <a:lnSpc>
                          <a:spcPct val="107000"/>
                        </a:lnSpc>
                        <a:spcAft>
                          <a:spcPts val="800"/>
                        </a:spcAft>
                      </a:pPr>
                      <a:r>
                        <a:rPr lang="ru-RU" sz="1400" kern="1200" dirty="0">
                          <a:solidFill>
                            <a:schemeClr val="tx1"/>
                          </a:solidFill>
                          <a:effectLst/>
                          <a:latin typeface="+mn-lt"/>
                          <a:ea typeface="Calibri" panose="020F0502020204030204" pitchFamily="34" charset="0"/>
                          <a:cs typeface="Times New Roman" panose="02020603050405020304" pitchFamily="18" charset="0"/>
                        </a:rPr>
                        <a:t>44 152,5</a:t>
                      </a:r>
                    </a:p>
                  </a:txBody>
                  <a:tcPr marL="38512" marR="38512" marT="8622" marB="0" anchor="ctr">
                    <a:solidFill>
                      <a:schemeClr val="bg1"/>
                    </a:solidFill>
                  </a:tcPr>
                </a:tc>
                <a:tc>
                  <a:txBody>
                    <a:bodyPr/>
                    <a:lstStyle/>
                    <a:p>
                      <a:pPr marL="0" algn="ctr" defTabSz="685800" rtl="0" eaLnBrk="1" latinLnBrk="0" hangingPunct="1">
                        <a:lnSpc>
                          <a:spcPct val="107000"/>
                        </a:lnSpc>
                        <a:spcAft>
                          <a:spcPts val="800"/>
                        </a:spcAft>
                      </a:pPr>
                      <a:r>
                        <a:rPr lang="ru-RU" sz="1400" kern="1200" dirty="0">
                          <a:solidFill>
                            <a:schemeClr val="tx1"/>
                          </a:solidFill>
                          <a:effectLst/>
                          <a:latin typeface="+mn-lt"/>
                          <a:ea typeface="Calibri" panose="020F0502020204030204" pitchFamily="34" charset="0"/>
                          <a:cs typeface="Times New Roman" panose="02020603050405020304" pitchFamily="18" charset="0"/>
                        </a:rPr>
                        <a:t>102,5</a:t>
                      </a:r>
                    </a:p>
                  </a:txBody>
                  <a:tcPr marL="38512" marR="38512" marT="8622" marB="0" anchor="ctr">
                    <a:solidFill>
                      <a:schemeClr val="bg1"/>
                    </a:solidFill>
                  </a:tcPr>
                </a:tc>
              </a:tr>
              <a:tr h="277537">
                <a:tc>
                  <a:txBody>
                    <a:bodyPr/>
                    <a:lstStyle/>
                    <a:p>
                      <a:pPr algn="just">
                        <a:lnSpc>
                          <a:spcPts val="1400"/>
                        </a:lnSpc>
                        <a:spcAft>
                          <a:spcPts val="800"/>
                        </a:spcAft>
                      </a:pPr>
                      <a:r>
                        <a:rPr lang="ru-RU" sz="1300" dirty="0">
                          <a:solidFill>
                            <a:schemeClr val="tx1"/>
                          </a:solidFill>
                          <a:effectLst/>
                        </a:rPr>
                        <a:t>Педагогические работники дошкольных учреждений *</a:t>
                      </a:r>
                      <a:endParaRPr lang="ru-RU" sz="1300" dirty="0">
                        <a:solidFill>
                          <a:schemeClr val="tx1"/>
                        </a:solidFill>
                        <a:effectLst/>
                        <a:latin typeface="+mn-lt"/>
                        <a:ea typeface="Calibri" panose="020F0502020204030204" pitchFamily="34" charset="0"/>
                        <a:cs typeface="Times New Roman" panose="02020603050405020304" pitchFamily="18" charset="0"/>
                      </a:endParaRPr>
                    </a:p>
                  </a:txBody>
                  <a:tcPr marL="72000" marR="72000" marT="0"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40 207,5</a:t>
                      </a:r>
                    </a:p>
                  </a:txBody>
                  <a:tcPr marL="38512" marR="38512" marT="8622"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101,9</a:t>
                      </a:r>
                    </a:p>
                  </a:txBody>
                  <a:tcPr marL="38512" marR="38512" marT="8622" marB="0" anchor="ctr">
                    <a:solidFill>
                      <a:schemeClr val="bg1"/>
                    </a:solidFill>
                  </a:tcPr>
                </a:tc>
              </a:tr>
              <a:tr h="353824">
                <a:tc>
                  <a:txBody>
                    <a:bodyPr/>
                    <a:lstStyle/>
                    <a:p>
                      <a:pPr algn="just">
                        <a:lnSpc>
                          <a:spcPct val="107000"/>
                        </a:lnSpc>
                        <a:spcAft>
                          <a:spcPts val="800"/>
                        </a:spcAft>
                      </a:pPr>
                      <a:r>
                        <a:rPr lang="ru-RU" sz="1300" dirty="0">
                          <a:solidFill>
                            <a:schemeClr val="tx1"/>
                          </a:solidFill>
                          <a:effectLst/>
                        </a:rPr>
                        <a:t>Педагогические работники учреждений дополнительного образования детей **</a:t>
                      </a:r>
                      <a:endParaRPr lang="ru-RU" sz="1300" dirty="0">
                        <a:solidFill>
                          <a:schemeClr val="tx1"/>
                        </a:solidFill>
                        <a:effectLst/>
                        <a:latin typeface="+mn-lt"/>
                        <a:ea typeface="Calibri" panose="020F0502020204030204" pitchFamily="34" charset="0"/>
                        <a:cs typeface="Times New Roman" panose="02020603050405020304" pitchFamily="18" charset="0"/>
                      </a:endParaRPr>
                    </a:p>
                  </a:txBody>
                  <a:tcPr marL="72000" marR="72000" marT="0"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45 263,6</a:t>
                      </a:r>
                    </a:p>
                  </a:txBody>
                  <a:tcPr marL="38512" marR="38512" marT="8622"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101,3</a:t>
                      </a:r>
                    </a:p>
                  </a:txBody>
                  <a:tcPr marL="38512" marR="38512" marT="8622" marB="0" anchor="ctr">
                    <a:solidFill>
                      <a:schemeClr val="bg1"/>
                    </a:solidFill>
                  </a:tcPr>
                </a:tc>
              </a:tr>
              <a:tr h="461940">
                <a:tc>
                  <a:txBody>
                    <a:bodyPr/>
                    <a:lstStyle/>
                    <a:p>
                      <a:pPr algn="just">
                        <a:lnSpc>
                          <a:spcPts val="1400"/>
                        </a:lnSpc>
                        <a:spcAft>
                          <a:spcPts val="800"/>
                        </a:spcAft>
                      </a:pPr>
                      <a:r>
                        <a:rPr lang="ru-RU" sz="1300" dirty="0">
                          <a:solidFill>
                            <a:schemeClr val="tx1"/>
                          </a:solidFill>
                          <a:effectLst/>
                        </a:rPr>
                        <a:t>Преподаватели и мастера производственного обучения образовательных учреждений НПО и СПО</a:t>
                      </a:r>
                      <a:endParaRPr lang="ru-RU" sz="1300" dirty="0">
                        <a:solidFill>
                          <a:schemeClr val="tx1"/>
                        </a:solidFill>
                        <a:effectLst/>
                        <a:latin typeface="+mn-lt"/>
                        <a:ea typeface="Calibri" panose="020F0502020204030204" pitchFamily="34" charset="0"/>
                        <a:cs typeface="Times New Roman" panose="02020603050405020304" pitchFamily="18" charset="0"/>
                      </a:endParaRPr>
                    </a:p>
                  </a:txBody>
                  <a:tcPr marL="72000" marR="72000" marT="0"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45 405,2</a:t>
                      </a:r>
                    </a:p>
                  </a:txBody>
                  <a:tcPr marL="38512" marR="38512" marT="8622"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105,4</a:t>
                      </a:r>
                    </a:p>
                  </a:txBody>
                  <a:tcPr marL="38512" marR="38512" marT="8622" marB="0" anchor="ctr">
                    <a:solidFill>
                      <a:schemeClr val="bg1"/>
                    </a:solidFill>
                  </a:tcPr>
                </a:tc>
              </a:tr>
              <a:tr h="353824">
                <a:tc>
                  <a:txBody>
                    <a:bodyPr/>
                    <a:lstStyle/>
                    <a:p>
                      <a:pPr algn="just">
                        <a:lnSpc>
                          <a:spcPts val="1400"/>
                        </a:lnSpc>
                        <a:spcAft>
                          <a:spcPts val="800"/>
                        </a:spcAft>
                      </a:pPr>
                      <a:r>
                        <a:rPr lang="ru-RU" sz="1300" kern="1200" dirty="0">
                          <a:solidFill>
                            <a:schemeClr val="tx1"/>
                          </a:solidFill>
                          <a:effectLst/>
                          <a:latin typeface="+mn-lt"/>
                          <a:ea typeface="+mn-ea"/>
                          <a:cs typeface="+mn-cs"/>
                        </a:rPr>
                        <a:t>Преподаватели образовательных учреждений высшего профессионального образования</a:t>
                      </a:r>
                    </a:p>
                  </a:txBody>
                  <a:tcPr marL="72000" marR="72000" marT="0"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95 052,1</a:t>
                      </a:r>
                    </a:p>
                  </a:txBody>
                  <a:tcPr marL="38512" marR="38512" marT="8622"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220,7</a:t>
                      </a:r>
                    </a:p>
                  </a:txBody>
                  <a:tcPr marL="38512" marR="38512" marT="8622" marB="0" anchor="ctr">
                    <a:solidFill>
                      <a:schemeClr val="bg1"/>
                    </a:solidFill>
                  </a:tcPr>
                </a:tc>
              </a:tr>
              <a:tr h="190813">
                <a:tc>
                  <a:txBody>
                    <a:bodyPr/>
                    <a:lstStyle/>
                    <a:p>
                      <a:pPr algn="just">
                        <a:lnSpc>
                          <a:spcPct val="107000"/>
                        </a:lnSpc>
                        <a:spcAft>
                          <a:spcPts val="800"/>
                        </a:spcAft>
                      </a:pPr>
                      <a:r>
                        <a:rPr lang="ru-RU" sz="1300" kern="1200" dirty="0">
                          <a:solidFill>
                            <a:schemeClr val="tx1"/>
                          </a:solidFill>
                          <a:effectLst/>
                          <a:latin typeface="+mn-lt"/>
                          <a:ea typeface="+mn-ea"/>
                          <a:cs typeface="+mn-cs"/>
                        </a:rPr>
                        <a:t>Научные сотрудники</a:t>
                      </a:r>
                    </a:p>
                  </a:txBody>
                  <a:tcPr marL="72000" marR="72000" marT="0"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100 011,3</a:t>
                      </a:r>
                    </a:p>
                  </a:txBody>
                  <a:tcPr marL="38512" marR="38512" marT="8622"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232,2</a:t>
                      </a:r>
                    </a:p>
                  </a:txBody>
                  <a:tcPr marL="38512" marR="38512" marT="8622" marB="0" anchor="ctr">
                    <a:solidFill>
                      <a:schemeClr val="bg1"/>
                    </a:solidFill>
                  </a:tcPr>
                </a:tc>
              </a:tr>
              <a:tr h="242116">
                <a:tc>
                  <a:txBody>
                    <a:bodyPr/>
                    <a:lstStyle/>
                    <a:p>
                      <a:pPr algn="just">
                        <a:lnSpc>
                          <a:spcPct val="107000"/>
                        </a:lnSpc>
                        <a:spcAft>
                          <a:spcPts val="800"/>
                        </a:spcAft>
                      </a:pPr>
                      <a:r>
                        <a:rPr lang="ru-RU" sz="1300" kern="1200" dirty="0">
                          <a:solidFill>
                            <a:schemeClr val="tx1"/>
                          </a:solidFill>
                          <a:effectLst/>
                          <a:latin typeface="+mn-lt"/>
                          <a:ea typeface="+mn-ea"/>
                          <a:cs typeface="+mn-cs"/>
                        </a:rPr>
                        <a:t>Работники учреждений культуры, искусства и кинематографии</a:t>
                      </a:r>
                    </a:p>
                  </a:txBody>
                  <a:tcPr marL="72000" marR="72000" marT="0"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45 040,6</a:t>
                      </a:r>
                    </a:p>
                  </a:txBody>
                  <a:tcPr marL="38512" marR="38512" marT="8622"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104,6</a:t>
                      </a:r>
                    </a:p>
                  </a:txBody>
                  <a:tcPr marL="38512" marR="38512" marT="8622" marB="0" anchor="ctr">
                    <a:solidFill>
                      <a:schemeClr val="bg1"/>
                    </a:solidFill>
                  </a:tcPr>
                </a:tc>
              </a:tr>
              <a:tr h="190813">
                <a:tc>
                  <a:txBody>
                    <a:bodyPr/>
                    <a:lstStyle/>
                    <a:p>
                      <a:pPr algn="just">
                        <a:lnSpc>
                          <a:spcPct val="107000"/>
                        </a:lnSpc>
                        <a:spcAft>
                          <a:spcPts val="800"/>
                        </a:spcAft>
                      </a:pPr>
                      <a:r>
                        <a:rPr lang="ru-RU" sz="1300" kern="1200" dirty="0">
                          <a:solidFill>
                            <a:schemeClr val="tx1"/>
                          </a:solidFill>
                          <a:effectLst/>
                          <a:latin typeface="+mn-lt"/>
                          <a:ea typeface="+mn-ea"/>
                          <a:cs typeface="+mn-cs"/>
                        </a:rPr>
                        <a:t>Социальные работники</a:t>
                      </a:r>
                    </a:p>
                  </a:txBody>
                  <a:tcPr marL="72000" marR="72000" marT="0"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44 678,6</a:t>
                      </a:r>
                    </a:p>
                  </a:txBody>
                  <a:tcPr marL="38512" marR="38512" marT="8622"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103,7</a:t>
                      </a:r>
                    </a:p>
                  </a:txBody>
                  <a:tcPr marL="38512" marR="38512" marT="8622" marB="0" anchor="ctr">
                    <a:solidFill>
                      <a:schemeClr val="bg1"/>
                    </a:solidFill>
                  </a:tcPr>
                </a:tc>
              </a:tr>
              <a:tr h="353824">
                <a:tc>
                  <a:txBody>
                    <a:bodyPr/>
                    <a:lstStyle/>
                    <a:p>
                      <a:pPr algn="just">
                        <a:lnSpc>
                          <a:spcPts val="1400"/>
                        </a:lnSpc>
                        <a:spcAft>
                          <a:spcPts val="800"/>
                        </a:spcAft>
                      </a:pPr>
                      <a:r>
                        <a:rPr lang="ru-RU" sz="1300" kern="1200" dirty="0">
                          <a:solidFill>
                            <a:schemeClr val="tx1"/>
                          </a:solidFill>
                          <a:effectLst/>
                          <a:latin typeface="+mn-lt"/>
                          <a:ea typeface="+mn-ea"/>
                          <a:cs typeface="+mn-cs"/>
                        </a:rPr>
                        <a:t>Врачи и работники медицинских организаций, имеющие высшее медицинское образование</a:t>
                      </a:r>
                    </a:p>
                  </a:txBody>
                  <a:tcPr marL="72000" marR="72000" marT="0"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87 364,7</a:t>
                      </a:r>
                    </a:p>
                  </a:txBody>
                  <a:tcPr marL="38512" marR="38512" marT="8622"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202,9</a:t>
                      </a:r>
                    </a:p>
                  </a:txBody>
                  <a:tcPr marL="38512" marR="38512" marT="8622" marB="0" anchor="ctr">
                    <a:solidFill>
                      <a:schemeClr val="bg1"/>
                    </a:solidFill>
                  </a:tcPr>
                </a:tc>
              </a:tr>
              <a:tr h="254649">
                <a:tc>
                  <a:txBody>
                    <a:bodyPr/>
                    <a:lstStyle/>
                    <a:p>
                      <a:pPr algn="just">
                        <a:lnSpc>
                          <a:spcPts val="1400"/>
                        </a:lnSpc>
                        <a:spcAft>
                          <a:spcPts val="800"/>
                        </a:spcAft>
                      </a:pPr>
                      <a:r>
                        <a:rPr lang="ru-RU" sz="1300" kern="1200" dirty="0">
                          <a:solidFill>
                            <a:schemeClr val="tx1"/>
                          </a:solidFill>
                          <a:effectLst/>
                          <a:latin typeface="+mn-lt"/>
                          <a:ea typeface="+mn-ea"/>
                          <a:cs typeface="+mn-cs"/>
                        </a:rPr>
                        <a:t>Средний медицинский (фармацевтический) персонал</a:t>
                      </a:r>
                    </a:p>
                  </a:txBody>
                  <a:tcPr marL="72000" marR="72000" marT="0"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43 976,3</a:t>
                      </a:r>
                    </a:p>
                  </a:txBody>
                  <a:tcPr marL="38512" marR="38512" marT="8622"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102,1</a:t>
                      </a:r>
                    </a:p>
                  </a:txBody>
                  <a:tcPr marL="38512" marR="38512" marT="8622" marB="0" anchor="ctr">
                    <a:solidFill>
                      <a:schemeClr val="bg1"/>
                    </a:solidFill>
                  </a:tcPr>
                </a:tc>
              </a:tr>
              <a:tr h="251460">
                <a:tc>
                  <a:txBody>
                    <a:bodyPr/>
                    <a:lstStyle/>
                    <a:p>
                      <a:pPr algn="just">
                        <a:lnSpc>
                          <a:spcPts val="1400"/>
                        </a:lnSpc>
                        <a:spcAft>
                          <a:spcPts val="800"/>
                        </a:spcAft>
                      </a:pPr>
                      <a:r>
                        <a:rPr lang="ru-RU" sz="1300" kern="1200" dirty="0">
                          <a:solidFill>
                            <a:schemeClr val="tx1"/>
                          </a:solidFill>
                          <a:effectLst/>
                          <a:latin typeface="+mn-lt"/>
                          <a:ea typeface="+mn-ea"/>
                          <a:cs typeface="+mn-cs"/>
                        </a:rPr>
                        <a:t>Младший медицинский (фармацевтический) персонал ***</a:t>
                      </a:r>
                    </a:p>
                  </a:txBody>
                  <a:tcPr marL="72000" marR="72000" marT="0"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36 886,5</a:t>
                      </a:r>
                    </a:p>
                  </a:txBody>
                  <a:tcPr marL="38512" marR="38512" marT="8622"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105,7</a:t>
                      </a:r>
                    </a:p>
                  </a:txBody>
                  <a:tcPr marL="38512" marR="38512" marT="8622" marB="0" anchor="ctr">
                    <a:solidFill>
                      <a:schemeClr val="bg1"/>
                    </a:solidFill>
                  </a:tcPr>
                </a:tc>
              </a:tr>
              <a:tr h="266700">
                <a:tc>
                  <a:txBody>
                    <a:bodyPr/>
                    <a:lstStyle/>
                    <a:p>
                      <a:pPr algn="just">
                        <a:lnSpc>
                          <a:spcPts val="1400"/>
                        </a:lnSpc>
                        <a:spcAft>
                          <a:spcPts val="800"/>
                        </a:spcAft>
                      </a:pPr>
                      <a:r>
                        <a:rPr lang="ru-RU" sz="1300" kern="1200" dirty="0">
                          <a:solidFill>
                            <a:schemeClr val="tx1"/>
                          </a:solidFill>
                          <a:effectLst/>
                          <a:latin typeface="+mn-lt"/>
                          <a:ea typeface="+mn-ea"/>
                          <a:cs typeface="+mn-cs"/>
                        </a:rPr>
                        <a:t>Педагогический  персонал учреждений для детей-сирот</a:t>
                      </a:r>
                    </a:p>
                  </a:txBody>
                  <a:tcPr marL="72000" marR="72000" marT="0"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44 612,4</a:t>
                      </a:r>
                    </a:p>
                  </a:txBody>
                  <a:tcPr marL="38512" marR="38512" marT="8622" marB="0" anchor="ctr">
                    <a:solidFill>
                      <a:schemeClr val="bg1"/>
                    </a:solidFill>
                  </a:tcPr>
                </a:tc>
                <a:tc>
                  <a:txBody>
                    <a:bodyPr/>
                    <a:lstStyle/>
                    <a:p>
                      <a:pPr algn="ctr">
                        <a:lnSpc>
                          <a:spcPct val="107000"/>
                        </a:lnSpc>
                        <a:spcAft>
                          <a:spcPts val="800"/>
                        </a:spcAft>
                      </a:pPr>
                      <a:r>
                        <a:rPr lang="ru-RU" sz="1400" dirty="0">
                          <a:solidFill>
                            <a:schemeClr val="tx1"/>
                          </a:solidFill>
                          <a:effectLst/>
                          <a:latin typeface="+mn-lt"/>
                          <a:ea typeface="Calibri" panose="020F0502020204030204" pitchFamily="34" charset="0"/>
                          <a:cs typeface="Times New Roman" panose="02020603050405020304" pitchFamily="18" charset="0"/>
                        </a:rPr>
                        <a:t>103,6</a:t>
                      </a:r>
                    </a:p>
                  </a:txBody>
                  <a:tcPr marL="38512" marR="38512" marT="8622" marB="0" anchor="ctr">
                    <a:solidFill>
                      <a:schemeClr val="bg1"/>
                    </a:solidFill>
                  </a:tcPr>
                </a:tc>
              </a:tr>
            </a:tbl>
          </a:graphicData>
        </a:graphic>
      </p:graphicFrame>
      <p:sp>
        <p:nvSpPr>
          <p:cNvPr id="7" name="Прямоугольник 6"/>
          <p:cNvSpPr/>
          <p:nvPr/>
        </p:nvSpPr>
        <p:spPr>
          <a:xfrm>
            <a:off x="485003" y="5674477"/>
            <a:ext cx="7951694" cy="592470"/>
          </a:xfrm>
          <a:prstGeom prst="rect">
            <a:avLst/>
          </a:prstGeom>
        </p:spPr>
        <p:txBody>
          <a:bodyPr wrap="square">
            <a:spAutoFit/>
          </a:bodyPr>
          <a:lstStyle/>
          <a:p>
            <a:pPr algn="just">
              <a:lnSpc>
                <a:spcPts val="1300"/>
              </a:lnSpc>
              <a:spcAft>
                <a:spcPts val="0"/>
              </a:spcAft>
            </a:pPr>
            <a:r>
              <a:rPr lang="ru-RU" sz="1400" i="1" dirty="0">
                <a:ea typeface="Times New Roman" panose="02020603050405020304" pitchFamily="18" charset="0"/>
              </a:rPr>
              <a:t>* –  к средней заработной плате в сфере общего образования в Республике Татарстан;</a:t>
            </a:r>
          </a:p>
          <a:p>
            <a:pPr marL="571500" indent="-571500" algn="just">
              <a:lnSpc>
                <a:spcPts val="1300"/>
              </a:lnSpc>
              <a:spcAft>
                <a:spcPts val="0"/>
              </a:spcAft>
            </a:pPr>
            <a:r>
              <a:rPr lang="ru-RU" sz="1400" i="1" dirty="0">
                <a:ea typeface="Times New Roman" panose="02020603050405020304" pitchFamily="18" charset="0"/>
              </a:rPr>
              <a:t>** –  к средней заработной плате учителей в Республике Татарстан;</a:t>
            </a:r>
          </a:p>
          <a:p>
            <a:pPr marL="571500" indent="-571500" algn="just">
              <a:lnSpc>
                <a:spcPts val="1300"/>
              </a:lnSpc>
              <a:spcAft>
                <a:spcPts val="0"/>
              </a:spcAft>
            </a:pPr>
            <a:r>
              <a:rPr lang="ru-RU" sz="1400" i="1" dirty="0">
                <a:ea typeface="Times New Roman" panose="02020603050405020304" pitchFamily="18" charset="0"/>
              </a:rPr>
              <a:t>*** -  к уровню 2021 года</a:t>
            </a:r>
          </a:p>
        </p:txBody>
      </p:sp>
    </p:spTree>
    <p:extLst>
      <p:ext uri="{BB962C8B-B14F-4D97-AF65-F5344CB8AC3E}">
        <p14:creationId xmlns:p14="http://schemas.microsoft.com/office/powerpoint/2010/main" val="31131740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106997"/>
            <a:ext cx="8088112" cy="706438"/>
          </a:xfrm>
        </p:spPr>
        <p:txBody>
          <a:bodyPr>
            <a:normAutofit fontScale="62500" lnSpcReduction="20000"/>
          </a:bodyPr>
          <a:lstStyle/>
          <a:p>
            <a:r>
              <a:rPr lang="ru-RU" dirty="0"/>
              <a:t>Финансовая поддержка муниципальных образований из бюджета Республики Татарстан в </a:t>
            </a:r>
            <a:r>
              <a:rPr lang="ru-RU" dirty="0" smtClean="0"/>
              <a:t>2022 </a:t>
            </a:r>
            <a:r>
              <a:rPr lang="ru-RU" dirty="0"/>
              <a:t>году составила </a:t>
            </a:r>
            <a:br>
              <a:rPr lang="ru-RU" dirty="0"/>
            </a:br>
            <a:r>
              <a:rPr lang="ru-RU" dirty="0" smtClean="0"/>
              <a:t>69 415 224,6 тыс</a:t>
            </a:r>
            <a:r>
              <a:rPr lang="ru-RU" dirty="0"/>
              <a:t>. рублей</a:t>
            </a:r>
          </a:p>
        </p:txBody>
      </p:sp>
      <p:sp>
        <p:nvSpPr>
          <p:cNvPr id="4" name="Прямоугольник 3"/>
          <p:cNvSpPr/>
          <p:nvPr/>
        </p:nvSpPr>
        <p:spPr>
          <a:xfrm>
            <a:off x="514350" y="752475"/>
            <a:ext cx="8553450" cy="2292935"/>
          </a:xfrm>
          <a:prstGeom prst="rect">
            <a:avLst/>
          </a:prstGeom>
          <a:ln w="19050"/>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ru-RU" sz="1300" dirty="0">
                <a:solidFill>
                  <a:schemeClr val="tx1"/>
                </a:solidFill>
              </a:rPr>
              <a:t>Распределение межбюджетных трансфертов между муниципальными образованиями осуществляется в соответствии с Бюджетным кодексом Российской Федерации, Бюджетным кодексом Республики Татарстан, Законом Республики Татарстан от 22.12.2005г № 132-ЗРТ "О наделении органов местного самоуправления муниципальных районов государственными полномочиями Республики Татарстан по расчету и предоставлению дотаций бюджетам городских, сельских поселений за счет средств бюджета Республики Татарстан". При распределении дотаций на выравнивание бюджетной обеспеченности полностью выравнивается бюджетная обеспеченность муниципальных образований Республики Татарстан. Расчет субвенций муниципальным районам и городским округам осуществляется на основании утвержденных методик расчета, учитывающих потребителей бюджетных услуг и нормативы затрат по государственным полномочиям. Субсидии рассчитываются в соответствии с определенными условиями </a:t>
            </a:r>
            <a:r>
              <a:rPr lang="ru-RU" sz="1300" dirty="0" err="1">
                <a:solidFill>
                  <a:schemeClr val="tx1"/>
                </a:solidFill>
              </a:rPr>
              <a:t>софинансирования</a:t>
            </a:r>
            <a:r>
              <a:rPr lang="ru-RU" sz="1300" dirty="0">
                <a:solidFill>
                  <a:schemeClr val="tx1"/>
                </a:solidFill>
              </a:rPr>
              <a:t> расходных обязательств. </a:t>
            </a:r>
          </a:p>
        </p:txBody>
      </p:sp>
      <p:graphicFrame>
        <p:nvGraphicFramePr>
          <p:cNvPr id="5" name="Диаграмма 4"/>
          <p:cNvGraphicFramePr/>
          <p:nvPr>
            <p:extLst>
              <p:ext uri="{D42A27DB-BD31-4B8C-83A1-F6EECF244321}">
                <p14:modId xmlns:p14="http://schemas.microsoft.com/office/powerpoint/2010/main" val="3972432462"/>
              </p:ext>
            </p:extLst>
          </p:nvPr>
        </p:nvGraphicFramePr>
        <p:xfrm>
          <a:off x="514350" y="2962275"/>
          <a:ext cx="8220075" cy="3962543"/>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5800724" y="3186410"/>
            <a:ext cx="3267075"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z="1400" dirty="0">
                <a:solidFill>
                  <a:schemeClr val="tx1"/>
                </a:solidFill>
              </a:rPr>
              <a:t>Дотации на выравнивание бюджетной обеспеченности муниципальных районов (городских округов) </a:t>
            </a:r>
            <a:r>
              <a:rPr lang="ru-RU" sz="1400" strike="sngStrike" dirty="0">
                <a:solidFill>
                  <a:schemeClr val="tx1"/>
                </a:solidFill>
              </a:rPr>
              <a:t>–</a:t>
            </a:r>
            <a:r>
              <a:rPr lang="ru-RU" sz="1400" dirty="0">
                <a:solidFill>
                  <a:schemeClr val="tx1"/>
                </a:solidFill>
              </a:rPr>
              <a:t> </a:t>
            </a:r>
            <a:r>
              <a:rPr lang="ru-RU" sz="1400" dirty="0" smtClean="0">
                <a:solidFill>
                  <a:schemeClr val="tx1"/>
                </a:solidFill>
              </a:rPr>
              <a:t>670 085,3 тыс</a:t>
            </a:r>
            <a:r>
              <a:rPr lang="ru-RU" sz="1400" dirty="0">
                <a:solidFill>
                  <a:schemeClr val="tx1"/>
                </a:solidFill>
              </a:rPr>
              <a:t>. рублей. </a:t>
            </a:r>
          </a:p>
        </p:txBody>
      </p:sp>
      <p:sp>
        <p:nvSpPr>
          <p:cNvPr id="8" name="Прямоугольник 7"/>
          <p:cNvSpPr/>
          <p:nvPr/>
        </p:nvSpPr>
        <p:spPr>
          <a:xfrm>
            <a:off x="5800725" y="4140517"/>
            <a:ext cx="3267075"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400" dirty="0">
                <a:solidFill>
                  <a:schemeClr val="tx1"/>
                </a:solidFill>
              </a:rPr>
              <a:t>Дотация на премирование победителей Всероссийского конкурса «Лучшая муниципальная практика» – </a:t>
            </a:r>
            <a:r>
              <a:rPr lang="ru-RU" sz="1400" dirty="0" smtClean="0">
                <a:solidFill>
                  <a:schemeClr val="tx1"/>
                </a:solidFill>
              </a:rPr>
              <a:t>40 500,0 тыс</a:t>
            </a:r>
            <a:r>
              <a:rPr lang="ru-RU" sz="1400" dirty="0">
                <a:solidFill>
                  <a:schemeClr val="tx1"/>
                </a:solidFill>
              </a:rPr>
              <a:t>. рублей (</a:t>
            </a:r>
            <a:r>
              <a:rPr lang="ru-RU" sz="1400" dirty="0" err="1">
                <a:solidFill>
                  <a:schemeClr val="tx1"/>
                </a:solidFill>
              </a:rPr>
              <a:t>пгт.Алексеевское</a:t>
            </a:r>
            <a:r>
              <a:rPr lang="ru-RU" sz="1400" dirty="0">
                <a:solidFill>
                  <a:schemeClr val="tx1"/>
                </a:solidFill>
              </a:rPr>
              <a:t> Алексеевского муниципального района; Крым-</a:t>
            </a:r>
            <a:r>
              <a:rPr lang="ru-RU" sz="1400" dirty="0" err="1">
                <a:solidFill>
                  <a:schemeClr val="tx1"/>
                </a:solidFill>
              </a:rPr>
              <a:t>Сарайское</a:t>
            </a:r>
            <a:r>
              <a:rPr lang="ru-RU" sz="1400" dirty="0">
                <a:solidFill>
                  <a:schemeClr val="tx1"/>
                </a:solidFill>
              </a:rPr>
              <a:t> сельское поселение </a:t>
            </a:r>
            <a:r>
              <a:rPr lang="ru-RU" sz="1400" dirty="0" err="1">
                <a:solidFill>
                  <a:schemeClr val="tx1"/>
                </a:solidFill>
              </a:rPr>
              <a:t>Бавлинского</a:t>
            </a:r>
            <a:r>
              <a:rPr lang="ru-RU" sz="1400" dirty="0">
                <a:solidFill>
                  <a:schemeClr val="tx1"/>
                </a:solidFill>
              </a:rPr>
              <a:t> муниципального района)</a:t>
            </a:r>
          </a:p>
        </p:txBody>
      </p:sp>
    </p:spTree>
    <p:extLst>
      <p:ext uri="{BB962C8B-B14F-4D97-AF65-F5344CB8AC3E}">
        <p14:creationId xmlns:p14="http://schemas.microsoft.com/office/powerpoint/2010/main" val="31045809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742850" y="178196"/>
            <a:ext cx="8088112" cy="334961"/>
          </a:xfrm>
        </p:spPr>
        <p:txBody>
          <a:bodyPr>
            <a:normAutofit fontScale="77500" lnSpcReduction="20000"/>
          </a:bodyPr>
          <a:lstStyle/>
          <a:p>
            <a:r>
              <a:rPr lang="ru-RU" dirty="0"/>
              <a:t>Субсидии местным </a:t>
            </a:r>
            <a:r>
              <a:rPr lang="ru-RU" dirty="0" smtClean="0"/>
              <a:t>бюджетам</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15445464"/>
              </p:ext>
            </p:extLst>
          </p:nvPr>
        </p:nvGraphicFramePr>
        <p:xfrm>
          <a:off x="500182" y="635498"/>
          <a:ext cx="8330780" cy="5824856"/>
        </p:xfrm>
        <a:graphic>
          <a:graphicData uri="http://schemas.openxmlformats.org/drawingml/2006/table">
            <a:tbl>
              <a:tblPr>
                <a:tableStyleId>{616DA210-FB5B-4158-B5E0-FEB733F419BA}</a:tableStyleId>
              </a:tblPr>
              <a:tblGrid>
                <a:gridCol w="6230132"/>
                <a:gridCol w="1136821"/>
                <a:gridCol w="963827"/>
              </a:tblGrid>
              <a:tr h="298783">
                <a:tc>
                  <a:txBody>
                    <a:bodyPr/>
                    <a:lstStyle/>
                    <a:p>
                      <a:pPr algn="ctr" fontAlgn="ctr"/>
                      <a:r>
                        <a:rPr lang="ru-RU" sz="1100" b="1" u="none" strike="noStrike" dirty="0">
                          <a:effectLst/>
                          <a:latin typeface="+mn-lt"/>
                        </a:rPr>
                        <a:t>Наименование</a:t>
                      </a:r>
                      <a:endParaRPr lang="ru-RU" sz="1100" b="1" i="0" u="none" strike="noStrike" dirty="0">
                        <a:solidFill>
                          <a:srgbClr val="000000"/>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1" u="none" strike="noStrike" dirty="0" smtClean="0">
                          <a:solidFill>
                            <a:schemeClr val="tx1"/>
                          </a:solidFill>
                          <a:effectLst/>
                          <a:latin typeface="+mn-lt"/>
                        </a:rPr>
                        <a:t>2022 </a:t>
                      </a:r>
                      <a:r>
                        <a:rPr lang="ru-RU" sz="1100" b="1" u="none" strike="noStrike" dirty="0">
                          <a:solidFill>
                            <a:schemeClr val="tx1"/>
                          </a:solidFill>
                          <a:effectLst/>
                          <a:latin typeface="+mn-lt"/>
                        </a:rPr>
                        <a:t>год </a:t>
                      </a:r>
                      <a:r>
                        <a:rPr lang="ru-RU" sz="1100" b="1" u="none" strike="noStrike" dirty="0" smtClean="0">
                          <a:solidFill>
                            <a:schemeClr val="tx1"/>
                          </a:solidFill>
                          <a:effectLst/>
                          <a:latin typeface="+mn-lt"/>
                        </a:rPr>
                        <a:t/>
                      </a:r>
                      <a:br>
                        <a:rPr lang="ru-RU" sz="1100" b="1" u="none" strike="noStrike" dirty="0" smtClean="0">
                          <a:solidFill>
                            <a:schemeClr val="tx1"/>
                          </a:solidFill>
                          <a:effectLst/>
                          <a:latin typeface="+mn-lt"/>
                        </a:rPr>
                      </a:br>
                      <a:r>
                        <a:rPr lang="ru-RU" sz="1100" b="1" u="none" strike="noStrike" dirty="0" smtClean="0">
                          <a:solidFill>
                            <a:schemeClr val="tx1"/>
                          </a:solidFill>
                          <a:effectLst/>
                          <a:latin typeface="+mn-lt"/>
                        </a:rPr>
                        <a:t>(</a:t>
                      </a:r>
                      <a:r>
                        <a:rPr lang="ru-RU" sz="1100" b="1" u="none" strike="noStrike" dirty="0">
                          <a:solidFill>
                            <a:schemeClr val="tx1"/>
                          </a:solidFill>
                          <a:effectLst/>
                          <a:latin typeface="+mn-lt"/>
                        </a:rPr>
                        <a:t>план)</a:t>
                      </a:r>
                      <a:endParaRPr lang="ru-RU" sz="1100" b="1" i="0" u="none" strike="noStrike" dirty="0">
                        <a:solidFill>
                          <a:schemeClr val="tx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100" b="1" u="none" strike="noStrike" dirty="0" smtClean="0">
                          <a:solidFill>
                            <a:schemeClr val="tx1"/>
                          </a:solidFill>
                          <a:effectLst/>
                          <a:latin typeface="+mn-lt"/>
                        </a:rPr>
                        <a:t>2022 год </a:t>
                      </a:r>
                      <a:br>
                        <a:rPr lang="ru-RU" sz="1100" b="1" u="none" strike="noStrike" dirty="0" smtClean="0">
                          <a:solidFill>
                            <a:schemeClr val="tx1"/>
                          </a:solidFill>
                          <a:effectLst/>
                          <a:latin typeface="+mn-lt"/>
                        </a:rPr>
                      </a:br>
                      <a:r>
                        <a:rPr lang="ru-RU" sz="1100" b="1" u="none" strike="noStrike" dirty="0" smtClean="0">
                          <a:solidFill>
                            <a:schemeClr val="tx1"/>
                          </a:solidFill>
                          <a:effectLst/>
                          <a:latin typeface="+mn-lt"/>
                        </a:rPr>
                        <a:t>(факт)</a:t>
                      </a:r>
                      <a:endParaRPr lang="ru-RU" sz="1100" b="1" i="0" u="none" strike="noStrike" dirty="0">
                        <a:solidFill>
                          <a:schemeClr val="tx1"/>
                        </a:solidFill>
                        <a:effectLst/>
                        <a:latin typeface="+mn-lt"/>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71867">
                <a:tc>
                  <a:txBody>
                    <a:bodyPr/>
                    <a:lstStyle/>
                    <a:p>
                      <a:pPr algn="ctr" fontAlgn="b"/>
                      <a:r>
                        <a:rPr lang="ru-RU" sz="1000" b="1" u="none" strike="noStrike" dirty="0">
                          <a:effectLst/>
                          <a:latin typeface="+mn-lt"/>
                        </a:rPr>
                        <a:t>Всего</a:t>
                      </a:r>
                      <a:endParaRPr lang="ru-RU" sz="1000" b="1" i="0" u="none" strike="noStrike" dirty="0">
                        <a:solidFill>
                          <a:srgbClr val="000000"/>
                        </a:solidFill>
                        <a:effectLst/>
                        <a:latin typeface="+mn-lt"/>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r" defTabSz="685800" rtl="0" eaLnBrk="1" fontAlgn="b" latinLnBrk="0" hangingPunct="1"/>
                      <a:r>
                        <a:rPr lang="ru-RU" sz="1100" b="1" i="0" u="none" strike="noStrike" kern="1200" dirty="0" smtClean="0">
                          <a:solidFill>
                            <a:schemeClr val="tx1"/>
                          </a:solidFill>
                          <a:effectLst/>
                          <a:latin typeface="+mn-lt"/>
                          <a:ea typeface="+mn-ea"/>
                          <a:cs typeface="+mn-cs"/>
                        </a:rPr>
                        <a:t>22 660 133,2</a:t>
                      </a:r>
                      <a:endParaRPr lang="ru-RU" sz="1100" b="1"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r" defTabSz="685800" rtl="0" eaLnBrk="1" fontAlgn="b" latinLnBrk="0" hangingPunct="1"/>
                      <a:r>
                        <a:rPr lang="ru-RU" sz="1100" b="1" i="0" u="none" strike="noStrike" kern="1200" dirty="0" smtClean="0">
                          <a:solidFill>
                            <a:schemeClr val="tx1"/>
                          </a:solidFill>
                          <a:effectLst/>
                          <a:latin typeface="+mn-lt"/>
                          <a:ea typeface="+mn-ea"/>
                          <a:cs typeface="+mn-cs"/>
                        </a:rPr>
                        <a:t>22 653 402,7</a:t>
                      </a:r>
                      <a:endParaRPr lang="ru-RU" sz="1100" b="1"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71867">
                <a:tc>
                  <a:txBody>
                    <a:bodyPr/>
                    <a:lstStyle/>
                    <a:p>
                      <a:pPr algn="just" rtl="0" fontAlgn="ctr"/>
                      <a:r>
                        <a:rPr lang="ru-RU" sz="850" b="0" i="0" u="none" strike="noStrike" dirty="0">
                          <a:solidFill>
                            <a:schemeClr val="tx1"/>
                          </a:solidFill>
                          <a:effectLst/>
                          <a:latin typeface="+mn-lt"/>
                        </a:rPr>
                        <a:t>Субсидии местным бюджетам на реализацию государственной программы "Развитие культуры Республики Татарстан на 2014 - </a:t>
                      </a:r>
                      <a:r>
                        <a:rPr lang="ru-RU" sz="850" b="0" i="0" u="none" strike="noStrike" dirty="0" smtClean="0">
                          <a:solidFill>
                            <a:schemeClr val="tx1"/>
                          </a:solidFill>
                          <a:effectLst/>
                          <a:latin typeface="+mn-lt"/>
                        </a:rPr>
                        <a:t>2025 </a:t>
                      </a:r>
                      <a:r>
                        <a:rPr lang="ru-RU" sz="850" b="0" i="0" u="none" strike="noStrike" dirty="0">
                          <a:solidFill>
                            <a:schemeClr val="tx1"/>
                          </a:solidFill>
                          <a:effectLst/>
                          <a:latin typeface="+mn-lt"/>
                        </a:rPr>
                        <a:t>годы"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000" b="0" i="0" u="none" strike="noStrike" dirty="0" smtClean="0">
                          <a:solidFill>
                            <a:srgbClr val="000000"/>
                          </a:solidFill>
                          <a:effectLst/>
                          <a:latin typeface="+mn-lt"/>
                        </a:rPr>
                        <a:t>6 732,1</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rtl="0" fontAlgn="ctr"/>
                      <a:r>
                        <a:rPr lang="ru-RU" sz="1000" b="0" i="0" u="none" strike="noStrike" dirty="0" smtClean="0">
                          <a:solidFill>
                            <a:srgbClr val="000000"/>
                          </a:solidFill>
                          <a:effectLst/>
                          <a:latin typeface="+mn-lt"/>
                        </a:rPr>
                        <a:t>41 035,4</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r>
              <a:tr h="261806">
                <a:tc>
                  <a:txBody>
                    <a:bodyPr/>
                    <a:lstStyle/>
                    <a:p>
                      <a:pPr marL="0" algn="just" defTabSz="685800" rtl="0" eaLnBrk="1" fontAlgn="ctr" latinLnBrk="0" hangingPunct="1"/>
                      <a:r>
                        <a:rPr lang="ru-RU" sz="850" b="0" i="0" u="none" strike="noStrike" kern="1200" dirty="0">
                          <a:solidFill>
                            <a:schemeClr val="tx1"/>
                          </a:solidFill>
                          <a:effectLst/>
                          <a:latin typeface="+mn-lt"/>
                          <a:ea typeface="+mn-ea"/>
                          <a:cs typeface="+mn-cs"/>
                        </a:rPr>
                        <a:t>Субсидии местным бюджетам на реализацию подпрограммы </a:t>
                      </a:r>
                      <a:r>
                        <a:rPr lang="ru-RU" sz="850" b="0" i="0" u="none" strike="noStrike" kern="1200" dirty="0" smtClean="0">
                          <a:solidFill>
                            <a:schemeClr val="tx1"/>
                          </a:solidFill>
                          <a:effectLst/>
                          <a:latin typeface="+mn-lt"/>
                          <a:ea typeface="+mn-ea"/>
                          <a:cs typeface="+mn-cs"/>
                        </a:rPr>
                        <a:t>"Комплексное развитие сельских территорий" Государственной </a:t>
                      </a:r>
                      <a:r>
                        <a:rPr lang="ru-RU" sz="850" b="0" i="0" u="none" strike="noStrike" kern="1200" dirty="0">
                          <a:solidFill>
                            <a:schemeClr val="tx1"/>
                          </a:solidFill>
                          <a:effectLst/>
                          <a:latin typeface="+mn-lt"/>
                          <a:ea typeface="+mn-ea"/>
                          <a:cs typeface="+mn-cs"/>
                        </a:rPr>
                        <a:t>программы "Развитие сельского хозяйства и регулирование рынков сельскохозяйственной продукции, сырья и продовольствия в Республике Татарстан на 2013 - </a:t>
                      </a:r>
                      <a:r>
                        <a:rPr lang="ru-RU" sz="850" b="0" i="0" u="none" strike="noStrike" kern="1200" dirty="0" smtClean="0">
                          <a:solidFill>
                            <a:schemeClr val="tx1"/>
                          </a:solidFill>
                          <a:effectLst/>
                          <a:latin typeface="+mn-lt"/>
                          <a:ea typeface="+mn-ea"/>
                          <a:cs typeface="+mn-cs"/>
                        </a:rPr>
                        <a:t>2025 </a:t>
                      </a:r>
                      <a:r>
                        <a:rPr lang="ru-RU" sz="850" b="0" i="0" u="none" strike="noStrike" kern="1200" dirty="0">
                          <a:solidFill>
                            <a:schemeClr val="tx1"/>
                          </a:solidFill>
                          <a:effectLst/>
                          <a:latin typeface="+mn-lt"/>
                          <a:ea typeface="+mn-ea"/>
                          <a:cs typeface="+mn-cs"/>
                        </a:rPr>
                        <a:t>годы"</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211 106,0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211 106,0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22984">
                <a:tc>
                  <a:txBody>
                    <a:bodyPr/>
                    <a:lstStyle/>
                    <a:p>
                      <a:pPr marL="0" algn="just" defTabSz="685800" rtl="0" eaLnBrk="1" fontAlgn="ctr" latinLnBrk="0" hangingPunct="1"/>
                      <a:r>
                        <a:rPr lang="ru-RU" sz="850" b="0" i="0" u="none" strike="noStrike" kern="1200" dirty="0" smtClean="0">
                          <a:solidFill>
                            <a:schemeClr val="tx1"/>
                          </a:solidFill>
                          <a:effectLst/>
                          <a:latin typeface="+mn-lt"/>
                          <a:ea typeface="+mn-ea"/>
                          <a:cs typeface="+mn-cs"/>
                        </a:rPr>
                        <a:t>Субсидии бюджетам муниципальных районов Республики Татарстан в целях </a:t>
                      </a:r>
                      <a:r>
                        <a:rPr lang="ru-RU" sz="850" b="0" i="0" u="none" strike="noStrike" kern="1200" dirty="0" err="1" smtClean="0">
                          <a:solidFill>
                            <a:schemeClr val="tx1"/>
                          </a:solidFill>
                          <a:effectLst/>
                          <a:latin typeface="+mn-lt"/>
                          <a:ea typeface="+mn-ea"/>
                          <a:cs typeface="+mn-cs"/>
                        </a:rPr>
                        <a:t>софинансирования</a:t>
                      </a:r>
                      <a:r>
                        <a:rPr lang="ru-RU" sz="850" b="0" i="0" u="none" strike="noStrike" kern="1200" dirty="0" smtClean="0">
                          <a:solidFill>
                            <a:schemeClr val="tx1"/>
                          </a:solidFill>
                          <a:effectLst/>
                          <a:latin typeface="+mn-lt"/>
                          <a:ea typeface="+mn-ea"/>
                          <a:cs typeface="+mn-cs"/>
                        </a:rPr>
                        <a:t> расходных обязательств, возникающих при выполнении полномочий органов местного самоуправления муниципальных районов по выравниванию уровня бюджетной обеспеченности поселений, входящих в состав муниципального района, и предоставлению иных форм межбюджетных трансфертов бюджетам поселений, входящих в состав муниципального района</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1 477 646,7</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1 477 646,7</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22984">
                <a:tc>
                  <a:txBody>
                    <a:bodyPr/>
                    <a:lstStyle/>
                    <a:p>
                      <a:pPr marL="0" algn="just" defTabSz="685800" rtl="0" eaLnBrk="1" fontAlgn="ctr" latinLnBrk="0" hangingPunct="1"/>
                      <a:r>
                        <a:rPr lang="ru-RU" sz="850" b="0" i="0" u="none" strike="noStrike" kern="1200" dirty="0" smtClean="0">
                          <a:solidFill>
                            <a:schemeClr val="tx1"/>
                          </a:solidFill>
                          <a:effectLst/>
                          <a:latin typeface="+mn-lt"/>
                          <a:ea typeface="+mn-ea"/>
                          <a:cs typeface="+mn-cs"/>
                        </a:rPr>
                        <a:t>Субсидии бюджетам муниципальных районов и городских округов Республики Татарстан в целях </a:t>
                      </a:r>
                      <a:r>
                        <a:rPr lang="ru-RU" sz="850" b="0" i="0" u="none" strike="noStrike" kern="1200" dirty="0" err="1" smtClean="0">
                          <a:solidFill>
                            <a:schemeClr val="tx1"/>
                          </a:solidFill>
                          <a:effectLst/>
                          <a:latin typeface="+mn-lt"/>
                          <a:ea typeface="+mn-ea"/>
                          <a:cs typeface="+mn-cs"/>
                        </a:rPr>
                        <a:t>софинансирования</a:t>
                      </a:r>
                      <a:r>
                        <a:rPr lang="ru-RU" sz="850" b="0" i="0" u="none" strike="noStrike" kern="1200" dirty="0" smtClean="0">
                          <a:solidFill>
                            <a:schemeClr val="tx1"/>
                          </a:solidFill>
                          <a:effectLst/>
                          <a:latin typeface="+mn-lt"/>
                          <a:ea typeface="+mn-ea"/>
                          <a:cs typeface="+mn-cs"/>
                        </a:rPr>
                        <a:t> расходных обязательств, возникающих при выполнении полномочий органов местного самоуправления муниципальных районов и городских округов по организации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организации предоставления дополнительного образования детей в муниципальных образовательных организациях, созданию условий для осуществления присмотра и ухода за детьми, содержания детей в муниципальных образовательных организациях</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18 586 614,3</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18 586 614,3</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01955">
                <a:tc>
                  <a:txBody>
                    <a:bodyPr/>
                    <a:lstStyle/>
                    <a:p>
                      <a:pPr marL="0" algn="just" defTabSz="685800" rtl="0" eaLnBrk="1" fontAlgn="ctr" latinLnBrk="0" hangingPunct="1"/>
                      <a:r>
                        <a:rPr lang="ru-RU" sz="850" b="0" i="0" u="none" strike="noStrike" kern="1200" dirty="0" smtClean="0">
                          <a:solidFill>
                            <a:schemeClr val="tx1"/>
                          </a:solidFill>
                          <a:effectLst/>
                          <a:latin typeface="+mn-lt"/>
                          <a:ea typeface="+mn-ea"/>
                          <a:cs typeface="+mn-cs"/>
                        </a:rPr>
                        <a:t>Субсидии бюджетам муниципальных районов и городских округов на </a:t>
                      </a:r>
                      <a:r>
                        <a:rPr lang="ru-RU" sz="850" b="0" i="0" u="none" strike="noStrike" kern="1200" dirty="0" err="1" smtClean="0">
                          <a:solidFill>
                            <a:schemeClr val="tx1"/>
                          </a:solidFill>
                          <a:effectLst/>
                          <a:latin typeface="+mn-lt"/>
                          <a:ea typeface="+mn-ea"/>
                          <a:cs typeface="+mn-cs"/>
                        </a:rPr>
                        <a:t>софинансирование</a:t>
                      </a:r>
                      <a:r>
                        <a:rPr lang="ru-RU" sz="850" b="0" i="0" u="none" strike="noStrike" kern="1200" dirty="0" smtClean="0">
                          <a:solidFill>
                            <a:schemeClr val="tx1"/>
                          </a:solidFill>
                          <a:effectLst/>
                          <a:latin typeface="+mn-lt"/>
                          <a:ea typeface="+mn-ea"/>
                          <a:cs typeface="+mn-cs"/>
                        </a:rPr>
                        <a:t> расходных обязательств, возникающих при выполнении органами местного самоуправления муниципальных образований полномочий по вопросам местного значения в сфере образования в части реализации мероприятий по организации бесплатного горячего питания обучающихся, получающих начальное общее образование в муниципальных общеобразовательных организациях</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1 357 211,5</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1 357 173,3</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21387">
                <a:tc>
                  <a:txBody>
                    <a:bodyPr/>
                    <a:lstStyle/>
                    <a:p>
                      <a:pPr marL="0" algn="just" defTabSz="685800" rtl="0" eaLnBrk="1" fontAlgn="ctr" latinLnBrk="0" hangingPunct="1"/>
                      <a:r>
                        <a:rPr lang="ru-RU" sz="850" b="0" i="0" u="none" strike="noStrike" kern="1200" dirty="0" smtClean="0">
                          <a:solidFill>
                            <a:schemeClr val="tx1"/>
                          </a:solidFill>
                          <a:effectLst/>
                          <a:latin typeface="+mn-lt"/>
                          <a:ea typeface="+mn-ea"/>
                          <a:cs typeface="+mn-cs"/>
                        </a:rPr>
                        <a:t>Субсидии бюджетам муниципальных районов и городских округов в целях </a:t>
                      </a:r>
                      <a:r>
                        <a:rPr lang="ru-RU" sz="850" b="0" i="0" u="none" strike="noStrike" kern="1200" dirty="0" err="1" smtClean="0">
                          <a:solidFill>
                            <a:schemeClr val="tx1"/>
                          </a:solidFill>
                          <a:effectLst/>
                          <a:latin typeface="+mn-lt"/>
                          <a:ea typeface="+mn-ea"/>
                          <a:cs typeface="+mn-cs"/>
                        </a:rPr>
                        <a:t>софинансирования</a:t>
                      </a:r>
                      <a:r>
                        <a:rPr lang="ru-RU" sz="850" b="0" i="0" u="none" strike="noStrike" kern="1200" dirty="0" smtClean="0">
                          <a:solidFill>
                            <a:schemeClr val="tx1"/>
                          </a:solidFill>
                          <a:effectLst/>
                          <a:latin typeface="+mn-lt"/>
                          <a:ea typeface="+mn-ea"/>
                          <a:cs typeface="+mn-cs"/>
                        </a:rPr>
                        <a:t> расходных обязательств, возникающих при выполнении полномочий органов местного самоуправления по обеспечению организации отдыха детей в каникулярное время</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857 624,3</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825 096,2</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924">
                <a:tc>
                  <a:txBody>
                    <a:bodyPr/>
                    <a:lstStyle/>
                    <a:p>
                      <a:pPr marL="0" algn="just" defTabSz="685800" rtl="0" eaLnBrk="1" fontAlgn="ctr" latinLnBrk="0" hangingPunct="1"/>
                      <a:r>
                        <a:rPr lang="ru-RU" sz="850" b="0" i="0" u="none" strike="noStrike" kern="1200" dirty="0" smtClean="0">
                          <a:solidFill>
                            <a:schemeClr val="tx1"/>
                          </a:solidFill>
                          <a:effectLst/>
                          <a:latin typeface="+mn-lt"/>
                          <a:ea typeface="+mn-ea"/>
                          <a:cs typeface="+mn-cs"/>
                        </a:rPr>
                        <a:t>Субсидии местных бюджетам на реализацию государственной программы "Обеспечение качественным жильем и услугами жилищно-коммунального хозяйства населения Республики Татарстан"</a:t>
                      </a:r>
                      <a:endParaRPr lang="ru-RU" sz="85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76 126,2</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67 962,8</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924">
                <a:tc>
                  <a:txBody>
                    <a:bodyPr/>
                    <a:lstStyle/>
                    <a:p>
                      <a:pPr marL="0" algn="just" defTabSz="685800" rtl="0" eaLnBrk="1" fontAlgn="ctr" latinLnBrk="0" hangingPunct="1"/>
                      <a:r>
                        <a:rPr lang="ru-RU" sz="850" b="0" i="0" u="none" strike="noStrike" kern="1200" dirty="0" smtClean="0">
                          <a:solidFill>
                            <a:schemeClr val="tx1"/>
                          </a:solidFill>
                          <a:effectLst/>
                          <a:latin typeface="+mn-lt"/>
                          <a:ea typeface="+mn-ea"/>
                          <a:cs typeface="+mn-cs"/>
                        </a:rPr>
                        <a:t>Субсидии бюджетам муниципальных районов и городских округов в целях </a:t>
                      </a:r>
                      <a:r>
                        <a:rPr lang="ru-RU" sz="850" b="0" i="0" u="none" strike="noStrike" kern="1200" dirty="0" err="1" smtClean="0">
                          <a:solidFill>
                            <a:schemeClr val="tx1"/>
                          </a:solidFill>
                          <a:effectLst/>
                          <a:latin typeface="+mn-lt"/>
                          <a:ea typeface="+mn-ea"/>
                          <a:cs typeface="+mn-cs"/>
                        </a:rPr>
                        <a:t>софинансирования</a:t>
                      </a:r>
                      <a:r>
                        <a:rPr lang="ru-RU" sz="850" b="0" i="0" u="none" strike="noStrike" kern="1200" dirty="0" smtClean="0">
                          <a:solidFill>
                            <a:schemeClr val="tx1"/>
                          </a:solidFill>
                          <a:effectLst/>
                          <a:latin typeface="+mn-lt"/>
                          <a:ea typeface="+mn-ea"/>
                          <a:cs typeface="+mn-cs"/>
                        </a:rPr>
                        <a:t> расходных обязательств органов местного самоуправления муниципальных образований, связанных с реализацией мероприятий по уничтожению борщевика Сосновского, произрастающего на земельных участках, находящихся в муниципальной собственности</a:t>
                      </a:r>
                      <a:endParaRPr lang="ru-RU" sz="85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25 000,0</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24 695,9</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924">
                <a:tc>
                  <a:txBody>
                    <a:bodyPr/>
                    <a:lstStyle/>
                    <a:p>
                      <a:pPr algn="just" rtl="0" fontAlgn="ctr"/>
                      <a:r>
                        <a:rPr lang="ru-RU" sz="850" b="0" i="0" u="none" strike="noStrike" kern="1200" dirty="0" smtClean="0">
                          <a:solidFill>
                            <a:schemeClr val="tx1"/>
                          </a:solidFill>
                          <a:effectLst/>
                          <a:latin typeface="+mn-lt"/>
                          <a:ea typeface="+mn-ea"/>
                          <a:cs typeface="+mn-cs"/>
                        </a:rPr>
                        <a:t>Субсидии бюджетам муниципальных районов и городских округов в целях </a:t>
                      </a:r>
                      <a:r>
                        <a:rPr lang="ru-RU" sz="850" b="0" i="0" u="none" strike="noStrike" kern="1200" dirty="0" err="1" smtClean="0">
                          <a:solidFill>
                            <a:schemeClr val="tx1"/>
                          </a:solidFill>
                          <a:effectLst/>
                          <a:latin typeface="+mn-lt"/>
                          <a:ea typeface="+mn-ea"/>
                          <a:cs typeface="+mn-cs"/>
                        </a:rPr>
                        <a:t>софинансирования</a:t>
                      </a:r>
                      <a:r>
                        <a:rPr lang="ru-RU" sz="850" b="0" i="0" u="none" strike="noStrike" kern="1200" dirty="0" smtClean="0">
                          <a:solidFill>
                            <a:schemeClr val="tx1"/>
                          </a:solidFill>
                          <a:effectLst/>
                          <a:latin typeface="+mn-lt"/>
                          <a:ea typeface="+mn-ea"/>
                          <a:cs typeface="+mn-cs"/>
                        </a:rPr>
                        <a:t> расходных обязательств, возникающих при выполнении полномочий органов местного самоуправления по организации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в части проведения укрепления материально-технической базы муниципальных образовательных организаций</a:t>
                      </a:r>
                      <a:endParaRPr lang="ru-RU" sz="85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52 969,6</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52 969,6</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80924">
                <a:tc>
                  <a:txBody>
                    <a:bodyPr/>
                    <a:lstStyle/>
                    <a:p>
                      <a:pPr algn="just" rtl="0" fontAlgn="ctr"/>
                      <a:r>
                        <a:rPr lang="ru-RU" sz="850" b="0" i="0" u="none" strike="noStrike" kern="1200" dirty="0" smtClean="0">
                          <a:solidFill>
                            <a:schemeClr val="tx1"/>
                          </a:solidFill>
                          <a:effectLst/>
                          <a:latin typeface="+mn-lt"/>
                          <a:ea typeface="+mn-ea"/>
                          <a:cs typeface="+mn-cs"/>
                        </a:rPr>
                        <a:t>Субсидии бюджетам муниципальных образований Республики Татарстан в целях </a:t>
                      </a:r>
                      <a:r>
                        <a:rPr lang="ru-RU" sz="850" b="0" i="0" u="none" strike="noStrike" kern="1200" dirty="0" err="1" smtClean="0">
                          <a:solidFill>
                            <a:schemeClr val="tx1"/>
                          </a:solidFill>
                          <a:effectLst/>
                          <a:latin typeface="+mn-lt"/>
                          <a:ea typeface="+mn-ea"/>
                          <a:cs typeface="+mn-cs"/>
                        </a:rPr>
                        <a:t>софинансирования</a:t>
                      </a:r>
                      <a:r>
                        <a:rPr lang="ru-RU" sz="850" b="0" i="0" u="none" strike="noStrike" kern="1200" dirty="0" smtClean="0">
                          <a:solidFill>
                            <a:schemeClr val="tx1"/>
                          </a:solidFill>
                          <a:effectLst/>
                          <a:latin typeface="+mn-lt"/>
                          <a:ea typeface="+mn-ea"/>
                          <a:cs typeface="+mn-cs"/>
                        </a:rPr>
                        <a:t> расходных обязательств муниципальных образований на приобретение спортивного оборудования и инвентаря для приведения организаций спортивной подготовки в нормативное состояние</a:t>
                      </a:r>
                      <a:endParaRPr lang="ru-RU" sz="850" b="0" i="0" u="none" strike="noStrike" kern="1200" dirty="0">
                        <a:solidFill>
                          <a:schemeClr val="tx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9</a:t>
                      </a:r>
                      <a:r>
                        <a:rPr lang="ru-RU" sz="1000" b="0" i="0" u="none" strike="noStrike" baseline="0" dirty="0" smtClean="0">
                          <a:solidFill>
                            <a:srgbClr val="000000"/>
                          </a:solidFill>
                          <a:effectLst/>
                          <a:latin typeface="+mn-lt"/>
                        </a:rPr>
                        <a:t> 102,5</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0" fontAlgn="ctr"/>
                      <a:r>
                        <a:rPr lang="ru-RU" sz="1000" b="0" i="0" u="none" strike="noStrike" dirty="0" smtClean="0">
                          <a:solidFill>
                            <a:srgbClr val="000000"/>
                          </a:solidFill>
                          <a:effectLst/>
                          <a:latin typeface="+mn-lt"/>
                        </a:rPr>
                        <a:t>9 102,5</a:t>
                      </a:r>
                      <a:endParaRPr lang="ru-RU" sz="1000" b="0" i="0" u="none" strike="noStrike" dirty="0">
                        <a:solidFill>
                          <a:srgbClr val="000000"/>
                        </a:solidFill>
                        <a:effectLst/>
                        <a:latin typeface="+mn-lt"/>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2" name="Прямоугольник 1"/>
          <p:cNvSpPr/>
          <p:nvPr/>
        </p:nvSpPr>
        <p:spPr>
          <a:xfrm>
            <a:off x="7806209" y="390816"/>
            <a:ext cx="1058303" cy="244682"/>
          </a:xfrm>
          <a:prstGeom prst="rect">
            <a:avLst/>
          </a:prstGeom>
        </p:spPr>
        <p:txBody>
          <a:bodyPr wrap="none">
            <a:spAutoFit/>
          </a:bodyPr>
          <a:lstStyle/>
          <a:p>
            <a:pPr lvl="0" algn="ctr" defTabSz="685800">
              <a:lnSpc>
                <a:spcPct val="90000"/>
              </a:lnSpc>
              <a:spcBef>
                <a:spcPts val="750"/>
              </a:spcBef>
            </a:pPr>
            <a:r>
              <a:rPr lang="ru-RU" sz="1100" dirty="0">
                <a:solidFill>
                  <a:prstClr val="black"/>
                </a:solidFill>
                <a:latin typeface="Arial" panose="020B0604020202020204" pitchFamily="34" charset="0"/>
                <a:cs typeface="Arial" panose="020B0604020202020204" pitchFamily="34" charset="0"/>
              </a:rPr>
              <a:t>(тыс. рублей)</a:t>
            </a:r>
          </a:p>
        </p:txBody>
      </p:sp>
    </p:spTree>
    <p:extLst>
      <p:ext uri="{BB962C8B-B14F-4D97-AF65-F5344CB8AC3E}">
        <p14:creationId xmlns:p14="http://schemas.microsoft.com/office/powerpoint/2010/main" val="429395540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14350" y="46038"/>
            <a:ext cx="8172450" cy="574747"/>
          </a:xfrm>
        </p:spPr>
        <p:txBody>
          <a:bodyPr>
            <a:normAutofit fontScale="92500"/>
          </a:bodyPr>
          <a:lstStyle/>
          <a:p>
            <a:r>
              <a:rPr lang="ru-RU" sz="2200" dirty="0"/>
              <a:t>Государственный долг Республики </a:t>
            </a:r>
            <a:r>
              <a:rPr lang="ru-RU" sz="2200" dirty="0" smtClean="0"/>
              <a:t>Татарстан в 2022 </a:t>
            </a:r>
            <a:r>
              <a:rPr lang="ru-RU" sz="2200" dirty="0"/>
              <a:t>году</a:t>
            </a: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02912228"/>
              </p:ext>
            </p:extLst>
          </p:nvPr>
        </p:nvGraphicFramePr>
        <p:xfrm>
          <a:off x="514350" y="501299"/>
          <a:ext cx="8517889" cy="3003106"/>
        </p:xfrm>
        <a:graphic>
          <a:graphicData uri="http://schemas.openxmlformats.org/drawingml/2006/table">
            <a:tbl>
              <a:tblPr firstRow="1" firstCol="1" lastRow="1" lastCol="1" bandRow="1" bandCol="1">
                <a:tableStyleId>{5940675A-B579-460E-94D1-54222C63F5DA}</a:tableStyleId>
              </a:tblPr>
              <a:tblGrid>
                <a:gridCol w="269578"/>
                <a:gridCol w="1979592"/>
                <a:gridCol w="1259840"/>
                <a:gridCol w="786765"/>
                <a:gridCol w="1194435"/>
                <a:gridCol w="863600"/>
                <a:gridCol w="1101067"/>
                <a:gridCol w="1063012"/>
              </a:tblGrid>
              <a:tr h="132176">
                <a:tc rowSpan="2">
                  <a:txBody>
                    <a:bodyPr/>
                    <a:lstStyle/>
                    <a:p>
                      <a:pPr algn="ctr">
                        <a:lnSpc>
                          <a:spcPct val="115000"/>
                        </a:lnSpc>
                        <a:spcAft>
                          <a:spcPts val="0"/>
                        </a:spcAft>
                      </a:pPr>
                      <a:r>
                        <a:rPr lang="ru-RU" sz="1400" b="0" dirty="0">
                          <a:effectLst/>
                          <a:latin typeface="+mn-lt"/>
                        </a:rPr>
                        <a:t> </a:t>
                      </a:r>
                      <a:endParaRPr lang="ru-RU" sz="14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lnSpc>
                          <a:spcPct val="115000"/>
                        </a:lnSpc>
                        <a:spcAft>
                          <a:spcPts val="0"/>
                        </a:spcAft>
                      </a:pPr>
                      <a:r>
                        <a:rPr lang="ru-RU" sz="1200" b="0" dirty="0">
                          <a:effectLst/>
                          <a:latin typeface="+mn-lt"/>
                        </a:rPr>
                        <a:t>Вид обязательства</a:t>
                      </a:r>
                      <a:endParaRPr lang="ru-RU" sz="12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lnSpc>
                          <a:spcPct val="115000"/>
                        </a:lnSpc>
                        <a:spcAft>
                          <a:spcPts val="0"/>
                        </a:spcAft>
                      </a:pPr>
                      <a:r>
                        <a:rPr lang="ru-RU" sz="1200" b="0" dirty="0">
                          <a:solidFill>
                            <a:schemeClr val="tx1"/>
                          </a:solidFill>
                          <a:effectLst/>
                        </a:rPr>
                        <a:t>на 01.01.2022</a:t>
                      </a:r>
                      <a:endParaRPr lang="ru-RU" sz="800" b="0" dirty="0">
                        <a:solidFill>
                          <a:schemeClr val="tx1"/>
                        </a:solidFill>
                        <a:effectLst/>
                        <a:latin typeface="Times New Roman" panose="02020603050405020304" pitchFamily="18" charset="0"/>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gridSpan="2">
                  <a:txBody>
                    <a:bodyPr/>
                    <a:lstStyle/>
                    <a:p>
                      <a:pPr algn="ctr">
                        <a:lnSpc>
                          <a:spcPct val="115000"/>
                        </a:lnSpc>
                        <a:spcAft>
                          <a:spcPts val="0"/>
                        </a:spcAft>
                      </a:pPr>
                      <a:r>
                        <a:rPr lang="ru-RU" sz="1200" b="0" dirty="0">
                          <a:solidFill>
                            <a:schemeClr val="tx1"/>
                          </a:solidFill>
                          <a:effectLst/>
                        </a:rPr>
                        <a:t>на 01.01.2023</a:t>
                      </a:r>
                      <a:endParaRPr lang="ru-RU" sz="800" b="0" dirty="0">
                        <a:solidFill>
                          <a:schemeClr val="tx1"/>
                        </a:solidFill>
                        <a:effectLst/>
                        <a:latin typeface="Times New Roman" panose="02020603050405020304" pitchFamily="18" charset="0"/>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rowSpan="2">
                  <a:txBody>
                    <a:bodyPr/>
                    <a:lstStyle/>
                    <a:p>
                      <a:pPr algn="ctr">
                        <a:lnSpc>
                          <a:spcPct val="115000"/>
                        </a:lnSpc>
                        <a:spcAft>
                          <a:spcPts val="0"/>
                        </a:spcAft>
                      </a:pPr>
                      <a:r>
                        <a:rPr lang="ru-RU" sz="1100" b="0" dirty="0">
                          <a:effectLst/>
                          <a:latin typeface="+mn-lt"/>
                        </a:rPr>
                        <a:t>Отклонение, млн. рублей</a:t>
                      </a:r>
                      <a:endParaRPr lang="ru-RU" sz="11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lnSpc>
                          <a:spcPct val="115000"/>
                        </a:lnSpc>
                        <a:spcAft>
                          <a:spcPts val="0"/>
                        </a:spcAft>
                      </a:pPr>
                      <a:r>
                        <a:rPr lang="ru-RU" sz="1100" b="0" dirty="0">
                          <a:effectLst/>
                          <a:latin typeface="+mn-lt"/>
                        </a:rPr>
                        <a:t>Темп роста объема обязательств за 2022 год, %</a:t>
                      </a:r>
                      <a:endParaRPr lang="ru-RU" sz="11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3175">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0" dirty="0">
                          <a:effectLst/>
                          <a:latin typeface="+mn-lt"/>
                        </a:rPr>
                        <a:t>Объем долговых обязательств, млн. рублей</a:t>
                      </a:r>
                      <a:endParaRPr lang="ru-RU" sz="11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0"/>
                        </a:spcAft>
                      </a:pPr>
                      <a:r>
                        <a:rPr lang="ru-RU" sz="1100" b="0" dirty="0">
                          <a:effectLst/>
                          <a:latin typeface="+mn-lt"/>
                        </a:rPr>
                        <a:t>Удельный вес, %</a:t>
                      </a:r>
                      <a:endParaRPr lang="ru-RU" sz="11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0"/>
                        </a:spcAft>
                      </a:pPr>
                      <a:r>
                        <a:rPr lang="ru-RU" sz="1100" b="0" dirty="0">
                          <a:effectLst/>
                          <a:latin typeface="+mn-lt"/>
                        </a:rPr>
                        <a:t>Объем долговых обязательств, млн. рублей</a:t>
                      </a:r>
                      <a:endParaRPr lang="ru-RU" sz="11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0"/>
                        </a:spcAft>
                      </a:pPr>
                      <a:r>
                        <a:rPr lang="ru-RU" sz="1100" b="0" dirty="0">
                          <a:effectLst/>
                          <a:latin typeface="+mn-lt"/>
                        </a:rPr>
                        <a:t>Удельный вес, %</a:t>
                      </a:r>
                      <a:endParaRPr lang="ru-RU" sz="1100" b="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ru-RU"/>
                    </a:p>
                  </a:txBody>
                  <a:tcPr/>
                </a:tc>
                <a:tc vMerge="1">
                  <a:txBody>
                    <a:bodyPr/>
                    <a:lstStyle/>
                    <a:p>
                      <a:endParaRPr lang="ru-RU"/>
                    </a:p>
                  </a:txBody>
                  <a:tcPr/>
                </a:tc>
              </a:tr>
              <a:tr h="443563">
                <a:tc>
                  <a:txBody>
                    <a:bodyPr/>
                    <a:lstStyle/>
                    <a:p>
                      <a:pPr algn="ctr">
                        <a:lnSpc>
                          <a:spcPct val="115000"/>
                        </a:lnSpc>
                        <a:spcAft>
                          <a:spcPts val="0"/>
                        </a:spcAft>
                      </a:pPr>
                      <a:r>
                        <a:rPr lang="ru-RU" sz="1100" dirty="0">
                          <a:effectLst/>
                          <a:latin typeface="+mn-lt"/>
                        </a:rPr>
                        <a:t>1</a:t>
                      </a:r>
                      <a:endParaRPr lang="ru-RU" sz="110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ru-RU" sz="1100" dirty="0">
                          <a:effectLst/>
                          <a:latin typeface="+mn-lt"/>
                        </a:rPr>
                        <a:t>Бюджетные кредиты, привлеченные в бюджет Республики Татарстан из федерального бюджета</a:t>
                      </a:r>
                      <a:endParaRPr lang="ru-RU" sz="110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85 971,1</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89,0</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98 520,3</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95,2</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12 549,2</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114,6</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0269">
                <a:tc>
                  <a:txBody>
                    <a:bodyPr/>
                    <a:lstStyle/>
                    <a:p>
                      <a:pPr algn="ctr">
                        <a:lnSpc>
                          <a:spcPct val="115000"/>
                        </a:lnSpc>
                        <a:spcAft>
                          <a:spcPts val="0"/>
                        </a:spcAft>
                      </a:pPr>
                      <a:r>
                        <a:rPr lang="ru-RU" sz="1100" dirty="0">
                          <a:effectLst/>
                          <a:latin typeface="+mn-lt"/>
                        </a:rPr>
                        <a:t>2</a:t>
                      </a:r>
                      <a:endParaRPr lang="ru-RU" sz="110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ru-RU" sz="1100" dirty="0">
                          <a:effectLst/>
                          <a:latin typeface="+mn-lt"/>
                        </a:rPr>
                        <a:t>Государственные гарантии Республики Татарстан</a:t>
                      </a:r>
                      <a:endParaRPr lang="ru-RU" sz="1100"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10 652,5*</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11,0</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5 005,6**</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4,8</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5 646,9</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15000"/>
                        </a:lnSpc>
                        <a:spcAft>
                          <a:spcPts val="0"/>
                        </a:spcAft>
                      </a:pPr>
                      <a:r>
                        <a:rPr lang="ru-RU" sz="1100" dirty="0">
                          <a:solidFill>
                            <a:schemeClr val="tx1"/>
                          </a:solidFill>
                          <a:effectLst/>
                          <a:latin typeface="+mn-lt"/>
                          <a:ea typeface="Times New Roman" panose="02020603050405020304" pitchFamily="18" charset="0"/>
                        </a:rPr>
                        <a:t>47,0</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0269">
                <a:tc>
                  <a:txBody>
                    <a:bodyPr/>
                    <a:lstStyle/>
                    <a:p>
                      <a:pPr algn="ctr">
                        <a:lnSpc>
                          <a:spcPct val="115000"/>
                        </a:lnSpc>
                        <a:spcAft>
                          <a:spcPts val="0"/>
                        </a:spcAft>
                      </a:pPr>
                      <a:r>
                        <a:rPr lang="ru-RU" sz="1100" b="1" dirty="0">
                          <a:effectLst/>
                          <a:latin typeface="+mn-lt"/>
                        </a:rPr>
                        <a:t> </a:t>
                      </a:r>
                      <a:endParaRPr lang="ru-RU" sz="1100" b="1"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lnSpc>
                          <a:spcPct val="115000"/>
                        </a:lnSpc>
                        <a:spcAft>
                          <a:spcPts val="0"/>
                        </a:spcAft>
                      </a:pPr>
                      <a:r>
                        <a:rPr lang="ru-RU" sz="1100" b="1" dirty="0">
                          <a:effectLst/>
                          <a:latin typeface="+mn-lt"/>
                        </a:rPr>
                        <a:t>Итого государственный долг Республики Татарстан</a:t>
                      </a:r>
                      <a:endParaRPr lang="ru-RU" sz="1100" b="1" dirty="0">
                        <a:effectLst/>
                        <a:latin typeface="+mn-lt"/>
                        <a:ea typeface="Times New Roman" panose="02020603050405020304" pitchFamily="18" charset="0"/>
                      </a:endParaRP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lnSpc>
                          <a:spcPct val="115000"/>
                        </a:lnSpc>
                        <a:spcAft>
                          <a:spcPts val="0"/>
                        </a:spcAft>
                      </a:pPr>
                      <a:r>
                        <a:rPr lang="ru-RU" sz="1100" b="1" dirty="0">
                          <a:solidFill>
                            <a:schemeClr val="tx1"/>
                          </a:solidFill>
                          <a:effectLst/>
                          <a:latin typeface="+mn-lt"/>
                          <a:ea typeface="Times New Roman" panose="02020603050405020304" pitchFamily="18" charset="0"/>
                        </a:rPr>
                        <a:t>96 623,6</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lnSpc>
                          <a:spcPct val="115000"/>
                        </a:lnSpc>
                        <a:spcAft>
                          <a:spcPts val="0"/>
                        </a:spcAft>
                      </a:pPr>
                      <a:r>
                        <a:rPr lang="ru-RU" sz="1100" b="1" dirty="0">
                          <a:solidFill>
                            <a:schemeClr val="tx1"/>
                          </a:solidFill>
                          <a:effectLst/>
                          <a:latin typeface="+mn-lt"/>
                          <a:ea typeface="Times New Roman" panose="02020603050405020304" pitchFamily="18" charset="0"/>
                        </a:rPr>
                        <a:t>100,0</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lnSpc>
                          <a:spcPct val="115000"/>
                        </a:lnSpc>
                        <a:spcAft>
                          <a:spcPts val="0"/>
                        </a:spcAft>
                      </a:pPr>
                      <a:r>
                        <a:rPr lang="ru-RU" sz="1100" b="1" dirty="0">
                          <a:solidFill>
                            <a:schemeClr val="tx1"/>
                          </a:solidFill>
                          <a:effectLst/>
                          <a:latin typeface="+mn-lt"/>
                          <a:ea typeface="Times New Roman" panose="02020603050405020304" pitchFamily="18" charset="0"/>
                        </a:rPr>
                        <a:t>103 525,9</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lnSpc>
                          <a:spcPct val="115000"/>
                        </a:lnSpc>
                        <a:spcAft>
                          <a:spcPts val="0"/>
                        </a:spcAft>
                      </a:pPr>
                      <a:r>
                        <a:rPr lang="ru-RU" sz="1100" b="1" dirty="0">
                          <a:solidFill>
                            <a:schemeClr val="tx1"/>
                          </a:solidFill>
                          <a:effectLst/>
                          <a:latin typeface="+mn-lt"/>
                          <a:ea typeface="Times New Roman" panose="02020603050405020304" pitchFamily="18" charset="0"/>
                        </a:rPr>
                        <a:t>100,0</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lnSpc>
                          <a:spcPct val="115000"/>
                        </a:lnSpc>
                        <a:spcAft>
                          <a:spcPts val="0"/>
                        </a:spcAft>
                      </a:pPr>
                      <a:r>
                        <a:rPr lang="ru-RU" sz="1100" b="1" dirty="0">
                          <a:solidFill>
                            <a:schemeClr val="tx1"/>
                          </a:solidFill>
                          <a:effectLst/>
                          <a:latin typeface="+mn-lt"/>
                          <a:ea typeface="Times New Roman" panose="02020603050405020304" pitchFamily="18" charset="0"/>
                        </a:rPr>
                        <a:t>6 902,3</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a:lnSpc>
                          <a:spcPct val="115000"/>
                        </a:lnSpc>
                        <a:spcAft>
                          <a:spcPts val="0"/>
                        </a:spcAft>
                      </a:pPr>
                      <a:r>
                        <a:rPr lang="ru-RU" sz="1100" b="1" dirty="0">
                          <a:solidFill>
                            <a:schemeClr val="tx1"/>
                          </a:solidFill>
                          <a:effectLst/>
                          <a:latin typeface="+mn-lt"/>
                          <a:ea typeface="Times New Roman" panose="02020603050405020304" pitchFamily="18" charset="0"/>
                        </a:rPr>
                        <a:t>107,1</a:t>
                      </a:r>
                    </a:p>
                  </a:txBody>
                  <a:tcPr marL="57896" marR="578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330269">
                <a:tc gridSpan="8">
                  <a:txBody>
                    <a:bodyPr/>
                    <a:lstStyle/>
                    <a:p>
                      <a:pPr marL="0" indent="0" algn="l">
                        <a:lnSpc>
                          <a:spcPct val="115000"/>
                        </a:lnSpc>
                        <a:spcAft>
                          <a:spcPts val="0"/>
                        </a:spcAft>
                        <a:buFont typeface="Arial" panose="020B0604020202020204" pitchFamily="34" charset="0"/>
                        <a:buNone/>
                      </a:pPr>
                      <a:r>
                        <a:rPr lang="ru-RU" sz="1100" b="0" dirty="0" smtClean="0">
                          <a:effectLst/>
                          <a:latin typeface="+mn-lt"/>
                          <a:ea typeface="Times New Roman" panose="02020603050405020304" pitchFamily="18" charset="0"/>
                        </a:rPr>
                        <a:t>* - 16 513 000,0 тыс. японских иен по курсу Банка России на соответствующую дату</a:t>
                      </a:r>
                    </a:p>
                    <a:p>
                      <a:pPr marL="0" indent="0" algn="l">
                        <a:lnSpc>
                          <a:spcPct val="115000"/>
                        </a:lnSpc>
                        <a:spcAft>
                          <a:spcPts val="0"/>
                        </a:spcAft>
                        <a:buFont typeface="Arial" panose="020B0604020202020204" pitchFamily="34" charset="0"/>
                        <a:buNone/>
                      </a:pPr>
                      <a:r>
                        <a:rPr lang="ru-RU" sz="1100" b="0" dirty="0" smtClean="0">
                          <a:effectLst/>
                          <a:latin typeface="+mn-lt"/>
                          <a:ea typeface="Times New Roman" panose="02020603050405020304" pitchFamily="18" charset="0"/>
                        </a:rPr>
                        <a:t>** - 9 433 614,6 тыс. японских иен по курсу Банка России на соответствующую дату</a:t>
                      </a:r>
                      <a:endParaRPr lang="ru-RU" sz="1100" b="0" dirty="0">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lnSpc>
                          <a:spcPct val="115000"/>
                        </a:lnSpc>
                        <a:spcAft>
                          <a:spcPts val="0"/>
                        </a:spcAft>
                      </a:pPr>
                      <a:endParaRPr lang="ru-RU" sz="1100" b="1" dirty="0">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lnSpc>
                          <a:spcPct val="115000"/>
                        </a:lnSpc>
                        <a:spcAft>
                          <a:spcPts val="0"/>
                        </a:spcAft>
                      </a:pPr>
                      <a:endParaRPr lang="ru-RU" sz="1100" b="1" dirty="0">
                        <a:solidFill>
                          <a:schemeClr val="tx1"/>
                        </a:solidFill>
                        <a:effectLst/>
                        <a:latin typeface="+mn-lt"/>
                        <a:ea typeface="Times New Roman" panose="02020603050405020304" pitchFamily="18" charset="0"/>
                      </a:endParaRPr>
                    </a:p>
                  </a:txBody>
                  <a:tcPr marL="57896" marR="57896"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Текст 2"/>
          <p:cNvSpPr txBox="1">
            <a:spLocks/>
          </p:cNvSpPr>
          <p:nvPr/>
        </p:nvSpPr>
        <p:spPr>
          <a:xfrm>
            <a:off x="403102" y="4786367"/>
            <a:ext cx="8517889" cy="20118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ru-RU" sz="2000" dirty="0"/>
          </a:p>
        </p:txBody>
      </p:sp>
      <p:graphicFrame>
        <p:nvGraphicFramePr>
          <p:cNvPr id="6" name="Таблица 5"/>
          <p:cNvGraphicFramePr>
            <a:graphicFrameLocks noGrp="1"/>
          </p:cNvGraphicFramePr>
          <p:nvPr>
            <p:extLst>
              <p:ext uri="{D42A27DB-BD31-4B8C-83A1-F6EECF244321}">
                <p14:modId xmlns:p14="http://schemas.microsoft.com/office/powerpoint/2010/main" val="1115942460"/>
              </p:ext>
            </p:extLst>
          </p:nvPr>
        </p:nvGraphicFramePr>
        <p:xfrm>
          <a:off x="554256" y="5022284"/>
          <a:ext cx="8517889" cy="1005494"/>
        </p:xfrm>
        <a:graphic>
          <a:graphicData uri="http://schemas.openxmlformats.org/drawingml/2006/table">
            <a:tbl>
              <a:tblPr firstRow="1" firstCol="1" bandRow="1">
                <a:tableStyleId>{5940675A-B579-460E-94D1-54222C63F5DA}</a:tableStyleId>
              </a:tblPr>
              <a:tblGrid>
                <a:gridCol w="2858770"/>
                <a:gridCol w="1595120"/>
                <a:gridCol w="1534160"/>
                <a:gridCol w="1300480"/>
                <a:gridCol w="1229359"/>
              </a:tblGrid>
              <a:tr h="636814">
                <a:tc rowSpan="2">
                  <a:txBody>
                    <a:bodyPr/>
                    <a:lstStyle/>
                    <a:p>
                      <a:pPr>
                        <a:spcAft>
                          <a:spcPts val="0"/>
                        </a:spcAft>
                      </a:pPr>
                      <a:r>
                        <a:rPr lang="ru-RU" sz="1200" dirty="0">
                          <a:effectLst/>
                        </a:rPr>
                        <a:t>Расходы на обслуживание государственного долга Республики Татарстан, млн. рублей</a:t>
                      </a:r>
                      <a:endParaRPr lang="ru-RU" sz="800" dirty="0">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400" dirty="0" smtClean="0">
                          <a:solidFill>
                            <a:schemeClr val="tx1"/>
                          </a:solidFill>
                          <a:effectLst/>
                        </a:rPr>
                        <a:t>2021 </a:t>
                      </a:r>
                      <a:r>
                        <a:rPr lang="ru-RU" sz="1400" dirty="0">
                          <a:solidFill>
                            <a:schemeClr val="tx1"/>
                          </a:solidFill>
                          <a:effectLst/>
                        </a:rPr>
                        <a:t>год</a:t>
                      </a:r>
                      <a:endParaRPr lang="ru-RU" sz="900" dirty="0">
                        <a:solidFill>
                          <a:schemeClr val="tx1"/>
                        </a:solidFill>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400" dirty="0" smtClean="0">
                          <a:solidFill>
                            <a:schemeClr val="tx1"/>
                          </a:solidFill>
                          <a:effectLst/>
                        </a:rPr>
                        <a:t>2022 </a:t>
                      </a:r>
                      <a:r>
                        <a:rPr lang="ru-RU" sz="1400" dirty="0">
                          <a:solidFill>
                            <a:schemeClr val="tx1"/>
                          </a:solidFill>
                          <a:effectLst/>
                        </a:rPr>
                        <a:t>год</a:t>
                      </a:r>
                      <a:endParaRPr lang="ru-RU" sz="900" dirty="0">
                        <a:solidFill>
                          <a:schemeClr val="tx1"/>
                        </a:solidFill>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a:solidFill>
                            <a:schemeClr val="tx1"/>
                          </a:solidFill>
                          <a:effectLst/>
                        </a:rPr>
                        <a:t>Отклонение, млн. рублей</a:t>
                      </a:r>
                      <a:endParaRPr lang="ru-RU" sz="1050" dirty="0">
                        <a:solidFill>
                          <a:schemeClr val="tx1"/>
                        </a:solidFill>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ru-RU" sz="1200" dirty="0">
                          <a:solidFill>
                            <a:schemeClr val="tx1"/>
                          </a:solidFill>
                          <a:effectLst/>
                        </a:rPr>
                        <a:t>Темп роста объема обязательств за </a:t>
                      </a:r>
                      <a:r>
                        <a:rPr lang="ru-RU" sz="1200" dirty="0" smtClean="0">
                          <a:solidFill>
                            <a:schemeClr val="tx1"/>
                          </a:solidFill>
                          <a:effectLst/>
                        </a:rPr>
                        <a:t>2022 </a:t>
                      </a:r>
                      <a:r>
                        <a:rPr lang="ru-RU" sz="1200" dirty="0">
                          <a:solidFill>
                            <a:schemeClr val="tx1"/>
                          </a:solidFill>
                          <a:effectLst/>
                        </a:rPr>
                        <a:t>год, %</a:t>
                      </a:r>
                      <a:endParaRPr lang="ru-RU" sz="1050" dirty="0">
                        <a:solidFill>
                          <a:schemeClr val="tx1"/>
                        </a:solidFill>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73974">
                <a:tc vMerge="1">
                  <a:txBody>
                    <a:bodyPr/>
                    <a:lstStyle/>
                    <a:p>
                      <a:endParaRPr lang="ru-RU"/>
                    </a:p>
                  </a:txBody>
                  <a:tcPr/>
                </a:tc>
                <a:tc>
                  <a:txBody>
                    <a:bodyPr/>
                    <a:lstStyle/>
                    <a:p>
                      <a:pPr algn="ctr">
                        <a:spcAft>
                          <a:spcPts val="0"/>
                        </a:spcAft>
                      </a:pPr>
                      <a:r>
                        <a:rPr lang="ru-RU" sz="1400" dirty="0">
                          <a:solidFill>
                            <a:schemeClr val="tx1"/>
                          </a:solidFill>
                          <a:effectLst/>
                        </a:rPr>
                        <a:t>86,4</a:t>
                      </a:r>
                      <a:endParaRPr lang="ru-RU" sz="900" dirty="0">
                        <a:solidFill>
                          <a:schemeClr val="tx1"/>
                        </a:solidFill>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685800" rtl="0" eaLnBrk="1" latinLnBrk="0" hangingPunct="1">
                        <a:spcAft>
                          <a:spcPts val="0"/>
                        </a:spcAft>
                      </a:pPr>
                      <a:r>
                        <a:rPr lang="ru-RU" sz="1400" kern="1200" dirty="0">
                          <a:solidFill>
                            <a:schemeClr val="tx1"/>
                          </a:solidFill>
                          <a:effectLst/>
                          <a:latin typeface="+mn-lt"/>
                          <a:ea typeface="+mn-ea"/>
                          <a:cs typeface="+mn-cs"/>
                        </a:rPr>
                        <a:t>206,0</a:t>
                      </a: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400" dirty="0">
                          <a:solidFill>
                            <a:schemeClr val="tx1"/>
                          </a:solidFill>
                          <a:effectLst/>
                        </a:rPr>
                        <a:t>119,6</a:t>
                      </a:r>
                      <a:endParaRPr lang="ru-RU" sz="900" dirty="0">
                        <a:solidFill>
                          <a:schemeClr val="tx1"/>
                        </a:solidFill>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ru-RU" sz="1400" dirty="0">
                          <a:solidFill>
                            <a:schemeClr val="tx1"/>
                          </a:solidFill>
                          <a:effectLst/>
                        </a:rPr>
                        <a:t>238,4</a:t>
                      </a:r>
                      <a:endParaRPr lang="ru-RU" sz="900" dirty="0">
                        <a:solidFill>
                          <a:schemeClr val="tx1"/>
                        </a:solidFill>
                        <a:effectLst/>
                        <a:latin typeface="Times New Roman" panose="02020603050405020304" pitchFamily="18" charset="0"/>
                        <a:ea typeface="Times New Roman" panose="02020603050405020304" pitchFamily="18" charset="0"/>
                      </a:endParaRPr>
                    </a:p>
                  </a:txBody>
                  <a:tcPr marL="57335" marR="57335"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2" name="TextBox 1"/>
          <p:cNvSpPr txBox="1"/>
          <p:nvPr/>
        </p:nvSpPr>
        <p:spPr>
          <a:xfrm>
            <a:off x="564959" y="3731985"/>
            <a:ext cx="8507186"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1200" dirty="0">
                <a:solidFill>
                  <a:schemeClr val="tx1"/>
                </a:solidFill>
              </a:rPr>
              <a:t>Фактический объем государственного долга Республики Татарстан на 01.01.2023 не превысил установленные верхние пределы государственного долга Республики Татарстан на 01.01.2023</a:t>
            </a:r>
          </a:p>
        </p:txBody>
      </p:sp>
      <p:sp>
        <p:nvSpPr>
          <p:cNvPr id="7" name="TextBox 6"/>
          <p:cNvSpPr txBox="1"/>
          <p:nvPr/>
        </p:nvSpPr>
        <p:spPr>
          <a:xfrm>
            <a:off x="635209" y="4775234"/>
            <a:ext cx="1376716" cy="369332"/>
          </a:xfrm>
          <a:prstGeom prst="rect">
            <a:avLst/>
          </a:prstGeom>
          <a:noFill/>
        </p:spPr>
        <p:txBody>
          <a:bodyPr wrap="square" rtlCol="0">
            <a:spAutoFit/>
          </a:bodyPr>
          <a:lstStyle/>
          <a:p>
            <a:endParaRPr lang="ru-RU" dirty="0"/>
          </a:p>
        </p:txBody>
      </p:sp>
      <p:sp>
        <p:nvSpPr>
          <p:cNvPr id="8" name="Прямоугольник 7"/>
          <p:cNvSpPr/>
          <p:nvPr/>
        </p:nvSpPr>
        <p:spPr>
          <a:xfrm>
            <a:off x="683246" y="4168602"/>
            <a:ext cx="8436936" cy="738664"/>
          </a:xfrm>
          <a:prstGeom prst="rect">
            <a:avLst/>
          </a:prstGeom>
        </p:spPr>
        <p:txBody>
          <a:bodyPr wrap="square">
            <a:spAutoFit/>
          </a:bodyPr>
          <a:lstStyle/>
          <a:p>
            <a:pPr algn="ctr"/>
            <a:r>
              <a:rPr lang="ru-RU" b="1" dirty="0"/>
              <a:t>Расходы</a:t>
            </a:r>
            <a:r>
              <a:rPr lang="ru-RU" sz="2400" b="1" dirty="0"/>
              <a:t> </a:t>
            </a:r>
            <a:r>
              <a:rPr lang="ru-RU" b="1" dirty="0"/>
              <a:t>на обслуживание государственного долга </a:t>
            </a:r>
            <a:br>
              <a:rPr lang="ru-RU" b="1" dirty="0"/>
            </a:br>
            <a:r>
              <a:rPr lang="ru-RU" b="1" dirty="0"/>
              <a:t>Республики Татарстан</a:t>
            </a:r>
            <a:endParaRPr lang="ru-RU" sz="2400" b="1" dirty="0"/>
          </a:p>
        </p:txBody>
      </p:sp>
    </p:spTree>
    <p:extLst>
      <p:ext uri="{BB962C8B-B14F-4D97-AF65-F5344CB8AC3E}">
        <p14:creationId xmlns:p14="http://schemas.microsoft.com/office/powerpoint/2010/main" val="340936155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1"/>
          <p:cNvSpPr>
            <a:spLocks noGrp="1"/>
          </p:cNvSpPr>
          <p:nvPr/>
        </p:nvSpPr>
        <p:spPr>
          <a:xfrm>
            <a:off x="538480" y="205740"/>
            <a:ext cx="7934960" cy="1076960"/>
          </a:xfrm>
          <a:prstGeom prst="rect">
            <a:avLst/>
          </a:prstGeom>
        </p:spPr>
        <p:txBody>
          <a:bodyPr/>
          <a:lstStyle>
            <a:lvl1pPr marL="342900" indent="-342900" algn="ctr" rtl="0" eaLnBrk="0" fontAlgn="base" hangingPunct="0">
              <a:spcBef>
                <a:spcPct val="20000"/>
              </a:spcBef>
              <a:spcAft>
                <a:spcPct val="0"/>
              </a:spcAft>
              <a:buFont typeface="Arial" charset="0"/>
              <a:buNone/>
              <a:defRPr sz="2400" b="1" i="0" kern="1200">
                <a:solidFill>
                  <a:schemeClr val="tx1">
                    <a:lumMod val="75000"/>
                    <a:lumOff val="25000"/>
                  </a:schemeClr>
                </a:solidFill>
                <a:effectLst/>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2000" dirty="0" smtClean="0">
                <a:solidFill>
                  <a:schemeClr val="tx1"/>
                </a:solidFill>
                <a:latin typeface="+mn-lt"/>
              </a:rPr>
              <a:t>Динамика объема государственного долга Республики Татарстан и уровня долговой нагрузки на бюджет </a:t>
            </a:r>
            <a:br>
              <a:rPr lang="ru-RU" sz="2000" dirty="0" smtClean="0">
                <a:solidFill>
                  <a:schemeClr val="tx1"/>
                </a:solidFill>
                <a:latin typeface="+mn-lt"/>
              </a:rPr>
            </a:br>
            <a:r>
              <a:rPr lang="ru-RU" sz="2000" dirty="0" smtClean="0">
                <a:solidFill>
                  <a:schemeClr val="tx1"/>
                </a:solidFill>
                <a:latin typeface="+mn-lt"/>
              </a:rPr>
              <a:t>в 2016 – 2022 годах</a:t>
            </a:r>
            <a:endParaRPr lang="ru-RU" sz="2000" dirty="0">
              <a:solidFill>
                <a:schemeClr val="tx1"/>
              </a:solidFill>
              <a:latin typeface="+mn-lt"/>
            </a:endParaRPr>
          </a:p>
        </p:txBody>
      </p:sp>
      <p:graphicFrame>
        <p:nvGraphicFramePr>
          <p:cNvPr id="7" name="Диаграмма 6"/>
          <p:cNvGraphicFramePr/>
          <p:nvPr>
            <p:extLst>
              <p:ext uri="{D42A27DB-BD31-4B8C-83A1-F6EECF244321}">
                <p14:modId xmlns:p14="http://schemas.microsoft.com/office/powerpoint/2010/main" val="3102423364"/>
              </p:ext>
            </p:extLst>
          </p:nvPr>
        </p:nvGraphicFramePr>
        <p:xfrm>
          <a:off x="538480" y="995464"/>
          <a:ext cx="8416208" cy="49685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460041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4"/>
          </p:nvPr>
        </p:nvSpPr>
        <p:spPr>
          <a:xfrm>
            <a:off x="538843" y="70531"/>
            <a:ext cx="8088112" cy="574747"/>
          </a:xfrm>
        </p:spPr>
        <p:txBody>
          <a:bodyPr>
            <a:noAutofit/>
          </a:bodyPr>
          <a:lstStyle/>
          <a:p>
            <a:r>
              <a:rPr lang="ru-RU" sz="1400" dirty="0">
                <a:latin typeface="Arial Narrow" panose="020B0606020202030204" pitchFamily="34" charset="0"/>
              </a:rPr>
              <a:t>Республика Татарстан в сравнении с другими субъектами Российской Федерации по оценке кредитоспособности, проводимой российскими рейтинговыми агентствами</a:t>
            </a:r>
          </a:p>
        </p:txBody>
      </p:sp>
      <p:graphicFrame>
        <p:nvGraphicFramePr>
          <p:cNvPr id="6" name="Объект 3">
            <a:extLst>
              <a:ext uri="{FF2B5EF4-FFF2-40B4-BE49-F238E27FC236}">
                <a16:creationId xmlns:a16="http://schemas.microsoft.com/office/drawing/2014/main" xmlns="" id="{B7A1A6F3-2D37-4DED-A202-33534B4891EB}"/>
              </a:ext>
            </a:extLst>
          </p:cNvPr>
          <p:cNvGraphicFramePr>
            <a:graphicFrameLocks/>
          </p:cNvGraphicFramePr>
          <p:nvPr>
            <p:extLst>
              <p:ext uri="{D42A27DB-BD31-4B8C-83A1-F6EECF244321}">
                <p14:modId xmlns:p14="http://schemas.microsoft.com/office/powerpoint/2010/main" val="3145839945"/>
              </p:ext>
            </p:extLst>
          </p:nvPr>
        </p:nvGraphicFramePr>
        <p:xfrm>
          <a:off x="667265" y="378936"/>
          <a:ext cx="8116058" cy="5519355"/>
        </p:xfrm>
        <a:graphic>
          <a:graphicData uri="http://schemas.openxmlformats.org/drawingml/2006/table">
            <a:tbl>
              <a:tblPr/>
              <a:tblGrid>
                <a:gridCol w="365717">
                  <a:extLst>
                    <a:ext uri="{9D8B030D-6E8A-4147-A177-3AD203B41FA5}">
                      <a16:colId xmlns:a16="http://schemas.microsoft.com/office/drawing/2014/main" xmlns="" val="3767251175"/>
                    </a:ext>
                  </a:extLst>
                </a:gridCol>
                <a:gridCol w="338262">
                  <a:extLst>
                    <a:ext uri="{9D8B030D-6E8A-4147-A177-3AD203B41FA5}">
                      <a16:colId xmlns:a16="http://schemas.microsoft.com/office/drawing/2014/main" xmlns="" val="2286947035"/>
                    </a:ext>
                  </a:extLst>
                </a:gridCol>
                <a:gridCol w="667736">
                  <a:extLst>
                    <a:ext uri="{9D8B030D-6E8A-4147-A177-3AD203B41FA5}">
                      <a16:colId xmlns:a16="http://schemas.microsoft.com/office/drawing/2014/main" xmlns="" val="573951668"/>
                    </a:ext>
                  </a:extLst>
                </a:gridCol>
                <a:gridCol w="642475">
                  <a:extLst>
                    <a:ext uri="{9D8B030D-6E8A-4147-A177-3AD203B41FA5}">
                      <a16:colId xmlns:a16="http://schemas.microsoft.com/office/drawing/2014/main" xmlns="" val="2719645154"/>
                    </a:ext>
                  </a:extLst>
                </a:gridCol>
                <a:gridCol w="641377">
                  <a:extLst>
                    <a:ext uri="{9D8B030D-6E8A-4147-A177-3AD203B41FA5}">
                      <a16:colId xmlns:a16="http://schemas.microsoft.com/office/drawing/2014/main" xmlns="" val="2204230736"/>
                    </a:ext>
                  </a:extLst>
                </a:gridCol>
                <a:gridCol w="708371">
                  <a:extLst>
                    <a:ext uri="{9D8B030D-6E8A-4147-A177-3AD203B41FA5}">
                      <a16:colId xmlns:a16="http://schemas.microsoft.com/office/drawing/2014/main" xmlns="" val="1685800850"/>
                    </a:ext>
                  </a:extLst>
                </a:gridCol>
                <a:gridCol w="663342">
                  <a:extLst>
                    <a:ext uri="{9D8B030D-6E8A-4147-A177-3AD203B41FA5}">
                      <a16:colId xmlns:a16="http://schemas.microsoft.com/office/drawing/2014/main" xmlns="" val="2308819261"/>
                    </a:ext>
                  </a:extLst>
                </a:gridCol>
                <a:gridCol w="642475">
                  <a:extLst>
                    <a:ext uri="{9D8B030D-6E8A-4147-A177-3AD203B41FA5}">
                      <a16:colId xmlns:a16="http://schemas.microsoft.com/office/drawing/2014/main" xmlns="" val="998006371"/>
                    </a:ext>
                  </a:extLst>
                </a:gridCol>
                <a:gridCol w="663342">
                  <a:extLst>
                    <a:ext uri="{9D8B030D-6E8A-4147-A177-3AD203B41FA5}">
                      <a16:colId xmlns:a16="http://schemas.microsoft.com/office/drawing/2014/main" xmlns="" val="1339399494"/>
                    </a:ext>
                  </a:extLst>
                </a:gridCol>
                <a:gridCol w="589759">
                  <a:extLst>
                    <a:ext uri="{9D8B030D-6E8A-4147-A177-3AD203B41FA5}">
                      <a16:colId xmlns:a16="http://schemas.microsoft.com/office/drawing/2014/main" xmlns="" val="342999487"/>
                    </a:ext>
                  </a:extLst>
                </a:gridCol>
                <a:gridCol w="576580">
                  <a:extLst>
                    <a:ext uri="{9D8B030D-6E8A-4147-A177-3AD203B41FA5}">
                      <a16:colId xmlns:a16="http://schemas.microsoft.com/office/drawing/2014/main" xmlns="" val="846032944"/>
                    </a:ext>
                  </a:extLst>
                </a:gridCol>
                <a:gridCol w="790739">
                  <a:extLst>
                    <a:ext uri="{9D8B030D-6E8A-4147-A177-3AD203B41FA5}">
                      <a16:colId xmlns:a16="http://schemas.microsoft.com/office/drawing/2014/main" xmlns="" val="332830794"/>
                    </a:ext>
                  </a:extLst>
                </a:gridCol>
                <a:gridCol w="825883">
                  <a:extLst>
                    <a:ext uri="{9D8B030D-6E8A-4147-A177-3AD203B41FA5}">
                      <a16:colId xmlns:a16="http://schemas.microsoft.com/office/drawing/2014/main" xmlns="" val="7335149"/>
                    </a:ext>
                  </a:extLst>
                </a:gridCol>
              </a:tblGrid>
              <a:tr h="397536">
                <a:tc gridSpan="13">
                  <a:txBody>
                    <a:bodyPr/>
                    <a:lstStyle/>
                    <a:p>
                      <a:pPr algn="ctr" fontAlgn="ctr"/>
                      <a:endParaRPr lang="ru-RU" sz="1000" b="1" i="0" u="none" strike="noStrike" dirty="0">
                        <a:solidFill>
                          <a:srgbClr val="000000"/>
                        </a:solidFill>
                        <a:effectLst/>
                        <a:latin typeface="Calibri" panose="020F0502020204030204" pitchFamily="34" charset="0"/>
                      </a:endParaRPr>
                    </a:p>
                  </a:txBody>
                  <a:tcPr marL="3677" marR="3677" marT="3677" marB="0" anchor="ctr">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963914909"/>
                  </a:ext>
                </a:extLst>
              </a:tr>
              <a:tr h="146701">
                <a:tc>
                  <a:txBody>
                    <a:bodyPr/>
                    <a:lstStyle/>
                    <a:p>
                      <a:pPr algn="l" fontAlgn="ctr"/>
                      <a:r>
                        <a:rPr lang="ru-RU" sz="400" b="0" i="0" u="none" strike="noStrike" dirty="0">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dirty="0">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extLst>
                  <a:ext uri="{0D108BD9-81ED-4DB2-BD59-A6C34878D82A}">
                    <a16:rowId xmlns:a16="http://schemas.microsoft.com/office/drawing/2014/main" xmlns="" val="3237978579"/>
                  </a:ext>
                </a:extLst>
              </a:tr>
              <a:tr h="162576">
                <a:tc gridSpan="13">
                  <a:txBody>
                    <a:bodyPr/>
                    <a:lstStyle/>
                    <a:p>
                      <a:pPr algn="ctr" fontAlgn="ctr"/>
                      <a:r>
                        <a:rPr lang="ru-RU" sz="900" b="1" i="0" u="none" strike="noStrike">
                          <a:solidFill>
                            <a:srgbClr val="000000"/>
                          </a:solidFill>
                          <a:effectLst/>
                          <a:latin typeface="Calibri" panose="020F0502020204030204" pitchFamily="34" charset="0"/>
                        </a:rPr>
                        <a:t>Кредитные рейтинги субъектов РФ, которые проводят оценку у рейтингового агентства АКРА</a:t>
                      </a:r>
                      <a:r>
                        <a:rPr lang="ru-RU" sz="1000" b="1" i="0" u="none" strike="noStrike">
                          <a:solidFill>
                            <a:srgbClr val="000000"/>
                          </a:solidFill>
                          <a:effectLst/>
                          <a:latin typeface="Calibri" panose="020F0502020204030204" pitchFamily="34" charset="0"/>
                        </a:rPr>
                        <a:t> </a:t>
                      </a:r>
                      <a:endParaRPr lang="ru-RU" sz="900" b="1" i="0" u="none" strike="noStrike">
                        <a:solidFill>
                          <a:srgbClr val="000000"/>
                        </a:solidFill>
                        <a:effectLst/>
                        <a:latin typeface="Calibri" panose="020F0502020204030204" pitchFamily="34" charset="0"/>
                      </a:endParaRPr>
                    </a:p>
                  </a:txBody>
                  <a:tcPr marL="3677" marR="3677" marT="3677" marB="0" anchor="ctr">
                    <a:lnL>
                      <a:noFill/>
                    </a:lnL>
                    <a:lnR>
                      <a:noFill/>
                    </a:lnR>
                    <a:lnT>
                      <a:noFill/>
                    </a:lnT>
                    <a:lnB>
                      <a:noFill/>
                    </a:lnB>
                    <a:solidFill>
                      <a:srgbClr val="D8E4BC"/>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2947169713"/>
                  </a:ext>
                </a:extLst>
              </a:tr>
              <a:tr h="149532">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ААА (</a:t>
                      </a:r>
                      <a:r>
                        <a:rPr lang="en-US" sz="900" b="1" i="0" u="none" strike="noStrike">
                          <a:solidFill>
                            <a:srgbClr val="000000"/>
                          </a:solidFill>
                          <a:effectLst/>
                          <a:latin typeface="Calibri" panose="020F0502020204030204" pitchFamily="34" charset="0"/>
                        </a:rPr>
                        <a:t>RU)</a:t>
                      </a:r>
                    </a:p>
                  </a:txBody>
                  <a:tcPr marL="3677" marR="3677" marT="3677" marB="0" anchor="ctr">
                    <a:lnL>
                      <a:noFill/>
                    </a:lnL>
                    <a:lnR>
                      <a:noFill/>
                    </a:lnR>
                    <a:lnT>
                      <a:noFill/>
                    </a:lnT>
                    <a:lnB w="190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1755152449"/>
                  </a:ext>
                </a:extLst>
              </a:tr>
              <a:tr h="153180">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АА+(</a:t>
                      </a:r>
                      <a:r>
                        <a:rPr lang="en-US" sz="900" b="1" i="0" u="none" strike="noStrike">
                          <a:solidFill>
                            <a:srgbClr val="000000"/>
                          </a:solidFill>
                          <a:effectLst/>
                          <a:latin typeface="Calibri" panose="020F0502020204030204" pitchFamily="34" charset="0"/>
                        </a:rPr>
                        <a:t>RU)</a:t>
                      </a:r>
                    </a:p>
                  </a:txBody>
                  <a:tcPr marL="3677" marR="3677" marT="3677" marB="0" anchor="ctr">
                    <a:lnL>
                      <a:noFill/>
                    </a:lnL>
                    <a:lnR>
                      <a:noFill/>
                    </a:lnR>
                    <a:lnT>
                      <a:noFill/>
                    </a:lnT>
                    <a:lnB w="19050" cap="flat" cmpd="sng" algn="ctr">
                      <a:solidFill>
                        <a:srgbClr val="000000"/>
                      </a:solidFill>
                      <a:prstDash val="solid"/>
                      <a:round/>
                      <a:headEnd type="none" w="med" len="med"/>
                      <a:tailEnd type="none" w="med" len="med"/>
                    </a:lnB>
                    <a:solidFill>
                      <a:srgbClr val="D8E4BC"/>
                    </a:solidFill>
                  </a:tcPr>
                </a:tc>
                <a:tc rowSpan="13">
                  <a:txBody>
                    <a:bodyPr/>
                    <a:lstStyle/>
                    <a:p>
                      <a:pPr algn="ctr" fontAlgn="ctr"/>
                      <a:r>
                        <a:rPr lang="ru-RU" sz="700" b="1" i="0" u="none" strike="noStrike">
                          <a:solidFill>
                            <a:srgbClr val="FF0000"/>
                          </a:solidFill>
                          <a:effectLst/>
                          <a:latin typeface="Calibri" panose="020F0502020204030204" pitchFamily="34" charset="0"/>
                        </a:rPr>
                        <a:t>Республика Татарстан</a:t>
                      </a:r>
                      <a:br>
                        <a:rPr lang="ru-RU" sz="700" b="1" i="0" u="none" strike="noStrike">
                          <a:solidFill>
                            <a:srgbClr val="FF0000"/>
                          </a:solidFill>
                          <a:effectLst/>
                          <a:latin typeface="Calibri" panose="020F0502020204030204" pitchFamily="34" charset="0"/>
                        </a:rPr>
                      </a:br>
                      <a:r>
                        <a:rPr lang="ru-RU" sz="500" b="1" i="0" u="none" strike="noStrike">
                          <a:solidFill>
                            <a:srgbClr val="FF0000"/>
                          </a:solidFill>
                          <a:effectLst/>
                          <a:latin typeface="Calibri" panose="020F0502020204030204" pitchFamily="34" charset="0"/>
                        </a:rPr>
                        <a:t>г.Москва</a:t>
                      </a:r>
                      <a:br>
                        <a:rPr lang="ru-RU" sz="500" b="1" i="0" u="none" strike="noStrike">
                          <a:solidFill>
                            <a:srgbClr val="FF0000"/>
                          </a:solidFill>
                          <a:effectLst/>
                          <a:latin typeface="Calibri" panose="020F0502020204030204" pitchFamily="34" charset="0"/>
                        </a:rPr>
                      </a:br>
                      <a:r>
                        <a:rPr lang="ru-RU" sz="500" b="1" i="0" u="none" strike="noStrike">
                          <a:solidFill>
                            <a:srgbClr val="FF0000"/>
                          </a:solidFill>
                          <a:effectLst/>
                          <a:latin typeface="Calibri" panose="020F0502020204030204" pitchFamily="34" charset="0"/>
                        </a:rPr>
                        <a:t>г.Санкт-Петербург</a:t>
                      </a:r>
                      <a:br>
                        <a:rPr lang="ru-RU" sz="500" b="1" i="0" u="none" strike="noStrike">
                          <a:solidFill>
                            <a:srgbClr val="FF0000"/>
                          </a:solidFill>
                          <a:effectLst/>
                          <a:latin typeface="Calibri" panose="020F0502020204030204" pitchFamily="34" charset="0"/>
                        </a:rPr>
                      </a:br>
                      <a:r>
                        <a:rPr lang="ru-RU" sz="500" b="1" i="0" u="none" strike="noStrike">
                          <a:solidFill>
                            <a:srgbClr val="FF0000"/>
                          </a:solidFill>
                          <a:effectLst/>
                          <a:latin typeface="Calibri" panose="020F0502020204030204" pitchFamily="34" charset="0"/>
                        </a:rPr>
                        <a:t>Тюменская область</a:t>
                      </a:r>
                      <a:br>
                        <a:rPr lang="ru-RU" sz="500" b="1" i="0" u="none" strike="noStrike">
                          <a:solidFill>
                            <a:srgbClr val="FF0000"/>
                          </a:solidFill>
                          <a:effectLst/>
                          <a:latin typeface="Calibri" panose="020F0502020204030204" pitchFamily="34" charset="0"/>
                        </a:rPr>
                      </a:br>
                      <a:r>
                        <a:rPr lang="ru-RU" sz="500" b="1" i="0" u="none" strike="noStrike">
                          <a:solidFill>
                            <a:srgbClr val="FF0000"/>
                          </a:solidFill>
                          <a:effectLst/>
                          <a:latin typeface="Calibri" panose="020F0502020204030204" pitchFamily="34" charset="0"/>
                        </a:rPr>
                        <a:t>Ханты-Мансийский АО - Югра</a:t>
                      </a:r>
                      <a:br>
                        <a:rPr lang="ru-RU" sz="500" b="1" i="0" u="none" strike="noStrike">
                          <a:solidFill>
                            <a:srgbClr val="FF0000"/>
                          </a:solidFill>
                          <a:effectLst/>
                          <a:latin typeface="Calibri" panose="020F0502020204030204" pitchFamily="34" charset="0"/>
                        </a:rPr>
                      </a:br>
                      <a:r>
                        <a:rPr lang="ru-RU" sz="500" b="1" i="0" u="none" strike="noStrike">
                          <a:solidFill>
                            <a:srgbClr val="FF0000"/>
                          </a:solidFill>
                          <a:effectLst/>
                          <a:latin typeface="Calibri" panose="020F0502020204030204" pitchFamily="34" charset="0"/>
                        </a:rPr>
                        <a:t>Ямало-Ненецкий АО</a:t>
                      </a:r>
                      <a:endParaRPr lang="ru-RU" sz="700" b="1" i="0" u="none" strike="noStrike">
                        <a:solidFill>
                          <a:srgbClr val="FF0000"/>
                        </a:solidFill>
                        <a:effectLst/>
                        <a:latin typeface="Calibri" panose="020F0502020204030204" pitchFamily="34" charset="0"/>
                      </a:endParaRPr>
                    </a:p>
                  </a:txBody>
                  <a:tcPr marL="3677" marR="3677" marT="3677" marB="0" anchor="ctr">
                    <a:lnL>
                      <a:noFill/>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722604594"/>
                  </a:ext>
                </a:extLst>
              </a:tr>
              <a:tr h="153180">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АА(</a:t>
                      </a:r>
                      <a:r>
                        <a:rPr lang="en-US" sz="900" b="1" i="0" u="none" strike="noStrike">
                          <a:solidFill>
                            <a:srgbClr val="000000"/>
                          </a:solidFill>
                          <a:effectLst/>
                          <a:latin typeface="Calibri" panose="020F0502020204030204" pitchFamily="34" charset="0"/>
                        </a:rPr>
                        <a:t>RU)</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12">
                  <a:txBody>
                    <a:bodyPr/>
                    <a:lstStyle/>
                    <a:p>
                      <a:pPr algn="ctr" fontAlgn="ctr"/>
                      <a:r>
                        <a:rPr lang="ru-RU" sz="500" b="1" i="0" u="none" strike="noStrike">
                          <a:solidFill>
                            <a:srgbClr val="000000"/>
                          </a:solidFill>
                          <a:effectLst/>
                          <a:latin typeface="Calibri" panose="020F0502020204030204" pitchFamily="34" charset="0"/>
                        </a:rPr>
                        <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Московская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Ленинградская область</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extLst>
                  <a:ext uri="{0D108BD9-81ED-4DB2-BD59-A6C34878D82A}">
                    <a16:rowId xmlns:a16="http://schemas.microsoft.com/office/drawing/2014/main" xmlns="" val="3980852771"/>
                  </a:ext>
                </a:extLst>
              </a:tr>
              <a:tr h="153180">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АА-(</a:t>
                      </a:r>
                      <a:r>
                        <a:rPr lang="en-US" sz="800" b="1" i="0" u="none" strike="noStrike">
                          <a:solidFill>
                            <a:srgbClr val="000000"/>
                          </a:solidFill>
                          <a:effectLst/>
                          <a:latin typeface="Calibri" panose="020F0502020204030204" pitchFamily="34" charset="0"/>
                        </a:rPr>
                        <a:t>RU)</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11">
                  <a:txBody>
                    <a:bodyPr/>
                    <a:lstStyle/>
                    <a:p>
                      <a:pPr algn="ctr" fontAlgn="ctr"/>
                      <a:r>
                        <a:rPr lang="ru-RU" sz="500" b="1" i="0" u="none" strike="noStrike">
                          <a:solidFill>
                            <a:srgbClr val="000000"/>
                          </a:solidFill>
                          <a:effectLst/>
                          <a:latin typeface="Calibri" panose="020F0502020204030204" pitchFamily="34" charset="0"/>
                        </a:rPr>
                        <a:t>Липецкая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Самарская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Челябинская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Новосибирская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Красноярский край</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3669942749"/>
                  </a:ext>
                </a:extLst>
              </a:tr>
              <a:tr h="153180">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dirty="0">
                          <a:solidFill>
                            <a:srgbClr val="000000"/>
                          </a:solidFill>
                          <a:effectLst/>
                          <a:latin typeface="Calibri" panose="020F0502020204030204" pitchFamily="34" charset="0"/>
                        </a:rPr>
                        <a:t>А+(</a:t>
                      </a:r>
                      <a:r>
                        <a:rPr lang="en-US" sz="800" b="1" i="0" u="none" strike="noStrike" dirty="0">
                          <a:solidFill>
                            <a:srgbClr val="000000"/>
                          </a:solidFill>
                          <a:effectLst/>
                          <a:latin typeface="Calibri" panose="020F0502020204030204" pitchFamily="34" charset="0"/>
                        </a:rPr>
                        <a:t>RU)</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10">
                  <a:txBody>
                    <a:bodyPr/>
                    <a:lstStyle/>
                    <a:p>
                      <a:pPr algn="ctr" fontAlgn="ctr"/>
                      <a:r>
                        <a:rPr lang="ru-RU" sz="500" b="1" i="0" u="none" strike="noStrike">
                          <a:solidFill>
                            <a:srgbClr val="000000"/>
                          </a:solidFill>
                          <a:effectLst/>
                          <a:latin typeface="Calibri" panose="020F0502020204030204" pitchFamily="34" charset="0"/>
                        </a:rPr>
                        <a:t>Белгородская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Краснодарский край</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3686076359"/>
                  </a:ext>
                </a:extLst>
              </a:tr>
              <a:tr h="153180">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А(</a:t>
                      </a:r>
                      <a:r>
                        <a:rPr lang="en-US" sz="800" b="1" i="0" u="none" strike="noStrike">
                          <a:solidFill>
                            <a:srgbClr val="000000"/>
                          </a:solidFill>
                          <a:effectLst/>
                          <a:latin typeface="Calibri" panose="020F0502020204030204" pitchFamily="34" charset="0"/>
                        </a:rPr>
                        <a:t>RU)</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9">
                  <a:txBody>
                    <a:bodyPr/>
                    <a:lstStyle/>
                    <a:p>
                      <a:pPr algn="ctr" fontAlgn="ctr"/>
                      <a:r>
                        <a:rPr lang="ru-RU" sz="500" b="1" i="0" u="none" strike="noStrike">
                          <a:solidFill>
                            <a:srgbClr val="000000"/>
                          </a:solidFill>
                          <a:effectLst/>
                          <a:latin typeface="Calibri" panose="020F0502020204030204" pitchFamily="34" charset="0"/>
                        </a:rPr>
                        <a:t>Алтайский край</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Курская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Оренбургская область</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Свердловсквя область</a:t>
                      </a:r>
                      <a:br>
                        <a:rPr lang="ru-RU" sz="500" b="1" i="0" u="none" strike="noStrike">
                          <a:solidFill>
                            <a:srgbClr val="000000"/>
                          </a:solidFill>
                          <a:effectLst/>
                          <a:latin typeface="Calibri" panose="020F0502020204030204" pitchFamily="34" charset="0"/>
                        </a:rPr>
                      </a:br>
                      <a:endParaRPr lang="ru-RU" sz="500" b="1" i="0" u="none" strike="noStrike">
                        <a:solidFill>
                          <a:srgbClr val="000000"/>
                        </a:solidFill>
                        <a:effectLst/>
                        <a:latin typeface="Calibri" panose="020F0502020204030204" pitchFamily="34" charset="0"/>
                      </a:endParaRP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2135235321"/>
                  </a:ext>
                </a:extLst>
              </a:tr>
              <a:tr h="145886">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C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C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C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А-(</a:t>
                      </a:r>
                      <a:r>
                        <a:rPr lang="en-US" sz="800" b="1" i="0" u="none" strike="noStrike">
                          <a:solidFill>
                            <a:srgbClr val="000000"/>
                          </a:solidFill>
                          <a:effectLst/>
                          <a:latin typeface="Calibri" panose="020F0502020204030204" pitchFamily="34" charset="0"/>
                        </a:rPr>
                        <a:t>RU)</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8">
                  <a:txBody>
                    <a:bodyPr/>
                    <a:lstStyle/>
                    <a:p>
                      <a:pPr algn="ctr" fontAlgn="ctr"/>
                      <a:r>
                        <a:rPr lang="ru-RU" sz="500" b="1" i="0" u="none" strike="noStrike" dirty="0">
                          <a:solidFill>
                            <a:srgbClr val="000000"/>
                          </a:solidFill>
                          <a:effectLst/>
                          <a:latin typeface="Calibri" panose="020F0502020204030204" pitchFamily="34" charset="0"/>
                        </a:rPr>
                        <a:t>Калужская область  Кемеровская область</a:t>
                      </a:r>
                    </a:p>
                    <a:p>
                      <a:pPr algn="ctr" fontAlgn="ctr"/>
                      <a:r>
                        <a:rPr lang="ru-RU" sz="500" b="1" i="0" u="none" strike="noStrike" dirty="0">
                          <a:solidFill>
                            <a:srgbClr val="000000"/>
                          </a:solidFill>
                          <a:effectLst/>
                          <a:latin typeface="Calibri" panose="020F0502020204030204" pitchFamily="34" charset="0"/>
                        </a:rPr>
                        <a:t>Мурманская область</a:t>
                      </a:r>
                    </a:p>
                    <a:p>
                      <a:pPr algn="ctr" fontAlgn="ctr"/>
                      <a:r>
                        <a:rPr lang="ru-RU" sz="500" b="1" i="0" u="none" strike="noStrike" dirty="0">
                          <a:solidFill>
                            <a:srgbClr val="000000"/>
                          </a:solidFill>
                          <a:effectLst/>
                          <a:latin typeface="Calibri" panose="020F0502020204030204" pitchFamily="34" charset="0"/>
                        </a:rPr>
                        <a:t>Рязанская область</a:t>
                      </a:r>
                    </a:p>
                    <a:p>
                      <a:pPr algn="ctr" fontAlgn="ctr"/>
                      <a:r>
                        <a:rPr lang="ru-RU" sz="500" b="1" i="0" u="none" strike="noStrike" dirty="0">
                          <a:solidFill>
                            <a:srgbClr val="000000"/>
                          </a:solidFill>
                          <a:effectLst/>
                          <a:latin typeface="Calibri" panose="020F0502020204030204" pitchFamily="34" charset="0"/>
                        </a:rPr>
                        <a:t>Тверская область</a:t>
                      </a:r>
                      <a:br>
                        <a:rPr lang="ru-RU" sz="500" b="1" i="0" u="none" strike="noStrike" dirty="0">
                          <a:solidFill>
                            <a:srgbClr val="000000"/>
                          </a:solidFill>
                          <a:effectLst/>
                          <a:latin typeface="Calibri" panose="020F0502020204030204" pitchFamily="34" charset="0"/>
                        </a:rPr>
                      </a:br>
                      <a:endParaRPr lang="ru-RU" sz="500" b="1" i="0" u="none" strike="noStrike" dirty="0">
                        <a:solidFill>
                          <a:srgbClr val="000000"/>
                        </a:solidFill>
                        <a:effectLst/>
                        <a:latin typeface="Calibri" panose="020F0502020204030204" pitchFamily="34" charset="0"/>
                      </a:endParaRP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320907156"/>
                  </a:ext>
                </a:extLst>
              </a:tr>
              <a:tr h="145886">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C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ВВВ+(</a:t>
                      </a:r>
                      <a:r>
                        <a:rPr lang="en-US" sz="800" b="1" i="0" u="none" strike="noStrike">
                          <a:solidFill>
                            <a:srgbClr val="000000"/>
                          </a:solidFill>
                          <a:effectLst/>
                          <a:latin typeface="Calibri" panose="020F0502020204030204" pitchFamily="34" charset="0"/>
                        </a:rPr>
                        <a:t>RU)</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7">
                  <a:txBody>
                    <a:bodyPr/>
                    <a:lstStyle/>
                    <a:p>
                      <a:pPr algn="ctr" fontAlgn="ctr"/>
                      <a:r>
                        <a:rPr lang="ru-RU" sz="500" b="1" i="0" u="none" strike="noStrike" dirty="0">
                          <a:solidFill>
                            <a:srgbClr val="000000"/>
                          </a:solidFill>
                          <a:effectLst/>
                          <a:latin typeface="Calibri" panose="020F0502020204030204" pitchFamily="34" charset="0"/>
                        </a:rPr>
                        <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Республика Коми</a:t>
                      </a:r>
                      <a:br>
                        <a:rPr lang="ru-RU" sz="500" b="1" i="0" u="none" strike="noStrike" dirty="0">
                          <a:solidFill>
                            <a:srgbClr val="000000"/>
                          </a:solidFill>
                          <a:effectLst/>
                          <a:latin typeface="Calibri" panose="020F0502020204030204" pitchFamily="34" charset="0"/>
                        </a:rPr>
                      </a:br>
                      <a:endParaRPr lang="ru-RU" sz="500" b="1" i="0" u="none" strike="noStrike" dirty="0">
                        <a:solidFill>
                          <a:srgbClr val="000000"/>
                        </a:solidFill>
                        <a:effectLst/>
                        <a:latin typeface="Calibri" panose="020F0502020204030204" pitchFamily="34" charset="0"/>
                      </a:endParaRP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2195127368"/>
                  </a:ext>
                </a:extLst>
              </a:tr>
              <a:tr h="145886">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ВВВ (</a:t>
                      </a:r>
                      <a:r>
                        <a:rPr lang="en-US" sz="800" b="1" i="0" u="none" strike="noStrike">
                          <a:solidFill>
                            <a:srgbClr val="000000"/>
                          </a:solidFill>
                          <a:effectLst/>
                          <a:latin typeface="Calibri" panose="020F0502020204030204" pitchFamily="34" charset="0"/>
                        </a:rPr>
                        <a:t>RU)</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6">
                  <a:txBody>
                    <a:bodyPr/>
                    <a:lstStyle/>
                    <a:p>
                      <a:pPr algn="ctr" fontAlgn="ctr"/>
                      <a:r>
                        <a:rPr lang="ru-RU" sz="500" b="1" i="0" u="none" strike="noStrike" dirty="0">
                          <a:solidFill>
                            <a:srgbClr val="000000"/>
                          </a:solidFill>
                          <a:effectLst/>
                          <a:latin typeface="Calibri" panose="020F0502020204030204" pitchFamily="34" charset="0"/>
                        </a:rPr>
                        <a:t>Пензенская область</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Тамбовская область</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Кировская область</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Новгородская область</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Костромская область</a:t>
                      </a:r>
                    </a:p>
                    <a:p>
                      <a:pPr algn="ctr" fontAlgn="ctr"/>
                      <a:r>
                        <a:rPr lang="ru-RU" sz="500" b="1" i="0" u="none" strike="noStrike" dirty="0">
                          <a:solidFill>
                            <a:srgbClr val="000000"/>
                          </a:solidFill>
                          <a:effectLst/>
                          <a:latin typeface="Calibri" panose="020F0502020204030204" pitchFamily="34" charset="0"/>
                        </a:rPr>
                        <a:t>Томская область</a:t>
                      </a:r>
                    </a:p>
                    <a:p>
                      <a:pPr algn="ctr" fontAlgn="ctr"/>
                      <a:r>
                        <a:rPr lang="ru-RU" sz="500" b="1" i="0" u="none" strike="noStrike" dirty="0">
                          <a:solidFill>
                            <a:srgbClr val="000000"/>
                          </a:solidFill>
                          <a:effectLst/>
                          <a:latin typeface="Calibri" panose="020F0502020204030204" pitchFamily="34" charset="0"/>
                        </a:rPr>
                        <a:t/>
                      </a:r>
                      <a:br>
                        <a:rPr lang="ru-RU" sz="500" b="1" i="0" u="none" strike="noStrike" dirty="0">
                          <a:solidFill>
                            <a:srgbClr val="000000"/>
                          </a:solidFill>
                          <a:effectLst/>
                          <a:latin typeface="Calibri" panose="020F0502020204030204" pitchFamily="34" charset="0"/>
                        </a:rPr>
                      </a:br>
                      <a:endParaRPr lang="ru-RU" sz="500" b="1" i="0" u="none" strike="noStrike" dirty="0">
                        <a:solidFill>
                          <a:srgbClr val="000000"/>
                        </a:solidFill>
                        <a:effectLst/>
                        <a:latin typeface="Calibri" panose="020F0502020204030204" pitchFamily="34" charset="0"/>
                      </a:endParaRP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3708629597"/>
                  </a:ext>
                </a:extLst>
              </a:tr>
              <a:tr h="134944">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ВВВ-(</a:t>
                      </a:r>
                      <a:r>
                        <a:rPr lang="en-US" sz="800" b="1" i="0" u="none" strike="noStrike">
                          <a:solidFill>
                            <a:srgbClr val="000000"/>
                          </a:solidFill>
                          <a:effectLst/>
                          <a:latin typeface="Calibri" panose="020F0502020204030204" pitchFamily="34" charset="0"/>
                        </a:rPr>
                        <a:t>RU)</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5">
                  <a:txBody>
                    <a:bodyPr/>
                    <a:lstStyle/>
                    <a:p>
                      <a:pPr algn="ctr" fontAlgn="ctr"/>
                      <a:r>
                        <a:rPr lang="ru-RU" sz="500" b="1" i="0" u="none" strike="noStrike" dirty="0">
                          <a:solidFill>
                            <a:srgbClr val="000000"/>
                          </a:solidFill>
                          <a:effectLst/>
                          <a:latin typeface="Calibri" panose="020F0502020204030204" pitchFamily="34" charset="0"/>
                        </a:rPr>
                        <a:t>Хабаровский край</a:t>
                      </a:r>
                      <a:br>
                        <a:rPr lang="ru-RU" sz="500" b="1" i="0" u="none" strike="noStrike" dirty="0">
                          <a:solidFill>
                            <a:srgbClr val="000000"/>
                          </a:solidFill>
                          <a:effectLst/>
                          <a:latin typeface="Calibri" panose="020F0502020204030204" pitchFamily="34" charset="0"/>
                        </a:rPr>
                      </a:br>
                      <a:endParaRPr lang="ru-RU" sz="500" b="1" i="0" u="none" strike="noStrike" dirty="0">
                        <a:solidFill>
                          <a:srgbClr val="000000"/>
                        </a:solidFill>
                        <a:effectLst/>
                        <a:latin typeface="Calibri" panose="020F0502020204030204" pitchFamily="34" charset="0"/>
                      </a:endParaRP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3378226248"/>
                  </a:ext>
                </a:extLst>
              </a:tr>
              <a:tr h="134944">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7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ВВ+(</a:t>
                      </a:r>
                      <a:r>
                        <a:rPr lang="en-US" sz="800" b="1" i="0" u="none" strike="noStrike">
                          <a:solidFill>
                            <a:srgbClr val="000000"/>
                          </a:solidFill>
                          <a:effectLst/>
                          <a:latin typeface="Calibri" panose="020F0502020204030204" pitchFamily="34" charset="0"/>
                        </a:rPr>
                        <a:t>RU)</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4">
                  <a:txBody>
                    <a:bodyPr/>
                    <a:lstStyle/>
                    <a:p>
                      <a:pPr algn="ctr" fontAlgn="ctr"/>
                      <a:r>
                        <a:rPr lang="ru-RU" sz="500" b="1" i="0" u="none" strike="noStrike" dirty="0">
                          <a:solidFill>
                            <a:srgbClr val="000000"/>
                          </a:solidFill>
                          <a:effectLst/>
                          <a:latin typeface="Calibri" panose="020F0502020204030204" pitchFamily="34" charset="0"/>
                        </a:rPr>
                        <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Магаданская область</a:t>
                      </a:r>
                      <a:br>
                        <a:rPr lang="ru-RU" sz="500" b="1" i="0" u="none" strike="noStrike" dirty="0">
                          <a:solidFill>
                            <a:srgbClr val="000000"/>
                          </a:solidFill>
                          <a:effectLst/>
                          <a:latin typeface="Calibri" panose="020F0502020204030204" pitchFamily="34" charset="0"/>
                        </a:rPr>
                      </a:br>
                      <a:endParaRPr lang="ru-RU" sz="500" b="1" i="0" u="none" strike="noStrike" dirty="0">
                        <a:solidFill>
                          <a:srgbClr val="000000"/>
                        </a:solidFill>
                        <a:effectLst/>
                        <a:latin typeface="Calibri" panose="020F0502020204030204" pitchFamily="34" charset="0"/>
                      </a:endParaRP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520395398"/>
                  </a:ext>
                </a:extLst>
              </a:tr>
              <a:tr h="134944">
                <a:tc>
                  <a:txBody>
                    <a:bodyPr/>
                    <a:lstStyle/>
                    <a:p>
                      <a:pPr algn="ctr" fontAlgn="ctr"/>
                      <a:r>
                        <a:rPr lang="ru-RU" sz="6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ВВ(</a:t>
                      </a:r>
                      <a:r>
                        <a:rPr lang="en-US" sz="800" b="1" i="0" u="none" strike="noStrike">
                          <a:solidFill>
                            <a:srgbClr val="000000"/>
                          </a:solidFill>
                          <a:effectLst/>
                          <a:latin typeface="Calibri" panose="020F0502020204030204" pitchFamily="34" charset="0"/>
                        </a:rPr>
                        <a:t>RU)</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500" b="1" i="0" u="none" strike="noStrike" dirty="0">
                          <a:solidFill>
                            <a:srgbClr val="000000"/>
                          </a:solidFill>
                          <a:effectLst/>
                          <a:latin typeface="Calibri" panose="020F0502020204030204" pitchFamily="34" charset="0"/>
                        </a:rPr>
                        <a:t>Республика Мордовия</a:t>
                      </a:r>
                    </a:p>
                    <a:p>
                      <a:pPr algn="ctr" fontAlgn="ctr"/>
                      <a:r>
                        <a:rPr lang="ru-RU" sz="500" b="1" i="0" u="none" strike="noStrike" dirty="0">
                          <a:solidFill>
                            <a:srgbClr val="000000"/>
                          </a:solidFill>
                          <a:effectLst/>
                          <a:latin typeface="Calibri" panose="020F0502020204030204" pitchFamily="34" charset="0"/>
                        </a:rPr>
                        <a:t> </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4044793296"/>
                  </a:ext>
                </a:extLst>
              </a:tr>
              <a:tr h="134944">
                <a:tc>
                  <a:txBody>
                    <a:bodyPr/>
                    <a:lstStyle/>
                    <a:p>
                      <a:pPr algn="ctr" fontAlgn="ctr"/>
                      <a:r>
                        <a:rPr lang="ru-RU" sz="800" b="1" i="0" u="none" strike="noStrike">
                          <a:solidFill>
                            <a:srgbClr val="000000"/>
                          </a:solidFill>
                          <a:effectLst/>
                          <a:latin typeface="Calibri" panose="020F0502020204030204" pitchFamily="34" charset="0"/>
                        </a:rPr>
                        <a:t>ВВ-(</a:t>
                      </a:r>
                      <a:r>
                        <a:rPr lang="en-US" sz="800" b="1" i="0" u="none" strike="noStrike">
                          <a:solidFill>
                            <a:srgbClr val="000000"/>
                          </a:solidFill>
                          <a:effectLst/>
                          <a:latin typeface="Calibri" panose="020F0502020204030204" pitchFamily="34" charset="0"/>
                        </a:rPr>
                        <a:t>RU)</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2">
                  <a:txBody>
                    <a:bodyPr/>
                    <a:lstStyle/>
                    <a:p>
                      <a:pPr algn="ctr" fontAlgn="ctr"/>
                      <a:endParaRPr lang="ru-RU" sz="500" b="1" i="0" u="none" strike="noStrike" dirty="0">
                        <a:solidFill>
                          <a:srgbClr val="000000"/>
                        </a:solidFill>
                        <a:effectLst/>
                        <a:latin typeface="Calibri" panose="020F0502020204030204" pitchFamily="34" charset="0"/>
                      </a:endParaRP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2564335769"/>
                  </a:ext>
                </a:extLst>
              </a:tr>
              <a:tr h="107004">
                <a:tc>
                  <a:txBody>
                    <a:bodyPr/>
                    <a:lstStyle/>
                    <a:p>
                      <a:pPr algn="ctr" fontAlgn="ctr"/>
                      <a:r>
                        <a:rPr lang="ru-RU" sz="500" b="1" i="0" u="none" strike="noStrike">
                          <a:solidFill>
                            <a:srgbClr val="000000"/>
                          </a:solidFill>
                          <a:effectLst/>
                          <a:latin typeface="Calibri" panose="020F0502020204030204" pitchFamily="34" charset="0"/>
                        </a:rPr>
                        <a:t> </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3577578182"/>
                  </a:ext>
                </a:extLst>
              </a:tr>
              <a:tr h="189651">
                <a:tc gridSpan="3">
                  <a:txBody>
                    <a:bodyPr/>
                    <a:lstStyle/>
                    <a:p>
                      <a:pPr algn="ctr" fontAlgn="ctr"/>
                      <a:r>
                        <a:rPr lang="ru-RU" sz="500" b="1" i="0" u="none" strike="noStrike">
                          <a:solidFill>
                            <a:srgbClr val="000000"/>
                          </a:solidFill>
                          <a:effectLst/>
                          <a:latin typeface="Calibri" panose="020F0502020204030204" pitchFamily="34" charset="0"/>
                        </a:rPr>
                        <a:t>умеренно низкий уровень кредитоспособности</a:t>
                      </a:r>
                    </a:p>
                  </a:txBody>
                  <a:tcPr marL="3677" marR="3677" marT="3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ru-RU"/>
                    </a:p>
                  </a:txBody>
                  <a:tcPr/>
                </a:tc>
                <a:tc hMerge="1">
                  <a:txBody>
                    <a:bodyPr/>
                    <a:lstStyle/>
                    <a:p>
                      <a:endParaRPr lang="ru-RU"/>
                    </a:p>
                  </a:txBody>
                  <a:tcPr/>
                </a:tc>
                <a:tc gridSpan="3">
                  <a:txBody>
                    <a:bodyPr/>
                    <a:lstStyle/>
                    <a:p>
                      <a:pPr algn="ctr" fontAlgn="ctr"/>
                      <a:r>
                        <a:rPr lang="ru-RU" sz="500" b="1" i="0" u="none" strike="noStrike">
                          <a:solidFill>
                            <a:srgbClr val="000000"/>
                          </a:solidFill>
                          <a:effectLst/>
                          <a:latin typeface="Calibri" panose="020F0502020204030204" pitchFamily="34" charset="0"/>
                        </a:rPr>
                        <a:t>умеренный уровень кредитоспособности</a:t>
                      </a:r>
                    </a:p>
                  </a:txBody>
                  <a:tcPr marL="3677" marR="3677" marT="3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ru-RU"/>
                    </a:p>
                  </a:txBody>
                  <a:tcPr/>
                </a:tc>
                <a:tc hMerge="1">
                  <a:txBody>
                    <a:bodyPr/>
                    <a:lstStyle/>
                    <a:p>
                      <a:endParaRPr lang="ru-RU"/>
                    </a:p>
                  </a:txBody>
                  <a:tcPr/>
                </a:tc>
                <a:tc gridSpan="3">
                  <a:txBody>
                    <a:bodyPr/>
                    <a:lstStyle/>
                    <a:p>
                      <a:pPr algn="ctr" fontAlgn="ctr"/>
                      <a:r>
                        <a:rPr lang="ru-RU" sz="500" b="1" i="0" u="none" strike="noStrike">
                          <a:solidFill>
                            <a:srgbClr val="000000"/>
                          </a:solidFill>
                          <a:effectLst/>
                          <a:latin typeface="Calibri" panose="020F0502020204030204" pitchFamily="34" charset="0"/>
                        </a:rPr>
                        <a:t>умеренно высокий уровень кредитоспособности</a:t>
                      </a:r>
                    </a:p>
                  </a:txBody>
                  <a:tcPr marL="3677" marR="3677" marT="3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ru-RU"/>
                    </a:p>
                  </a:txBody>
                  <a:tcPr/>
                </a:tc>
                <a:tc hMerge="1">
                  <a:txBody>
                    <a:bodyPr/>
                    <a:lstStyle/>
                    <a:p>
                      <a:endParaRPr lang="ru-RU"/>
                    </a:p>
                  </a:txBody>
                  <a:tcPr/>
                </a:tc>
                <a:tc gridSpan="3">
                  <a:txBody>
                    <a:bodyPr/>
                    <a:lstStyle/>
                    <a:p>
                      <a:pPr algn="ctr" fontAlgn="ctr"/>
                      <a:r>
                        <a:rPr lang="ru-RU" sz="500" b="1" i="0" u="none" strike="noStrike">
                          <a:solidFill>
                            <a:srgbClr val="000000"/>
                          </a:solidFill>
                          <a:effectLst/>
                          <a:latin typeface="Calibri" panose="020F0502020204030204" pitchFamily="34" charset="0"/>
                        </a:rPr>
                        <a:t>высокий уровень кредитоспособности, незначительно ниже, чем максимальный</a:t>
                      </a:r>
                    </a:p>
                  </a:txBody>
                  <a:tcPr marL="3677" marR="3677" marT="3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ru-RU"/>
                    </a:p>
                  </a:txBody>
                  <a:tcPr/>
                </a:tc>
                <a:tc hMerge="1">
                  <a:txBody>
                    <a:bodyPr/>
                    <a:lstStyle/>
                    <a:p>
                      <a:endParaRPr lang="ru-RU"/>
                    </a:p>
                  </a:txBody>
                  <a:tcPr/>
                </a:tc>
                <a:tc>
                  <a:txBody>
                    <a:bodyPr/>
                    <a:lstStyle/>
                    <a:p>
                      <a:pPr algn="ctr" fontAlgn="ctr"/>
                      <a:r>
                        <a:rPr lang="ru-RU" sz="500" b="1" i="0" u="none" strike="noStrike">
                          <a:solidFill>
                            <a:srgbClr val="000000"/>
                          </a:solidFill>
                          <a:effectLst/>
                          <a:latin typeface="Calibri" panose="020F0502020204030204" pitchFamily="34" charset="0"/>
                        </a:rPr>
                        <a:t>максимальный уровень кредитоспособности </a:t>
                      </a:r>
                    </a:p>
                  </a:txBody>
                  <a:tcPr marL="3677" marR="3677" marT="3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2237650256"/>
                  </a:ext>
                </a:extLst>
              </a:tr>
              <a:tr h="72942">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402277937"/>
                  </a:ext>
                </a:extLst>
              </a:tr>
              <a:tr h="72942">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tc>
                  <a:txBody>
                    <a:bodyPr/>
                    <a:lstStyle/>
                    <a:p>
                      <a:pPr algn="l" fontAlgn="b"/>
                      <a:endParaRPr lang="ru-RU" sz="400" b="0" i="0" u="none" strike="noStrike">
                        <a:solidFill>
                          <a:srgbClr val="000000"/>
                        </a:solidFill>
                        <a:effectLst/>
                        <a:latin typeface="Calibri" panose="020F0502020204030204" pitchFamily="34" charset="0"/>
                      </a:endParaRPr>
                    </a:p>
                  </a:txBody>
                  <a:tcPr marL="3677" marR="3677" marT="3677" marB="0" anchor="b">
                    <a:lnL>
                      <a:noFill/>
                    </a:lnL>
                    <a:lnR>
                      <a:noFill/>
                    </a:lnR>
                    <a:lnT>
                      <a:noFill/>
                    </a:lnT>
                    <a:lnB>
                      <a:noFill/>
                    </a:lnB>
                  </a:tcPr>
                </a:tc>
                <a:extLst>
                  <a:ext uri="{0D108BD9-81ED-4DB2-BD59-A6C34878D82A}">
                    <a16:rowId xmlns:a16="http://schemas.microsoft.com/office/drawing/2014/main" xmlns="" val="853921049"/>
                  </a:ext>
                </a:extLst>
              </a:tr>
              <a:tr h="146701">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400" b="0"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extLst>
                  <a:ext uri="{0D108BD9-81ED-4DB2-BD59-A6C34878D82A}">
                    <a16:rowId xmlns:a16="http://schemas.microsoft.com/office/drawing/2014/main" xmlns="" val="1425461019"/>
                  </a:ext>
                </a:extLst>
              </a:tr>
              <a:tr h="162576">
                <a:tc gridSpan="13">
                  <a:txBody>
                    <a:bodyPr/>
                    <a:lstStyle/>
                    <a:p>
                      <a:pPr algn="ctr" fontAlgn="ctr"/>
                      <a:r>
                        <a:rPr lang="ru-RU" sz="900" b="1" i="0" u="none" strike="noStrike" dirty="0">
                          <a:solidFill>
                            <a:srgbClr val="000000"/>
                          </a:solidFill>
                          <a:effectLst/>
                          <a:latin typeface="Calibri" panose="020F0502020204030204" pitchFamily="34" charset="0"/>
                        </a:rPr>
                        <a:t>Кредитные рейтинги субъектов РФ, которые проводят оценку у рейтингового агентства Эксперт РА</a:t>
                      </a:r>
                      <a:r>
                        <a:rPr lang="ru-RU" sz="1000" b="1" i="0" u="none" strike="noStrike" dirty="0">
                          <a:solidFill>
                            <a:srgbClr val="000000"/>
                          </a:solidFill>
                          <a:effectLst/>
                          <a:latin typeface="Calibri" panose="020F0502020204030204" pitchFamily="34" charset="0"/>
                        </a:rPr>
                        <a:t> </a:t>
                      </a:r>
                      <a:endParaRPr lang="ru-RU" sz="900" b="1" i="0" u="none" strike="noStrike" dirty="0">
                        <a:solidFill>
                          <a:srgbClr val="000000"/>
                        </a:solidFill>
                        <a:effectLst/>
                        <a:latin typeface="Calibri" panose="020F0502020204030204" pitchFamily="34" charset="0"/>
                      </a:endParaRPr>
                    </a:p>
                  </a:txBody>
                  <a:tcPr marL="3677" marR="3677" marT="3677" marB="0" anchor="ctr">
                    <a:lnL>
                      <a:noFill/>
                    </a:lnL>
                    <a:lnR>
                      <a:noFill/>
                    </a:lnR>
                    <a:lnT>
                      <a:noFill/>
                    </a:lnT>
                    <a:lnB>
                      <a:noFill/>
                    </a:lnB>
                    <a:solidFill>
                      <a:srgbClr val="D8E4BC"/>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2373053905"/>
                  </a:ext>
                </a:extLst>
              </a:tr>
              <a:tr h="149532">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900" b="1" i="0" u="none" strike="noStrike">
                          <a:solidFill>
                            <a:srgbClr val="000000"/>
                          </a:solidFill>
                          <a:effectLst/>
                          <a:latin typeface="Calibri" panose="020F0502020204030204" pitchFamily="34" charset="0"/>
                        </a:rPr>
                        <a:t>ru</a:t>
                      </a:r>
                      <a:r>
                        <a:rPr lang="ru-RU" sz="900" b="1" i="0" u="none" strike="noStrike">
                          <a:solidFill>
                            <a:srgbClr val="000000"/>
                          </a:solidFill>
                          <a:effectLst/>
                          <a:latin typeface="Calibri" panose="020F0502020204030204" pitchFamily="34" charset="0"/>
                        </a:rPr>
                        <a:t>ААА</a:t>
                      </a:r>
                    </a:p>
                  </a:txBody>
                  <a:tcPr marL="3677" marR="3677" marT="3677" marB="0" anchor="ctr">
                    <a:lnL>
                      <a:noFill/>
                    </a:lnL>
                    <a:lnR>
                      <a:noFill/>
                    </a:lnR>
                    <a:lnT>
                      <a:noFill/>
                    </a:lnT>
                    <a:lnB w="190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260266561"/>
                  </a:ext>
                </a:extLst>
              </a:tr>
              <a:tr h="153180">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900" b="1" i="0" u="none" strike="noStrike">
                          <a:solidFill>
                            <a:srgbClr val="000000"/>
                          </a:solidFill>
                          <a:effectLst/>
                          <a:latin typeface="Calibri" panose="020F0502020204030204" pitchFamily="34" charset="0"/>
                        </a:rPr>
                        <a:t>ru</a:t>
                      </a:r>
                      <a:r>
                        <a:rPr lang="ru-RU" sz="900" b="1" i="0" u="none" strike="noStrike">
                          <a:solidFill>
                            <a:srgbClr val="000000"/>
                          </a:solidFill>
                          <a:effectLst/>
                          <a:latin typeface="Calibri" panose="020F0502020204030204" pitchFamily="34" charset="0"/>
                        </a:rPr>
                        <a:t>АА+</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13">
                  <a:txBody>
                    <a:bodyPr/>
                    <a:lstStyle/>
                    <a:p>
                      <a:pPr algn="ctr" fontAlgn="ctr"/>
                      <a:r>
                        <a:rPr lang="ru-RU" sz="700" b="1" i="0" u="none" strike="noStrike" dirty="0">
                          <a:solidFill>
                            <a:srgbClr val="FF0000"/>
                          </a:solidFill>
                          <a:effectLst/>
                          <a:latin typeface="Calibri" panose="020F0502020204030204" pitchFamily="34" charset="0"/>
                        </a:rPr>
                        <a:t>Республика Татарстан</a:t>
                      </a:r>
                      <a:r>
                        <a:rPr lang="ru-RU" sz="500" b="1" i="0" u="none" strike="noStrike" dirty="0">
                          <a:solidFill>
                            <a:srgbClr val="000000"/>
                          </a:solidFill>
                          <a:effectLst/>
                          <a:latin typeface="Calibri" panose="020F0502020204030204" pitchFamily="34" charset="0"/>
                        </a:rPr>
                        <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
                      </a:r>
                      <a:br>
                        <a:rPr lang="ru-RU" sz="500" b="1" i="0" u="none" strike="noStrike" dirty="0">
                          <a:solidFill>
                            <a:srgbClr val="000000"/>
                          </a:solidFill>
                          <a:effectLst/>
                          <a:latin typeface="Calibri" panose="020F0502020204030204" pitchFamily="34" charset="0"/>
                        </a:rPr>
                      </a:br>
                      <a:endParaRPr lang="ru-RU" sz="500" b="1" i="0" u="none" strike="noStrike" dirty="0">
                        <a:solidFill>
                          <a:srgbClr val="000000"/>
                        </a:solidFill>
                        <a:effectLst/>
                        <a:latin typeface="Calibri" panose="020F0502020204030204" pitchFamily="34" charset="0"/>
                      </a:endParaRPr>
                    </a:p>
                  </a:txBody>
                  <a:tcPr marL="3677" marR="3677" marT="3677"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976636142"/>
                  </a:ext>
                </a:extLst>
              </a:tr>
              <a:tr h="153180">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900" b="1" i="0" u="none" strike="noStrike">
                          <a:solidFill>
                            <a:srgbClr val="000000"/>
                          </a:solidFill>
                          <a:effectLst/>
                          <a:latin typeface="Calibri" panose="020F0502020204030204" pitchFamily="34" charset="0"/>
                        </a:rPr>
                        <a:t>ru</a:t>
                      </a:r>
                      <a:r>
                        <a:rPr lang="ru-RU" sz="900" b="1" i="0" u="none" strike="noStrike">
                          <a:solidFill>
                            <a:srgbClr val="000000"/>
                          </a:solidFill>
                          <a:effectLst/>
                          <a:latin typeface="Calibri" panose="020F0502020204030204" pitchFamily="34" charset="0"/>
                        </a:rPr>
                        <a:t>АА</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12">
                  <a:txBody>
                    <a:bodyPr/>
                    <a:lstStyle/>
                    <a:p>
                      <a:pPr algn="ctr" fontAlgn="ctr"/>
                      <a:r>
                        <a:rPr lang="ru-RU" sz="500" b="1" i="0" u="none" strike="noStrike">
                          <a:solidFill>
                            <a:srgbClr val="000000"/>
                          </a:solidFill>
                          <a:effectLst/>
                          <a:latin typeface="Calibri" panose="020F0502020204030204" pitchFamily="34" charset="0"/>
                        </a:rPr>
                        <a:t/>
                      </a:r>
                      <a:br>
                        <a:rPr lang="ru-RU" sz="500" b="1" i="0" u="none" strike="noStrike">
                          <a:solidFill>
                            <a:srgbClr val="000000"/>
                          </a:solidFill>
                          <a:effectLst/>
                          <a:latin typeface="Calibri" panose="020F0502020204030204" pitchFamily="34" charset="0"/>
                        </a:rPr>
                      </a:br>
                      <a:r>
                        <a:rPr lang="ru-RU" sz="500" b="1" i="0" u="none" strike="noStrike">
                          <a:solidFill>
                            <a:srgbClr val="000000"/>
                          </a:solidFill>
                          <a:effectLst/>
                          <a:latin typeface="Calibri" panose="020F0502020204030204" pitchFamily="34" charset="0"/>
                        </a:rPr>
                        <a:t>Республика Башкортостан</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extLst>
                  <a:ext uri="{0D108BD9-81ED-4DB2-BD59-A6C34878D82A}">
                    <a16:rowId xmlns:a16="http://schemas.microsoft.com/office/drawing/2014/main" xmlns="" val="3555528210"/>
                  </a:ext>
                </a:extLst>
              </a:tr>
              <a:tr h="153180">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800" b="1" i="0" u="none" strike="noStrike">
                          <a:solidFill>
                            <a:srgbClr val="000000"/>
                          </a:solidFill>
                          <a:effectLst/>
                          <a:latin typeface="Calibri" panose="020F0502020204030204" pitchFamily="34" charset="0"/>
                        </a:rPr>
                        <a:t>ru</a:t>
                      </a:r>
                      <a:r>
                        <a:rPr lang="ru-RU" sz="800" b="1" i="0" u="none" strike="noStrike">
                          <a:solidFill>
                            <a:srgbClr val="000000"/>
                          </a:solidFill>
                          <a:effectLst/>
                          <a:latin typeface="Calibri" panose="020F0502020204030204" pitchFamily="34" charset="0"/>
                        </a:rPr>
                        <a:t>АА-</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11">
                  <a:txBody>
                    <a:bodyPr/>
                    <a:lstStyle/>
                    <a:p>
                      <a:pPr algn="ctr" fontAlgn="ctr"/>
                      <a:r>
                        <a:rPr lang="ru-RU" sz="500" b="1" i="0" u="none" strike="noStrike">
                          <a:solidFill>
                            <a:srgbClr val="000000"/>
                          </a:solidFill>
                          <a:effectLst/>
                          <a:latin typeface="Calibri" panose="020F0502020204030204" pitchFamily="34" charset="0"/>
                        </a:rPr>
                        <a:t> </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2027248092"/>
                  </a:ext>
                </a:extLst>
              </a:tr>
              <a:tr h="153180">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800" b="1" i="0" u="none" strike="noStrike">
                          <a:solidFill>
                            <a:srgbClr val="000000"/>
                          </a:solidFill>
                          <a:effectLst/>
                          <a:latin typeface="Calibri" panose="020F0502020204030204" pitchFamily="34" charset="0"/>
                        </a:rPr>
                        <a:t>ru</a:t>
                      </a:r>
                      <a:r>
                        <a:rPr lang="ru-RU" sz="800" b="1" i="0" u="none" strike="noStrike">
                          <a:solidFill>
                            <a:srgbClr val="000000"/>
                          </a:solidFill>
                          <a:effectLst/>
                          <a:latin typeface="Calibri" panose="020F0502020204030204" pitchFamily="34" charset="0"/>
                        </a:rPr>
                        <a:t>А+</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10">
                  <a:txBody>
                    <a:bodyPr/>
                    <a:lstStyle/>
                    <a:p>
                      <a:pPr algn="ctr" fontAlgn="ctr"/>
                      <a:r>
                        <a:rPr lang="ru-RU" sz="500" b="1" i="0" u="none" strike="noStrike" dirty="0">
                          <a:solidFill>
                            <a:srgbClr val="000000"/>
                          </a:solidFill>
                          <a:effectLst/>
                          <a:latin typeface="Calibri" panose="020F0502020204030204" pitchFamily="34" charset="0"/>
                        </a:rPr>
                        <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Свердловская область</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Республика Саха (Якутия)</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2228475414"/>
                  </a:ext>
                </a:extLst>
              </a:tr>
              <a:tr h="153180">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9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800" b="1" i="0" u="none" strike="noStrike">
                          <a:solidFill>
                            <a:srgbClr val="000000"/>
                          </a:solidFill>
                          <a:effectLst/>
                          <a:latin typeface="Calibri" panose="020F0502020204030204" pitchFamily="34" charset="0"/>
                        </a:rPr>
                        <a:t>ru</a:t>
                      </a:r>
                      <a:r>
                        <a:rPr lang="ru-RU" sz="800" b="1" i="0" u="none" strike="noStrike">
                          <a:solidFill>
                            <a:srgbClr val="000000"/>
                          </a:solidFill>
                          <a:effectLst/>
                          <a:latin typeface="Calibri" panose="020F0502020204030204" pitchFamily="34" charset="0"/>
                        </a:rPr>
                        <a:t>А</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9">
                  <a:txBody>
                    <a:bodyPr/>
                    <a:lstStyle/>
                    <a:p>
                      <a:pPr algn="ctr" fontAlgn="ctr"/>
                      <a:r>
                        <a:rPr lang="ru-RU" sz="500" b="1" i="0" u="none" strike="noStrike" dirty="0">
                          <a:solidFill>
                            <a:srgbClr val="000000"/>
                          </a:solidFill>
                          <a:effectLst/>
                          <a:latin typeface="Calibri" panose="020F0502020204030204" pitchFamily="34" charset="0"/>
                        </a:rPr>
                        <a:t>Камчатский край</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Тульская область</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Ненецкий АО</a:t>
                      </a:r>
                    </a:p>
                    <a:p>
                      <a:pPr algn="ctr" fontAlgn="ctr"/>
                      <a:r>
                        <a:rPr lang="ru-RU" sz="500" b="1" i="0" u="none" strike="noStrike" dirty="0">
                          <a:solidFill>
                            <a:srgbClr val="000000"/>
                          </a:solidFill>
                          <a:effectLst/>
                          <a:latin typeface="Calibri" panose="020F0502020204030204" pitchFamily="34" charset="0"/>
                        </a:rPr>
                        <a:t>Калининградская область</a:t>
                      </a:r>
                    </a:p>
                    <a:p>
                      <a:pPr algn="ctr" fontAlgn="ctr"/>
                      <a:r>
                        <a:rPr lang="ru-RU" sz="500" b="1" i="0" u="none" strike="noStrike" dirty="0">
                          <a:solidFill>
                            <a:srgbClr val="000000"/>
                          </a:solidFill>
                          <a:effectLst/>
                          <a:latin typeface="Calibri" panose="020F0502020204030204" pitchFamily="34" charset="0"/>
                        </a:rPr>
                        <a:t>Ставропольский край</a:t>
                      </a:r>
                    </a:p>
                    <a:p>
                      <a:pPr algn="ctr" fontAlgn="ctr"/>
                      <a:r>
                        <a:rPr lang="ru-RU" sz="500" b="1" i="0" u="none" strike="noStrike" dirty="0">
                          <a:solidFill>
                            <a:srgbClr val="000000"/>
                          </a:solidFill>
                          <a:effectLst/>
                          <a:latin typeface="Calibri" panose="020F0502020204030204" pitchFamily="34" charset="0"/>
                        </a:rPr>
                        <a:t>Нижегородская область</a:t>
                      </a:r>
                    </a:p>
                    <a:p>
                      <a:pPr algn="ctr" fontAlgn="ctr"/>
                      <a:endParaRPr lang="ru-RU" sz="500" b="1" i="0" u="none" strike="noStrike" dirty="0">
                        <a:solidFill>
                          <a:srgbClr val="000000"/>
                        </a:solidFill>
                        <a:effectLst/>
                        <a:latin typeface="Calibri" panose="020F0502020204030204" pitchFamily="34" charset="0"/>
                      </a:endParaRPr>
                    </a:p>
                    <a:p>
                      <a:pPr algn="ctr" fontAlgn="ctr"/>
                      <a:endParaRPr lang="ru-RU" sz="500" b="1" i="0" u="none" strike="noStrike" dirty="0">
                        <a:solidFill>
                          <a:srgbClr val="000000"/>
                        </a:solidFill>
                        <a:effectLst/>
                        <a:latin typeface="Calibri" panose="020F0502020204030204" pitchFamily="34" charset="0"/>
                      </a:endParaRP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3728149061"/>
                  </a:ext>
                </a:extLst>
              </a:tr>
              <a:tr h="145886">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C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C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C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800" b="1" i="0" u="none" strike="noStrike">
                          <a:solidFill>
                            <a:srgbClr val="000000"/>
                          </a:solidFill>
                          <a:effectLst/>
                          <a:latin typeface="Calibri" panose="020F0502020204030204" pitchFamily="34" charset="0"/>
                        </a:rPr>
                        <a:t>ru</a:t>
                      </a:r>
                      <a:r>
                        <a:rPr lang="ru-RU" sz="800" b="1" i="0" u="none" strike="noStrike">
                          <a:solidFill>
                            <a:srgbClr val="000000"/>
                          </a:solidFill>
                          <a:effectLst/>
                          <a:latin typeface="Calibri" panose="020F0502020204030204" pitchFamily="34" charset="0"/>
                        </a:rPr>
                        <a:t>А-</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8">
                  <a:txBody>
                    <a:bodyPr/>
                    <a:lstStyle/>
                    <a:p>
                      <a:pPr algn="ctr" fontAlgn="ctr"/>
                      <a:r>
                        <a:rPr lang="ru-RU" sz="500" b="1" i="0" u="none" strike="noStrike" dirty="0">
                          <a:solidFill>
                            <a:srgbClr val="000000"/>
                          </a:solidFill>
                          <a:effectLst/>
                          <a:latin typeface="Calibri" panose="020F0502020204030204" pitchFamily="34" charset="0"/>
                        </a:rPr>
                        <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Чувашская Республика</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Пермский край</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3502979153"/>
                  </a:ext>
                </a:extLst>
              </a:tr>
              <a:tr h="145886">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C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800" b="1" i="0" u="none" strike="noStrike">
                          <a:solidFill>
                            <a:srgbClr val="000000"/>
                          </a:solidFill>
                          <a:effectLst/>
                          <a:latin typeface="Calibri" panose="020F0502020204030204" pitchFamily="34" charset="0"/>
                        </a:rPr>
                        <a:t>ru</a:t>
                      </a:r>
                      <a:r>
                        <a:rPr lang="ru-RU" sz="800" b="1" i="0" u="none" strike="noStrike">
                          <a:solidFill>
                            <a:srgbClr val="000000"/>
                          </a:solidFill>
                          <a:effectLst/>
                          <a:latin typeface="Calibri" panose="020F0502020204030204" pitchFamily="34" charset="0"/>
                        </a:rPr>
                        <a:t>ВВВ+</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7">
                  <a:txBody>
                    <a:bodyPr/>
                    <a:lstStyle/>
                    <a:p>
                      <a:pPr algn="ctr" fontAlgn="ctr"/>
                      <a:r>
                        <a:rPr lang="ru-RU" sz="500" b="1" i="0" u="none" strike="noStrike" dirty="0">
                          <a:solidFill>
                            <a:srgbClr val="000000"/>
                          </a:solidFill>
                          <a:effectLst/>
                          <a:latin typeface="Calibri" panose="020F0502020204030204" pitchFamily="34" charset="0"/>
                        </a:rPr>
                        <a:t>Волгоградская область</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Саратовская область</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Омская область</a:t>
                      </a:r>
                    </a:p>
                    <a:p>
                      <a:pPr algn="ctr" fontAlgn="ctr"/>
                      <a:r>
                        <a:rPr lang="ru-RU" sz="500" b="1" i="0" u="none" strike="noStrike" dirty="0">
                          <a:solidFill>
                            <a:srgbClr val="000000"/>
                          </a:solidFill>
                          <a:effectLst/>
                          <a:latin typeface="Calibri" panose="020F0502020204030204" pitchFamily="34" charset="0"/>
                        </a:rPr>
                        <a:t>Ярославская область</a:t>
                      </a:r>
                      <a:br>
                        <a:rPr lang="ru-RU" sz="500" b="1" i="0" u="none" strike="noStrike" dirty="0">
                          <a:solidFill>
                            <a:srgbClr val="000000"/>
                          </a:solidFill>
                          <a:effectLst/>
                          <a:latin typeface="Calibri" panose="020F0502020204030204" pitchFamily="34" charset="0"/>
                        </a:rPr>
                      </a:br>
                      <a:endParaRPr lang="ru-RU" sz="500" b="1" i="0" u="none" strike="noStrike" dirty="0">
                        <a:solidFill>
                          <a:srgbClr val="000000"/>
                        </a:solidFill>
                        <a:effectLst/>
                        <a:latin typeface="Calibri" panose="020F0502020204030204" pitchFamily="34" charset="0"/>
                      </a:endParaRP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67020620"/>
                  </a:ext>
                </a:extLst>
              </a:tr>
              <a:tr h="145886">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800" b="1" i="0" u="none" strike="noStrike">
                          <a:solidFill>
                            <a:srgbClr val="000000"/>
                          </a:solidFill>
                          <a:effectLst/>
                          <a:latin typeface="Calibri" panose="020F0502020204030204" pitchFamily="34" charset="0"/>
                        </a:rPr>
                        <a:t>ru</a:t>
                      </a:r>
                      <a:r>
                        <a:rPr lang="ru-RU" sz="800" b="1" i="0" u="none" strike="noStrike">
                          <a:solidFill>
                            <a:srgbClr val="000000"/>
                          </a:solidFill>
                          <a:effectLst/>
                          <a:latin typeface="Calibri" panose="020F0502020204030204" pitchFamily="34" charset="0"/>
                        </a:rPr>
                        <a:t>ВВВ</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6">
                  <a:txBody>
                    <a:bodyPr/>
                    <a:lstStyle/>
                    <a:p>
                      <a:pPr algn="ctr" fontAlgn="ctr"/>
                      <a:r>
                        <a:rPr lang="ru-RU" sz="500" b="1" i="0" u="none" strike="noStrike" dirty="0">
                          <a:solidFill>
                            <a:srgbClr val="000000"/>
                          </a:solidFill>
                          <a:effectLst/>
                          <a:latin typeface="Calibri" panose="020F0502020204030204" pitchFamily="34" charset="0"/>
                        </a:rPr>
                        <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Республика Бурятия</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Республика Марий ЭЛ</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Магаданская область</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Республика Адыгея</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3672545331"/>
                  </a:ext>
                </a:extLst>
              </a:tr>
              <a:tr h="134944">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8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800" b="1" i="0" u="none" strike="noStrike">
                          <a:solidFill>
                            <a:srgbClr val="000000"/>
                          </a:solidFill>
                          <a:effectLst/>
                          <a:latin typeface="Calibri" panose="020F0502020204030204" pitchFamily="34" charset="0"/>
                        </a:rPr>
                        <a:t>ru</a:t>
                      </a:r>
                      <a:r>
                        <a:rPr lang="ru-RU" sz="800" b="1" i="0" u="none" strike="noStrike">
                          <a:solidFill>
                            <a:srgbClr val="000000"/>
                          </a:solidFill>
                          <a:effectLst/>
                          <a:latin typeface="Calibri" panose="020F0502020204030204" pitchFamily="34" charset="0"/>
                        </a:rPr>
                        <a:t>ВВВ-</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5">
                  <a:txBody>
                    <a:bodyPr/>
                    <a:lstStyle/>
                    <a:p>
                      <a:pPr algn="ctr" fontAlgn="ctr"/>
                      <a:r>
                        <a:rPr lang="ru-RU" sz="500" b="1" i="0" u="none" strike="noStrike" dirty="0">
                          <a:solidFill>
                            <a:srgbClr val="000000"/>
                          </a:solidFill>
                          <a:effectLst/>
                          <a:latin typeface="Calibri" panose="020F0502020204030204" pitchFamily="34" charset="0"/>
                        </a:rPr>
                        <a:t/>
                      </a:r>
                      <a:br>
                        <a:rPr lang="ru-RU" sz="500" b="1" i="0" u="none" strike="noStrike" dirty="0">
                          <a:solidFill>
                            <a:srgbClr val="000000"/>
                          </a:solidFill>
                          <a:effectLst/>
                          <a:latin typeface="Calibri" panose="020F0502020204030204" pitchFamily="34" charset="0"/>
                        </a:rPr>
                      </a:br>
                      <a:r>
                        <a:rPr lang="ru-RU" sz="500" b="1" i="0" u="none" strike="noStrike" dirty="0">
                          <a:solidFill>
                            <a:srgbClr val="000000"/>
                          </a:solidFill>
                          <a:effectLst/>
                          <a:latin typeface="Calibri" panose="020F0502020204030204" pitchFamily="34" charset="0"/>
                        </a:rPr>
                        <a:t/>
                      </a:r>
                      <a:br>
                        <a:rPr lang="ru-RU" sz="500" b="1" i="0" u="none" strike="noStrike" dirty="0">
                          <a:solidFill>
                            <a:srgbClr val="000000"/>
                          </a:solidFill>
                          <a:effectLst/>
                          <a:latin typeface="Calibri" panose="020F0502020204030204" pitchFamily="34" charset="0"/>
                        </a:rPr>
                      </a:br>
                      <a:endParaRPr lang="ru-RU" sz="500" b="1" i="0" u="none" strike="noStrike" dirty="0">
                        <a:solidFill>
                          <a:srgbClr val="000000"/>
                        </a:solidFill>
                        <a:effectLst/>
                        <a:latin typeface="Calibri" panose="020F0502020204030204" pitchFamily="34" charset="0"/>
                      </a:endParaRP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400980743"/>
                  </a:ext>
                </a:extLst>
              </a:tr>
              <a:tr h="134944">
                <a:tc>
                  <a:txBody>
                    <a:bodyPr/>
                    <a:lstStyle/>
                    <a:p>
                      <a:pPr algn="l" fontAlgn="ctr"/>
                      <a:r>
                        <a:rPr lang="ru-RU" sz="5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ru-RU" sz="7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800" b="1" i="0" u="none" strike="noStrike">
                          <a:solidFill>
                            <a:srgbClr val="000000"/>
                          </a:solidFill>
                          <a:effectLst/>
                          <a:latin typeface="Calibri" panose="020F0502020204030204" pitchFamily="34" charset="0"/>
                        </a:rPr>
                        <a:t>ru</a:t>
                      </a:r>
                      <a:r>
                        <a:rPr lang="ru-RU" sz="800" b="1" i="0" u="none" strike="noStrike">
                          <a:solidFill>
                            <a:srgbClr val="000000"/>
                          </a:solidFill>
                          <a:effectLst/>
                          <a:latin typeface="Calibri" panose="020F0502020204030204" pitchFamily="34" charset="0"/>
                        </a:rPr>
                        <a:t>ВВ+</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4">
                  <a:txBody>
                    <a:bodyPr/>
                    <a:lstStyle/>
                    <a:p>
                      <a:pPr algn="ctr" fontAlgn="ctr"/>
                      <a:r>
                        <a:rPr lang="ru-RU" sz="500" b="1" i="0" u="none" strike="noStrike" dirty="0">
                          <a:solidFill>
                            <a:srgbClr val="000000"/>
                          </a:solidFill>
                          <a:effectLst/>
                          <a:latin typeface="Calibri" panose="020F0502020204030204" pitchFamily="34" charset="0"/>
                        </a:rPr>
                        <a:t>Удмуртская Республика</a:t>
                      </a:r>
                    </a:p>
                    <a:p>
                      <a:pPr algn="ctr" fontAlgn="ctr"/>
                      <a:r>
                        <a:rPr lang="ru-RU" sz="500" b="1" i="0" u="none" strike="noStrike" dirty="0">
                          <a:solidFill>
                            <a:srgbClr val="000000"/>
                          </a:solidFill>
                          <a:effectLst/>
                          <a:latin typeface="Calibri" panose="020F0502020204030204" pitchFamily="34" charset="0"/>
                        </a:rPr>
                        <a:t>Ульяновская область</a:t>
                      </a:r>
                    </a:p>
                    <a:p>
                      <a:pPr algn="ctr" fontAlgn="ctr"/>
                      <a:r>
                        <a:rPr lang="ru-RU" sz="500" b="1" i="0" u="none" strike="noStrike" dirty="0">
                          <a:solidFill>
                            <a:srgbClr val="000000"/>
                          </a:solidFill>
                          <a:effectLst/>
                          <a:latin typeface="Calibri" panose="020F0502020204030204" pitchFamily="34" charset="0"/>
                        </a:rPr>
                        <a:t>Томская область</a:t>
                      </a:r>
                    </a:p>
                    <a:p>
                      <a:pPr algn="ctr" fontAlgn="ctr"/>
                      <a:r>
                        <a:rPr lang="ru-RU" sz="500" b="1" i="0" u="none" strike="noStrike">
                          <a:solidFill>
                            <a:srgbClr val="000000"/>
                          </a:solidFill>
                          <a:effectLst/>
                          <a:latin typeface="Calibri" panose="020F0502020204030204" pitchFamily="34" charset="0"/>
                        </a:rPr>
                        <a:t>Республика Карелия</a:t>
                      </a:r>
                      <a:endParaRPr lang="ru-RU" sz="500" b="1" i="0" u="none" strike="noStrike" dirty="0">
                        <a:solidFill>
                          <a:srgbClr val="000000"/>
                        </a:solidFill>
                        <a:effectLst/>
                        <a:latin typeface="Calibri" panose="020F0502020204030204" pitchFamily="34" charset="0"/>
                      </a:endParaRP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2252273098"/>
                  </a:ext>
                </a:extLst>
              </a:tr>
              <a:tr h="134944">
                <a:tc>
                  <a:txBody>
                    <a:bodyPr/>
                    <a:lstStyle/>
                    <a:p>
                      <a:pPr algn="ctr" fontAlgn="ctr"/>
                      <a:r>
                        <a:rPr lang="ru-RU" sz="600" b="1" i="0" u="none" strike="noStrike">
                          <a:solidFill>
                            <a:srgbClr val="000000"/>
                          </a:solidFill>
                          <a:effectLst/>
                          <a:latin typeface="Calibri" panose="020F0502020204030204" pitchFamily="34" charset="0"/>
                        </a:rPr>
                        <a:t> </a:t>
                      </a:r>
                    </a:p>
                  </a:txBody>
                  <a:tcPr marL="3677" marR="3677" marT="3677" marB="0" anchor="ctr">
                    <a:lnL>
                      <a:noFill/>
                    </a:lnL>
                    <a:lnR>
                      <a:noFill/>
                    </a:lnR>
                    <a:lnT>
                      <a:noFill/>
                    </a:lnT>
                    <a:lnB>
                      <a:noFill/>
                    </a:lnB>
                    <a:solidFill>
                      <a:srgbClr val="D8E4BC"/>
                    </a:solidFill>
                  </a:tcPr>
                </a:tc>
                <a:tc>
                  <a:txBody>
                    <a:bodyPr/>
                    <a:lstStyle/>
                    <a:p>
                      <a:pPr algn="ctr" fontAlgn="ctr"/>
                      <a:r>
                        <a:rPr lang="en-US" sz="800" b="1" i="0" u="none" strike="noStrike">
                          <a:solidFill>
                            <a:srgbClr val="000000"/>
                          </a:solidFill>
                          <a:effectLst/>
                          <a:latin typeface="Calibri" panose="020F0502020204030204" pitchFamily="34" charset="0"/>
                        </a:rPr>
                        <a:t>ru</a:t>
                      </a:r>
                      <a:r>
                        <a:rPr lang="ru-RU" sz="800" b="1" i="0" u="none" strike="noStrike">
                          <a:solidFill>
                            <a:srgbClr val="000000"/>
                          </a:solidFill>
                          <a:effectLst/>
                          <a:latin typeface="Calibri" panose="020F0502020204030204" pitchFamily="34" charset="0"/>
                        </a:rPr>
                        <a:t>ВВ</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3">
                  <a:txBody>
                    <a:bodyPr/>
                    <a:lstStyle/>
                    <a:p>
                      <a:pPr algn="ctr" fontAlgn="ctr"/>
                      <a:r>
                        <a:rPr lang="ru-RU" sz="500" b="1" i="0" u="none" strike="noStrike">
                          <a:solidFill>
                            <a:srgbClr val="000000"/>
                          </a:solidFill>
                          <a:effectLst/>
                          <a:latin typeface="Calibri" panose="020F0502020204030204" pitchFamily="34" charset="0"/>
                        </a:rPr>
                        <a:t> </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4218511755"/>
                  </a:ext>
                </a:extLst>
              </a:tr>
              <a:tr h="134944">
                <a:tc>
                  <a:txBody>
                    <a:bodyPr/>
                    <a:lstStyle/>
                    <a:p>
                      <a:pPr algn="ctr" fontAlgn="ctr"/>
                      <a:r>
                        <a:rPr lang="en-US" sz="800" b="1" i="0" u="none" strike="noStrike">
                          <a:solidFill>
                            <a:srgbClr val="000000"/>
                          </a:solidFill>
                          <a:effectLst/>
                          <a:latin typeface="Calibri" panose="020F0502020204030204" pitchFamily="34" charset="0"/>
                        </a:rPr>
                        <a:t>ru</a:t>
                      </a:r>
                      <a:r>
                        <a:rPr lang="ru-RU" sz="800" b="1" i="0" u="none" strike="noStrike">
                          <a:solidFill>
                            <a:srgbClr val="000000"/>
                          </a:solidFill>
                          <a:effectLst/>
                          <a:latin typeface="Calibri" panose="020F0502020204030204" pitchFamily="34" charset="0"/>
                        </a:rPr>
                        <a:t>ВВ-</a:t>
                      </a:r>
                    </a:p>
                  </a:txBody>
                  <a:tcPr marL="3677" marR="3677" marT="3677"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E4BC"/>
                    </a:solidFill>
                  </a:tcPr>
                </a:tc>
                <a:tc rowSpan="2">
                  <a:txBody>
                    <a:bodyPr/>
                    <a:lstStyle/>
                    <a:p>
                      <a:pPr algn="ctr" fontAlgn="ctr"/>
                      <a:r>
                        <a:rPr lang="ru-RU" sz="500" b="1" i="0" u="none" strike="noStrike">
                          <a:solidFill>
                            <a:srgbClr val="000000"/>
                          </a:solidFill>
                          <a:effectLst/>
                          <a:latin typeface="Calibri" panose="020F0502020204030204" pitchFamily="34" charset="0"/>
                        </a:rPr>
                        <a:t> </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378712312"/>
                  </a:ext>
                </a:extLst>
              </a:tr>
              <a:tr h="85343">
                <a:tc>
                  <a:txBody>
                    <a:bodyPr/>
                    <a:lstStyle/>
                    <a:p>
                      <a:pPr algn="ctr" fontAlgn="ctr"/>
                      <a:r>
                        <a:rPr lang="ru-RU" sz="500" b="1" i="0" u="none" strike="noStrike">
                          <a:solidFill>
                            <a:srgbClr val="000000"/>
                          </a:solidFill>
                          <a:effectLst/>
                          <a:latin typeface="Calibri" panose="020F0502020204030204" pitchFamily="34" charset="0"/>
                        </a:rPr>
                        <a:t> </a:t>
                      </a:r>
                    </a:p>
                  </a:txBody>
                  <a:tcPr marL="3677" marR="3677" marT="3677"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3578587670"/>
                  </a:ext>
                </a:extLst>
              </a:tr>
              <a:tr h="189651">
                <a:tc gridSpan="3">
                  <a:txBody>
                    <a:bodyPr/>
                    <a:lstStyle/>
                    <a:p>
                      <a:pPr algn="ctr" fontAlgn="ctr"/>
                      <a:r>
                        <a:rPr lang="ru-RU" sz="500" b="1" i="0" u="none" strike="noStrike">
                          <a:solidFill>
                            <a:srgbClr val="000000"/>
                          </a:solidFill>
                          <a:effectLst/>
                          <a:latin typeface="Calibri" panose="020F0502020204030204" pitchFamily="34" charset="0"/>
                        </a:rPr>
                        <a:t>умеренно низкий уровень кредитоспособности</a:t>
                      </a:r>
                    </a:p>
                  </a:txBody>
                  <a:tcPr marL="3677" marR="3677" marT="3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ru-RU"/>
                    </a:p>
                  </a:txBody>
                  <a:tcPr/>
                </a:tc>
                <a:tc hMerge="1">
                  <a:txBody>
                    <a:bodyPr/>
                    <a:lstStyle/>
                    <a:p>
                      <a:endParaRPr lang="ru-RU"/>
                    </a:p>
                  </a:txBody>
                  <a:tcPr/>
                </a:tc>
                <a:tc gridSpan="3">
                  <a:txBody>
                    <a:bodyPr/>
                    <a:lstStyle/>
                    <a:p>
                      <a:pPr algn="ctr" fontAlgn="ctr"/>
                      <a:r>
                        <a:rPr lang="ru-RU" sz="500" b="1" i="0" u="none" strike="noStrike">
                          <a:solidFill>
                            <a:srgbClr val="000000"/>
                          </a:solidFill>
                          <a:effectLst/>
                          <a:latin typeface="Calibri" panose="020F0502020204030204" pitchFamily="34" charset="0"/>
                        </a:rPr>
                        <a:t>умеренный уровень кредитоспособности</a:t>
                      </a:r>
                    </a:p>
                  </a:txBody>
                  <a:tcPr marL="3677" marR="3677" marT="3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ru-RU"/>
                    </a:p>
                  </a:txBody>
                  <a:tcPr/>
                </a:tc>
                <a:tc hMerge="1">
                  <a:txBody>
                    <a:bodyPr/>
                    <a:lstStyle/>
                    <a:p>
                      <a:endParaRPr lang="ru-RU"/>
                    </a:p>
                  </a:txBody>
                  <a:tcPr/>
                </a:tc>
                <a:tc gridSpan="3">
                  <a:txBody>
                    <a:bodyPr/>
                    <a:lstStyle/>
                    <a:p>
                      <a:pPr algn="ctr" fontAlgn="ctr"/>
                      <a:r>
                        <a:rPr lang="ru-RU" sz="500" b="1" i="0" u="none" strike="noStrike">
                          <a:solidFill>
                            <a:srgbClr val="000000"/>
                          </a:solidFill>
                          <a:effectLst/>
                          <a:latin typeface="Calibri" panose="020F0502020204030204" pitchFamily="34" charset="0"/>
                        </a:rPr>
                        <a:t>умеренно высокий уровень кредитоспособности</a:t>
                      </a:r>
                    </a:p>
                  </a:txBody>
                  <a:tcPr marL="3677" marR="3677" marT="3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ru-RU"/>
                    </a:p>
                  </a:txBody>
                  <a:tcPr/>
                </a:tc>
                <a:tc hMerge="1">
                  <a:txBody>
                    <a:bodyPr/>
                    <a:lstStyle/>
                    <a:p>
                      <a:endParaRPr lang="ru-RU"/>
                    </a:p>
                  </a:txBody>
                  <a:tcPr/>
                </a:tc>
                <a:tc gridSpan="3">
                  <a:txBody>
                    <a:bodyPr/>
                    <a:lstStyle/>
                    <a:p>
                      <a:pPr algn="ctr" fontAlgn="ctr"/>
                      <a:r>
                        <a:rPr lang="ru-RU" sz="500" b="1" i="0" u="none" strike="noStrike">
                          <a:solidFill>
                            <a:srgbClr val="000000"/>
                          </a:solidFill>
                          <a:effectLst/>
                          <a:latin typeface="Calibri" panose="020F0502020204030204" pitchFamily="34" charset="0"/>
                        </a:rPr>
                        <a:t>высокий уровень кредитоспособности, незначительно ниже, чем максимальный</a:t>
                      </a:r>
                    </a:p>
                  </a:txBody>
                  <a:tcPr marL="3677" marR="3677" marT="3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ru-RU"/>
                    </a:p>
                  </a:txBody>
                  <a:tcPr/>
                </a:tc>
                <a:tc hMerge="1">
                  <a:txBody>
                    <a:bodyPr/>
                    <a:lstStyle/>
                    <a:p>
                      <a:endParaRPr lang="ru-RU"/>
                    </a:p>
                  </a:txBody>
                  <a:tcPr/>
                </a:tc>
                <a:tc>
                  <a:txBody>
                    <a:bodyPr/>
                    <a:lstStyle/>
                    <a:p>
                      <a:pPr algn="ctr" fontAlgn="ctr"/>
                      <a:r>
                        <a:rPr lang="ru-RU" sz="500" b="1" i="0" u="none" strike="noStrike" dirty="0">
                          <a:solidFill>
                            <a:srgbClr val="000000"/>
                          </a:solidFill>
                          <a:effectLst/>
                          <a:latin typeface="Calibri" panose="020F0502020204030204" pitchFamily="34" charset="0"/>
                        </a:rPr>
                        <a:t>максимальный уровень кредитоспособности </a:t>
                      </a:r>
                    </a:p>
                  </a:txBody>
                  <a:tcPr marL="3677" marR="3677" marT="36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xmlns="" val="3057751681"/>
                  </a:ext>
                </a:extLst>
              </a:tr>
            </a:tbl>
          </a:graphicData>
        </a:graphic>
      </p:graphicFrame>
    </p:spTree>
    <p:extLst>
      <p:ext uri="{BB962C8B-B14F-4D97-AF65-F5344CB8AC3E}">
        <p14:creationId xmlns:p14="http://schemas.microsoft.com/office/powerpoint/2010/main" val="2262324927"/>
      </p:ext>
    </p:extLst>
  </p:cSld>
  <p:clrMapOvr>
    <a:masterClrMapping/>
  </p:clrMapOvr>
  <p:transition spd="med">
    <p:push/>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23949" y="5031939"/>
            <a:ext cx="4572000" cy="2031325"/>
          </a:xfrm>
          <a:prstGeom prst="rect">
            <a:avLst/>
          </a:prstGeom>
        </p:spPr>
        <p:txBody>
          <a:bodyPr>
            <a:spAutoFit/>
          </a:bodyPr>
          <a:lstStyle/>
          <a:p>
            <a:r>
              <a:rPr lang="ru-RU" sz="1400" b="1" dirty="0"/>
              <a:t>Адрес:</a:t>
            </a:r>
            <a:r>
              <a:rPr lang="ru-RU" sz="1400" dirty="0"/>
              <a:t/>
            </a:r>
            <a:br>
              <a:rPr lang="ru-RU" sz="1400" dirty="0"/>
            </a:br>
            <a:r>
              <a:rPr lang="ru-RU" sz="1400" dirty="0"/>
              <a:t>420015, г. Казань, ул. Пушкина, д. 37</a:t>
            </a:r>
          </a:p>
          <a:p>
            <a:r>
              <a:rPr lang="ru-RU" sz="1400" b="1" dirty="0"/>
              <a:t>Телефон:</a:t>
            </a:r>
            <a:r>
              <a:rPr lang="ru-RU" sz="1400" dirty="0"/>
              <a:t/>
            </a:r>
            <a:br>
              <a:rPr lang="ru-RU" sz="1400" dirty="0"/>
            </a:br>
            <a:r>
              <a:rPr lang="ru-RU" sz="1400" dirty="0"/>
              <a:t>+7 (843) 264-79-06, 264-37-45</a:t>
            </a:r>
          </a:p>
          <a:p>
            <a:r>
              <a:rPr lang="ru-RU" sz="1400" b="1" dirty="0"/>
              <a:t>Факс:</a:t>
            </a:r>
            <a:r>
              <a:rPr lang="ru-RU" sz="1400" dirty="0"/>
              <a:t/>
            </a:r>
            <a:br>
              <a:rPr lang="ru-RU" sz="1400" dirty="0"/>
            </a:br>
            <a:r>
              <a:rPr lang="ru-RU" sz="1400" dirty="0"/>
              <a:t>+7 (843) 264-78-01</a:t>
            </a:r>
          </a:p>
          <a:p>
            <a:r>
              <a:rPr lang="ru-RU" sz="1400" b="1" dirty="0"/>
              <a:t>E-</a:t>
            </a:r>
            <a:r>
              <a:rPr lang="ru-RU" sz="1400" b="1" dirty="0" err="1"/>
              <a:t>Mail</a:t>
            </a:r>
            <a:r>
              <a:rPr lang="ru-RU" sz="1400" b="1" dirty="0"/>
              <a:t>:</a:t>
            </a:r>
            <a:r>
              <a:rPr lang="ru-RU" sz="1400" dirty="0"/>
              <a:t/>
            </a:r>
            <a:br>
              <a:rPr lang="ru-RU" sz="1400" dirty="0"/>
            </a:br>
            <a:r>
              <a:rPr lang="ru-RU" sz="1400" dirty="0">
                <a:hlinkClick r:id="rId2"/>
              </a:rPr>
              <a:t>minfin@tatar.ru</a:t>
            </a:r>
            <a:r>
              <a:rPr lang="ru-RU" sz="1400" dirty="0"/>
              <a:t/>
            </a:r>
            <a:br>
              <a:rPr lang="ru-RU" sz="1400" dirty="0"/>
            </a:br>
            <a:endParaRPr lang="ru-RU" sz="1400" dirty="0"/>
          </a:p>
        </p:txBody>
      </p:sp>
      <p:sp>
        <p:nvSpPr>
          <p:cNvPr id="6" name="Прямоугольник 5"/>
          <p:cNvSpPr/>
          <p:nvPr/>
        </p:nvSpPr>
        <p:spPr>
          <a:xfrm>
            <a:off x="5357811" y="5732442"/>
            <a:ext cx="3159968" cy="400110"/>
          </a:xfrm>
          <a:prstGeom prst="rect">
            <a:avLst/>
          </a:prstGeom>
        </p:spPr>
        <p:txBody>
          <a:bodyPr wrap="none" anchor="ctr">
            <a:spAutoFit/>
          </a:bodyPr>
          <a:lstStyle/>
          <a:p>
            <a:r>
              <a:rPr lang="en-US" sz="2000" b="1" dirty="0" smtClean="0">
                <a:solidFill>
                  <a:schemeClr val="accent3"/>
                </a:solidFill>
              </a:rPr>
              <a:t>www.minfin.tatarstan.ru</a:t>
            </a:r>
            <a:endParaRPr lang="ru-RU" sz="2000" b="1" dirty="0">
              <a:solidFill>
                <a:schemeClr val="accent3"/>
              </a:solidFill>
            </a:endParaRPr>
          </a:p>
        </p:txBody>
      </p:sp>
      <p:pic>
        <p:nvPicPr>
          <p:cNvPr id="2" name="Рисунок 1"/>
          <p:cNvPicPr>
            <a:picLocks noChangeAspect="1"/>
          </p:cNvPicPr>
          <p:nvPr/>
        </p:nvPicPr>
        <p:blipFill rotWithShape="1">
          <a:blip r:embed="rId3"/>
          <a:srcRect t="14750"/>
          <a:stretch/>
        </p:blipFill>
        <p:spPr>
          <a:xfrm>
            <a:off x="828674" y="323849"/>
            <a:ext cx="8084637" cy="4174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76249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МФ РТ 2015">
      <a:dk1>
        <a:sysClr val="windowText" lastClr="000000"/>
      </a:dk1>
      <a:lt1>
        <a:sysClr val="window" lastClr="FFFFFF"/>
      </a:lt1>
      <a:dk2>
        <a:srgbClr val="1F497D"/>
      </a:dk2>
      <a:lt2>
        <a:srgbClr val="EEECE1"/>
      </a:lt2>
      <a:accent1>
        <a:srgbClr val="0081C5"/>
      </a:accent1>
      <a:accent2>
        <a:srgbClr val="DA1B23"/>
      </a:accent2>
      <a:accent3>
        <a:srgbClr val="138815"/>
      </a:accent3>
      <a:accent4>
        <a:srgbClr val="A6A6A6"/>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94555</TotalTime>
  <Words>24848</Words>
  <Application>Microsoft Office PowerPoint</Application>
  <PresentationFormat>Экран (4:3)</PresentationFormat>
  <Paragraphs>4013</Paragraphs>
  <Slides>96</Slides>
  <Notes>8</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96</vt:i4>
      </vt:variant>
    </vt:vector>
  </HeadingPairs>
  <TitlesOfParts>
    <vt:vector size="104" baseType="lpstr">
      <vt:lpstr>Arial</vt:lpstr>
      <vt:lpstr>Arial Black</vt:lpstr>
      <vt:lpstr>Arial Narrow</vt:lpstr>
      <vt:lpstr>Calibri</vt:lpstr>
      <vt:lpstr>Times New Roman</vt:lpstr>
      <vt:lpstr>Wingdings</vt:lpstr>
      <vt:lpstr>Тема Office</vt:lpstr>
      <vt:lpstr>Image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Семен Сингаевский</dc:creator>
  <cp:lastModifiedBy>Минфин РТ - Алсу Назиповна Хусаинова</cp:lastModifiedBy>
  <cp:revision>2032</cp:revision>
  <cp:lastPrinted>2023-07-31T11:09:28Z</cp:lastPrinted>
  <dcterms:created xsi:type="dcterms:W3CDTF">2015-08-31T08:00:32Z</dcterms:created>
  <dcterms:modified xsi:type="dcterms:W3CDTF">2023-07-31T13:23:39Z</dcterms:modified>
</cp:coreProperties>
</file>